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72" r:id="rId2"/>
    <p:sldId id="256" r:id="rId3"/>
    <p:sldId id="274" r:id="rId4"/>
    <p:sldId id="257" r:id="rId5"/>
    <p:sldId id="258" r:id="rId6"/>
    <p:sldId id="323" r:id="rId7"/>
    <p:sldId id="324" r:id="rId8"/>
    <p:sldId id="322" r:id="rId9"/>
    <p:sldId id="347" r:id="rId10"/>
    <p:sldId id="321" r:id="rId11"/>
    <p:sldId id="320" r:id="rId12"/>
    <p:sldId id="319" r:id="rId13"/>
    <p:sldId id="318" r:id="rId14"/>
    <p:sldId id="317" r:id="rId15"/>
    <p:sldId id="316" r:id="rId16"/>
    <p:sldId id="315" r:id="rId17"/>
    <p:sldId id="314" r:id="rId18"/>
    <p:sldId id="313" r:id="rId19"/>
    <p:sldId id="312" r:id="rId20"/>
    <p:sldId id="311" r:id="rId21"/>
    <p:sldId id="310" r:id="rId22"/>
    <p:sldId id="309" r:id="rId23"/>
    <p:sldId id="262" r:id="rId24"/>
    <p:sldId id="268" r:id="rId25"/>
    <p:sldId id="278" r:id="rId26"/>
    <p:sldId id="277" r:id="rId27"/>
    <p:sldId id="279" r:id="rId28"/>
    <p:sldId id="280" r:id="rId29"/>
    <p:sldId id="281" r:id="rId30"/>
    <p:sldId id="282" r:id="rId31"/>
    <p:sldId id="284" r:id="rId32"/>
    <p:sldId id="283" r:id="rId33"/>
    <p:sldId id="285" r:id="rId34"/>
    <p:sldId id="326" r:id="rId35"/>
    <p:sldId id="286" r:id="rId36"/>
    <p:sldId id="287" r:id="rId37"/>
    <p:sldId id="288" r:id="rId38"/>
    <p:sldId id="289" r:id="rId39"/>
    <p:sldId id="290" r:id="rId40"/>
    <p:sldId id="291" r:id="rId41"/>
    <p:sldId id="292" r:id="rId42"/>
    <p:sldId id="293"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ADBFDF"/>
    <a:srgbClr val="BB1D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22928-10B7-FBB2-5F6D-0D4564272017}" v="4" dt="2020-06-03T13:26:45.060"/>
    <p1510:client id="{CEBABFAF-A82A-B89C-6807-0F87BCBD041B}" v="1" dt="2020-06-08T19:29:27.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2"/>
  </p:normalViewPr>
  <p:slideViewPr>
    <p:cSldViewPr snapToGrid="0">
      <p:cViewPr varScale="1">
        <p:scale>
          <a:sx n="81" d="100"/>
          <a:sy n="81" d="100"/>
        </p:scale>
        <p:origin x="9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gleamendell\Desktop\InsciTS%20workshop\SciTS%20workshop%20prework%20data%20edited%206-2-20.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Responsibilities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Responsibilities!$L$4:$Q$4</c:f>
              <c:strCache>
                <c:ptCount val="6"/>
                <c:pt idx="0">
                  <c:v>Teach TS</c:v>
                </c:pt>
                <c:pt idx="1">
                  <c:v>TS Workshops Content</c:v>
                </c:pt>
                <c:pt idx="2">
                  <c:v>TS Workshops Logistics</c:v>
                </c:pt>
                <c:pt idx="3">
                  <c:v>Team Science Expert</c:v>
                </c:pt>
                <c:pt idx="4">
                  <c:v>Unit Director</c:v>
                </c:pt>
                <c:pt idx="5">
                  <c:v>Other</c:v>
                </c:pt>
              </c:strCache>
            </c:strRef>
          </c:cat>
          <c:val>
            <c:numRef>
              <c:f>Responsibilities!$L$5:$Q$5</c:f>
              <c:numCache>
                <c:formatCode>General</c:formatCode>
                <c:ptCount val="6"/>
                <c:pt idx="0">
                  <c:v>4</c:v>
                </c:pt>
                <c:pt idx="1">
                  <c:v>12</c:v>
                </c:pt>
                <c:pt idx="2">
                  <c:v>13</c:v>
                </c:pt>
                <c:pt idx="3">
                  <c:v>5</c:v>
                </c:pt>
                <c:pt idx="4">
                  <c:v>3</c:v>
                </c:pt>
                <c:pt idx="5">
                  <c:v>10</c:v>
                </c:pt>
              </c:numCache>
            </c:numRef>
          </c:val>
          <c:extLst>
            <c:ext xmlns:c16="http://schemas.microsoft.com/office/drawing/2014/chart" uri="{C3380CC4-5D6E-409C-BE32-E72D297353CC}">
              <c16:uniqueId val="{00000000-8461-2247-9C65-3918F59B391D}"/>
            </c:ext>
          </c:extLst>
        </c:ser>
        <c:dLbls>
          <c:showLegendKey val="0"/>
          <c:showVal val="0"/>
          <c:showCatName val="0"/>
          <c:showSerName val="0"/>
          <c:showPercent val="0"/>
          <c:showBubbleSize val="0"/>
        </c:dLbls>
        <c:gapWidth val="150"/>
        <c:shape val="box"/>
        <c:axId val="1363600064"/>
        <c:axId val="1364041504"/>
        <c:axId val="0"/>
      </c:bar3DChart>
      <c:catAx>
        <c:axId val="13636000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4041504"/>
        <c:crosses val="autoZero"/>
        <c:auto val="1"/>
        <c:lblAlgn val="ctr"/>
        <c:lblOffset val="100"/>
        <c:noMultiLvlLbl val="0"/>
      </c:catAx>
      <c:valAx>
        <c:axId val="1364041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3600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Roles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Role!$M$4:$R$4</c:f>
              <c:strCache>
                <c:ptCount val="6"/>
                <c:pt idx="0">
                  <c:v>Administrator</c:v>
                </c:pt>
                <c:pt idx="1">
                  <c:v>Clinician</c:v>
                </c:pt>
                <c:pt idx="2">
                  <c:v>Educator</c:v>
                </c:pt>
                <c:pt idx="3">
                  <c:v>Researcher</c:v>
                </c:pt>
                <c:pt idx="4">
                  <c:v>Program Developer</c:v>
                </c:pt>
                <c:pt idx="5">
                  <c:v>Other</c:v>
                </c:pt>
              </c:strCache>
            </c:strRef>
          </c:cat>
          <c:val>
            <c:numRef>
              <c:f>Role!$M$5:$R$5</c:f>
              <c:numCache>
                <c:formatCode>General</c:formatCode>
                <c:ptCount val="6"/>
                <c:pt idx="0">
                  <c:v>13</c:v>
                </c:pt>
                <c:pt idx="1">
                  <c:v>0</c:v>
                </c:pt>
                <c:pt idx="2">
                  <c:v>4</c:v>
                </c:pt>
                <c:pt idx="3">
                  <c:v>6</c:v>
                </c:pt>
                <c:pt idx="4">
                  <c:v>5</c:v>
                </c:pt>
                <c:pt idx="5">
                  <c:v>8</c:v>
                </c:pt>
              </c:numCache>
            </c:numRef>
          </c:val>
          <c:extLst>
            <c:ext xmlns:c16="http://schemas.microsoft.com/office/drawing/2014/chart" uri="{C3380CC4-5D6E-409C-BE32-E72D297353CC}">
              <c16:uniqueId val="{00000000-66FE-214E-983B-3963117AC00C}"/>
            </c:ext>
          </c:extLst>
        </c:ser>
        <c:dLbls>
          <c:showLegendKey val="0"/>
          <c:showVal val="0"/>
          <c:showCatName val="0"/>
          <c:showSerName val="0"/>
          <c:showPercent val="0"/>
          <c:showBubbleSize val="0"/>
        </c:dLbls>
        <c:gapWidth val="150"/>
        <c:shape val="box"/>
        <c:axId val="1363786064"/>
        <c:axId val="1340540512"/>
        <c:axId val="0"/>
      </c:bar3DChart>
      <c:catAx>
        <c:axId val="13637860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0540512"/>
        <c:crosses val="autoZero"/>
        <c:auto val="1"/>
        <c:lblAlgn val="ctr"/>
        <c:lblOffset val="100"/>
        <c:noMultiLvlLbl val="0"/>
      </c:catAx>
      <c:valAx>
        <c:axId val="1340540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3786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'Workshops Dev'!$I$11:$K$11</c:f>
              <c:strCache>
                <c:ptCount val="3"/>
                <c:pt idx="0">
                  <c:v>None</c:v>
                </c:pt>
                <c:pt idx="1">
                  <c:v>1 to 5</c:v>
                </c:pt>
                <c:pt idx="2">
                  <c:v>6 to 10</c:v>
                </c:pt>
              </c:strCache>
            </c:strRef>
          </c:cat>
          <c:val>
            <c:numRef>
              <c:f>'Workshops Dev'!$I$12:$K$12</c:f>
              <c:numCache>
                <c:formatCode>General</c:formatCode>
                <c:ptCount val="3"/>
                <c:pt idx="0">
                  <c:v>6</c:v>
                </c:pt>
                <c:pt idx="1">
                  <c:v>15</c:v>
                </c:pt>
                <c:pt idx="2">
                  <c:v>2</c:v>
                </c:pt>
              </c:numCache>
            </c:numRef>
          </c:val>
          <c:extLst>
            <c:ext xmlns:c16="http://schemas.microsoft.com/office/drawing/2014/chart" uri="{C3380CC4-5D6E-409C-BE32-E72D297353CC}">
              <c16:uniqueId val="{00000000-CB73-AC4B-A800-DB5975CB660D}"/>
            </c:ext>
          </c:extLst>
        </c:ser>
        <c:dLbls>
          <c:showLegendKey val="0"/>
          <c:showVal val="0"/>
          <c:showCatName val="0"/>
          <c:showSerName val="0"/>
          <c:showPercent val="0"/>
          <c:showBubbleSize val="0"/>
        </c:dLbls>
        <c:gapWidth val="150"/>
        <c:shape val="box"/>
        <c:axId val="1340850864"/>
        <c:axId val="1359137920"/>
        <c:axId val="0"/>
      </c:bar3DChart>
      <c:catAx>
        <c:axId val="1340850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59137920"/>
        <c:crosses val="autoZero"/>
        <c:auto val="1"/>
        <c:lblAlgn val="ctr"/>
        <c:lblOffset val="100"/>
        <c:noMultiLvlLbl val="0"/>
      </c:catAx>
      <c:valAx>
        <c:axId val="135913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340850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'SciTSWorkshopPrework_DATA_2020-'!$U$33</c:f>
              <c:strCache>
                <c:ptCount val="1"/>
                <c:pt idx="0">
                  <c:v>Mean Score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6.3593004769475362E-3"/>
                  <c:y val="8.51851851851851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6A-449F-B064-48430013F2CD}"/>
                </c:ext>
              </c:extLst>
            </c:dLbl>
            <c:dLbl>
              <c:idx val="1"/>
              <c:layout>
                <c:manualLayout>
                  <c:x val="-2.1197668256491787E-3"/>
                  <c:y val="7.03703703703703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6A-449F-B064-48430013F2CD}"/>
                </c:ext>
              </c:extLst>
            </c:dLbl>
            <c:dLbl>
              <c:idx val="2"/>
              <c:layout>
                <c:manualLayout>
                  <c:x val="2.1197668256491787E-3"/>
                  <c:y val="8.8888888888888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6A-449F-B064-48430013F2CD}"/>
                </c:ext>
              </c:extLst>
            </c:dLbl>
            <c:dLbl>
              <c:idx val="3"/>
              <c:layout>
                <c:manualLayout>
                  <c:x val="0"/>
                  <c:y val="7.4074074074074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6A-449F-B064-48430013F2CD}"/>
                </c:ext>
              </c:extLst>
            </c:dLbl>
            <c:dLbl>
              <c:idx val="4"/>
              <c:layout>
                <c:manualLayout>
                  <c:x val="0"/>
                  <c:y val="8.8888888888888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6A-449F-B064-48430013F2C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'SciTSWorkshopPrework_DATA_2020-'!$AA$37:$AE$37</c:f>
              <c:strCache>
                <c:ptCount val="5"/>
                <c:pt idx="0">
                  <c:v>Confident in ability to develop effective workshop</c:v>
                </c:pt>
                <c:pt idx="1">
                  <c:v>Comfortable as workshop facilitator</c:v>
                </c:pt>
                <c:pt idx="2">
                  <c:v>Workshops are well received</c:v>
                </c:pt>
                <c:pt idx="3">
                  <c:v>Understand Adult Learning Theory</c:v>
                </c:pt>
                <c:pt idx="4">
                  <c:v>Meet learning needs of constituents</c:v>
                </c:pt>
              </c:strCache>
            </c:strRef>
          </c:cat>
          <c:val>
            <c:numRef>
              <c:f>'SciTSWorkshopPrework_DATA_2020-'!$V$33:$Z$33</c:f>
              <c:numCache>
                <c:formatCode>0.00</c:formatCode>
                <c:ptCount val="5"/>
                <c:pt idx="0">
                  <c:v>3.347826086956522</c:v>
                </c:pt>
                <c:pt idx="1">
                  <c:v>3.5652173913043477</c:v>
                </c:pt>
                <c:pt idx="2">
                  <c:v>3.9130434782608696</c:v>
                </c:pt>
                <c:pt idx="3">
                  <c:v>2.5652173913043477</c:v>
                </c:pt>
                <c:pt idx="4">
                  <c:v>3.347826086956522</c:v>
                </c:pt>
              </c:numCache>
            </c:numRef>
          </c:val>
          <c:extLst>
            <c:ext xmlns:c16="http://schemas.microsoft.com/office/drawing/2014/chart" uri="{C3380CC4-5D6E-409C-BE32-E72D297353CC}">
              <c16:uniqueId val="{00000005-1E6A-449F-B064-48430013F2CD}"/>
            </c:ext>
          </c:extLst>
        </c:ser>
        <c:dLbls>
          <c:showLegendKey val="0"/>
          <c:showVal val="0"/>
          <c:showCatName val="0"/>
          <c:showSerName val="0"/>
          <c:showPercent val="0"/>
          <c:showBubbleSize val="0"/>
        </c:dLbls>
        <c:gapWidth val="150"/>
        <c:shape val="box"/>
        <c:axId val="1513300191"/>
        <c:axId val="1513298943"/>
        <c:axId val="0"/>
      </c:bar3DChart>
      <c:catAx>
        <c:axId val="15133001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13298943"/>
        <c:crosses val="autoZero"/>
        <c:auto val="1"/>
        <c:lblAlgn val="ctr"/>
        <c:lblOffset val="100"/>
        <c:noMultiLvlLbl val="0"/>
      </c:catAx>
      <c:valAx>
        <c:axId val="15132989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133001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Workshops</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cat>
            <c:numRef>
              <c:f>Sheet1!$B$1:$E$1</c:f>
              <c:numCache>
                <c:formatCode>General</c:formatCode>
                <c:ptCount val="4"/>
                <c:pt idx="0">
                  <c:v>2016</c:v>
                </c:pt>
                <c:pt idx="1">
                  <c:v>2017</c:v>
                </c:pt>
                <c:pt idx="2">
                  <c:v>2018</c:v>
                </c:pt>
                <c:pt idx="3">
                  <c:v>2019</c:v>
                </c:pt>
              </c:numCache>
            </c:numRef>
          </c:cat>
          <c:val>
            <c:numRef>
              <c:f>Sheet1!$B$2:$E$2</c:f>
              <c:numCache>
                <c:formatCode>General</c:formatCode>
                <c:ptCount val="4"/>
                <c:pt idx="0">
                  <c:v>3</c:v>
                </c:pt>
                <c:pt idx="1">
                  <c:v>6</c:v>
                </c:pt>
                <c:pt idx="2">
                  <c:v>4</c:v>
                </c:pt>
                <c:pt idx="3">
                  <c:v>10</c:v>
                </c:pt>
              </c:numCache>
            </c:numRef>
          </c:val>
          <c:smooth val="0"/>
          <c:extLst>
            <c:ext xmlns:c16="http://schemas.microsoft.com/office/drawing/2014/chart" uri="{C3380CC4-5D6E-409C-BE32-E72D297353CC}">
              <c16:uniqueId val="{00000000-76F3-428F-BC92-31FCBF5145C7}"/>
            </c:ext>
          </c:extLst>
        </c:ser>
        <c:ser>
          <c:idx val="1"/>
          <c:order val="1"/>
          <c:tx>
            <c:strRef>
              <c:f>Sheet1!$A$3</c:f>
              <c:strCache>
                <c:ptCount val="1"/>
                <c:pt idx="0">
                  <c:v>Consultations</c:v>
                </c:pt>
              </c:strCache>
            </c:strRef>
          </c:tx>
          <c:spPr>
            <a:ln w="76200" cap="rnd">
              <a:solidFill>
                <a:schemeClr val="accent2"/>
              </a:solidFill>
              <a:round/>
            </a:ln>
            <a:effectLst/>
          </c:spPr>
          <c:marker>
            <c:symbol val="circle"/>
            <c:size val="5"/>
            <c:spPr>
              <a:solidFill>
                <a:schemeClr val="accent2"/>
              </a:solidFill>
              <a:ln w="76200">
                <a:solidFill>
                  <a:schemeClr val="accent2"/>
                </a:solidFill>
              </a:ln>
              <a:effectLst/>
            </c:spPr>
          </c:marker>
          <c:cat>
            <c:numRef>
              <c:f>Sheet1!$B$1:$E$1</c:f>
              <c:numCache>
                <c:formatCode>General</c:formatCode>
                <c:ptCount val="4"/>
                <c:pt idx="0">
                  <c:v>2016</c:v>
                </c:pt>
                <c:pt idx="1">
                  <c:v>2017</c:v>
                </c:pt>
                <c:pt idx="2">
                  <c:v>2018</c:v>
                </c:pt>
                <c:pt idx="3">
                  <c:v>2019</c:v>
                </c:pt>
              </c:numCache>
            </c:numRef>
          </c:cat>
          <c:val>
            <c:numRef>
              <c:f>Sheet1!$B$3:$E$3</c:f>
              <c:numCache>
                <c:formatCode>General</c:formatCode>
                <c:ptCount val="4"/>
                <c:pt idx="0">
                  <c:v>2</c:v>
                </c:pt>
                <c:pt idx="1">
                  <c:v>9</c:v>
                </c:pt>
                <c:pt idx="2">
                  <c:v>14</c:v>
                </c:pt>
                <c:pt idx="3">
                  <c:v>81</c:v>
                </c:pt>
              </c:numCache>
            </c:numRef>
          </c:val>
          <c:smooth val="0"/>
          <c:extLst>
            <c:ext xmlns:c16="http://schemas.microsoft.com/office/drawing/2014/chart" uri="{C3380CC4-5D6E-409C-BE32-E72D297353CC}">
              <c16:uniqueId val="{00000001-76F3-428F-BC92-31FCBF5145C7}"/>
            </c:ext>
          </c:extLst>
        </c:ser>
        <c:dLbls>
          <c:showLegendKey val="0"/>
          <c:showVal val="0"/>
          <c:showCatName val="0"/>
          <c:showSerName val="0"/>
          <c:showPercent val="0"/>
          <c:showBubbleSize val="0"/>
        </c:dLbls>
        <c:marker val="1"/>
        <c:smooth val="0"/>
        <c:axId val="394267416"/>
        <c:axId val="394267808"/>
      </c:lineChart>
      <c:catAx>
        <c:axId val="39426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94267808"/>
        <c:crosses val="autoZero"/>
        <c:auto val="1"/>
        <c:lblAlgn val="ctr"/>
        <c:lblOffset val="100"/>
        <c:noMultiLvlLbl val="0"/>
      </c:catAx>
      <c:valAx>
        <c:axId val="394267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94267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Sheet1!$A$12</c:f>
              <c:strCache>
                <c:ptCount val="1"/>
                <c:pt idx="0">
                  <c:v>General</c:v>
                </c:pt>
              </c:strCache>
            </c:strRef>
          </c:tx>
          <c:spPr>
            <a:solidFill>
              <a:schemeClr val="accent1"/>
            </a:solidFill>
            <a:ln>
              <a:noFill/>
            </a:ln>
            <a:effectLst/>
            <a:sp3d/>
          </c:spPr>
          <c:invertIfNegative val="0"/>
          <c:cat>
            <c:numRef>
              <c:f>Sheet1!$B$11:$E$11</c:f>
              <c:numCache>
                <c:formatCode>General</c:formatCode>
                <c:ptCount val="4"/>
                <c:pt idx="0">
                  <c:v>2016</c:v>
                </c:pt>
                <c:pt idx="1">
                  <c:v>2017</c:v>
                </c:pt>
                <c:pt idx="2">
                  <c:v>2018</c:v>
                </c:pt>
                <c:pt idx="3">
                  <c:v>2019</c:v>
                </c:pt>
              </c:numCache>
            </c:numRef>
          </c:cat>
          <c:val>
            <c:numRef>
              <c:f>Sheet1!$B$12:$E$12</c:f>
              <c:numCache>
                <c:formatCode>General</c:formatCode>
                <c:ptCount val="4"/>
                <c:pt idx="0">
                  <c:v>3</c:v>
                </c:pt>
                <c:pt idx="1">
                  <c:v>4</c:v>
                </c:pt>
                <c:pt idx="2">
                  <c:v>3</c:v>
                </c:pt>
                <c:pt idx="3">
                  <c:v>4</c:v>
                </c:pt>
              </c:numCache>
            </c:numRef>
          </c:val>
          <c:extLst>
            <c:ext xmlns:c16="http://schemas.microsoft.com/office/drawing/2014/chart" uri="{C3380CC4-5D6E-409C-BE32-E72D297353CC}">
              <c16:uniqueId val="{00000000-27B0-4C44-AF77-3A4A4006FEE9}"/>
            </c:ext>
          </c:extLst>
        </c:ser>
        <c:ser>
          <c:idx val="1"/>
          <c:order val="1"/>
          <c:tx>
            <c:strRef>
              <c:f>Sheet1!$A$13</c:f>
              <c:strCache>
                <c:ptCount val="1"/>
                <c:pt idx="0">
                  <c:v>Customized</c:v>
                </c:pt>
              </c:strCache>
            </c:strRef>
          </c:tx>
          <c:spPr>
            <a:solidFill>
              <a:schemeClr val="accent2"/>
            </a:solidFill>
            <a:ln>
              <a:noFill/>
            </a:ln>
            <a:effectLst/>
            <a:sp3d/>
          </c:spPr>
          <c:invertIfNegative val="0"/>
          <c:cat>
            <c:numRef>
              <c:f>Sheet1!$B$11:$E$11</c:f>
              <c:numCache>
                <c:formatCode>General</c:formatCode>
                <c:ptCount val="4"/>
                <c:pt idx="0">
                  <c:v>2016</c:v>
                </c:pt>
                <c:pt idx="1">
                  <c:v>2017</c:v>
                </c:pt>
                <c:pt idx="2">
                  <c:v>2018</c:v>
                </c:pt>
                <c:pt idx="3">
                  <c:v>2019</c:v>
                </c:pt>
              </c:numCache>
            </c:numRef>
          </c:cat>
          <c:val>
            <c:numRef>
              <c:f>Sheet1!$B$13:$E$13</c:f>
              <c:numCache>
                <c:formatCode>General</c:formatCode>
                <c:ptCount val="4"/>
                <c:pt idx="0">
                  <c:v>0</c:v>
                </c:pt>
                <c:pt idx="1">
                  <c:v>2</c:v>
                </c:pt>
                <c:pt idx="2">
                  <c:v>1</c:v>
                </c:pt>
                <c:pt idx="3">
                  <c:v>6</c:v>
                </c:pt>
              </c:numCache>
            </c:numRef>
          </c:val>
          <c:extLst>
            <c:ext xmlns:c16="http://schemas.microsoft.com/office/drawing/2014/chart" uri="{C3380CC4-5D6E-409C-BE32-E72D297353CC}">
              <c16:uniqueId val="{00000001-27B0-4C44-AF77-3A4A4006FEE9}"/>
            </c:ext>
          </c:extLst>
        </c:ser>
        <c:dLbls>
          <c:showLegendKey val="0"/>
          <c:showVal val="0"/>
          <c:showCatName val="0"/>
          <c:showSerName val="0"/>
          <c:showPercent val="0"/>
          <c:showBubbleSize val="0"/>
        </c:dLbls>
        <c:gapWidth val="150"/>
        <c:shape val="box"/>
        <c:axId val="394265064"/>
        <c:axId val="394268984"/>
        <c:axId val="0"/>
      </c:bar3DChart>
      <c:catAx>
        <c:axId val="3942650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94268984"/>
        <c:crosses val="autoZero"/>
        <c:auto val="1"/>
        <c:lblAlgn val="ctr"/>
        <c:lblOffset val="100"/>
        <c:noMultiLvlLbl val="0"/>
      </c:catAx>
      <c:valAx>
        <c:axId val="394268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94265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695DA1-869F-43EF-9DCC-2A7AA55647F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8946206-FDAF-4D75-BD60-3679CC389A3D}">
      <dgm:prSet phldrT="[Text]"/>
      <dgm:spPr>
        <a:solidFill>
          <a:schemeClr val="accent1"/>
        </a:solidFill>
      </dgm:spPr>
      <dgm:t>
        <a:bodyPr/>
        <a:lstStyle/>
        <a:p>
          <a:r>
            <a:rPr lang="en-US"/>
            <a:t>Logical</a:t>
          </a:r>
        </a:p>
        <a:p>
          <a:r>
            <a:rPr lang="en-US"/>
            <a:t>Analytical</a:t>
          </a:r>
        </a:p>
        <a:p>
          <a:r>
            <a:rPr lang="en-US"/>
            <a:t>Fact Based</a:t>
          </a:r>
        </a:p>
        <a:p>
          <a:r>
            <a:rPr lang="en-US"/>
            <a:t>Quantitative</a:t>
          </a:r>
        </a:p>
      </dgm:t>
    </dgm:pt>
    <dgm:pt modelId="{36098995-3C63-43A8-8F1D-FF14A8E5BB73}" type="parTrans" cxnId="{569D828B-28C0-4EDA-9E2A-725D2B6EDD75}">
      <dgm:prSet/>
      <dgm:spPr/>
      <dgm:t>
        <a:bodyPr/>
        <a:lstStyle/>
        <a:p>
          <a:endParaRPr lang="en-US"/>
        </a:p>
      </dgm:t>
    </dgm:pt>
    <dgm:pt modelId="{11FE46AC-B2BF-4D5E-A551-62C921309B6F}" type="sibTrans" cxnId="{569D828B-28C0-4EDA-9E2A-725D2B6EDD75}">
      <dgm:prSet/>
      <dgm:spPr/>
      <dgm:t>
        <a:bodyPr/>
        <a:lstStyle/>
        <a:p>
          <a:endParaRPr lang="en-US"/>
        </a:p>
      </dgm:t>
    </dgm:pt>
    <dgm:pt modelId="{1CB7CF9B-C557-4C6E-9D88-719596C2A4E8}">
      <dgm:prSet phldrT="[Text]"/>
      <dgm:spPr>
        <a:solidFill>
          <a:schemeClr val="accent4"/>
        </a:solidFill>
      </dgm:spPr>
      <dgm:t>
        <a:bodyPr/>
        <a:lstStyle/>
        <a:p>
          <a:r>
            <a:rPr lang="en-US">
              <a:solidFill>
                <a:schemeClr val="tx1">
                  <a:lumMod val="75000"/>
                  <a:lumOff val="25000"/>
                </a:schemeClr>
              </a:solidFill>
            </a:rPr>
            <a:t>Holistic</a:t>
          </a:r>
        </a:p>
        <a:p>
          <a:r>
            <a:rPr lang="en-US">
              <a:solidFill>
                <a:schemeClr val="tx1">
                  <a:lumMod val="75000"/>
                  <a:lumOff val="25000"/>
                </a:schemeClr>
              </a:solidFill>
            </a:rPr>
            <a:t>Intuitive</a:t>
          </a:r>
        </a:p>
        <a:p>
          <a:r>
            <a:rPr lang="en-US">
              <a:solidFill>
                <a:schemeClr val="tx1">
                  <a:lumMod val="75000"/>
                  <a:lumOff val="25000"/>
                </a:schemeClr>
              </a:solidFill>
            </a:rPr>
            <a:t>Integrating</a:t>
          </a:r>
        </a:p>
        <a:p>
          <a:r>
            <a:rPr lang="en-US">
              <a:solidFill>
                <a:schemeClr val="tx1">
                  <a:lumMod val="75000"/>
                  <a:lumOff val="25000"/>
                </a:schemeClr>
              </a:solidFill>
            </a:rPr>
            <a:t>Synthesizing</a:t>
          </a:r>
        </a:p>
      </dgm:t>
    </dgm:pt>
    <dgm:pt modelId="{54DCD505-89D2-4AAD-8264-AF3976168BED}" type="parTrans" cxnId="{8D4F0BBE-0B65-4C04-8D05-B7A2D916CC72}">
      <dgm:prSet/>
      <dgm:spPr/>
      <dgm:t>
        <a:bodyPr/>
        <a:lstStyle/>
        <a:p>
          <a:endParaRPr lang="en-US"/>
        </a:p>
      </dgm:t>
    </dgm:pt>
    <dgm:pt modelId="{D11295AD-48D8-4314-84C7-A20C78E8ECD6}" type="sibTrans" cxnId="{8D4F0BBE-0B65-4C04-8D05-B7A2D916CC72}">
      <dgm:prSet/>
      <dgm:spPr/>
      <dgm:t>
        <a:bodyPr/>
        <a:lstStyle/>
        <a:p>
          <a:endParaRPr lang="en-US"/>
        </a:p>
      </dgm:t>
    </dgm:pt>
    <dgm:pt modelId="{8E69B25D-8006-4D4D-BD12-B09A0A7E4D36}">
      <dgm:prSet phldrT="[Text]"/>
      <dgm:spPr>
        <a:solidFill>
          <a:schemeClr val="accent6">
            <a:lumMod val="75000"/>
          </a:schemeClr>
        </a:solidFill>
      </dgm:spPr>
      <dgm:t>
        <a:bodyPr/>
        <a:lstStyle/>
        <a:p>
          <a:r>
            <a:rPr lang="en-US"/>
            <a:t>Organized</a:t>
          </a:r>
        </a:p>
        <a:p>
          <a:r>
            <a:rPr lang="en-US"/>
            <a:t>Sequential</a:t>
          </a:r>
        </a:p>
        <a:p>
          <a:r>
            <a:rPr lang="en-US"/>
            <a:t>Planned</a:t>
          </a:r>
        </a:p>
        <a:p>
          <a:r>
            <a:rPr lang="en-US"/>
            <a:t>Detailed</a:t>
          </a:r>
        </a:p>
      </dgm:t>
    </dgm:pt>
    <dgm:pt modelId="{6DBE2EEF-E11A-4AE4-B634-EC8B740D6688}" type="parTrans" cxnId="{0EDB9A15-FAC0-4C92-8724-8032515BA746}">
      <dgm:prSet/>
      <dgm:spPr/>
      <dgm:t>
        <a:bodyPr/>
        <a:lstStyle/>
        <a:p>
          <a:endParaRPr lang="en-US"/>
        </a:p>
      </dgm:t>
    </dgm:pt>
    <dgm:pt modelId="{EA5DD4C2-6DC4-4476-92A4-FB898FACCDF6}" type="sibTrans" cxnId="{0EDB9A15-FAC0-4C92-8724-8032515BA746}">
      <dgm:prSet/>
      <dgm:spPr/>
      <dgm:t>
        <a:bodyPr/>
        <a:lstStyle/>
        <a:p>
          <a:endParaRPr lang="en-US"/>
        </a:p>
      </dgm:t>
    </dgm:pt>
    <dgm:pt modelId="{5FA93AC5-C65D-42AA-9524-9EBDDC3B1FD2}">
      <dgm:prSet phldrT="[Text]"/>
      <dgm:spPr>
        <a:solidFill>
          <a:srgbClr val="E00122"/>
        </a:solidFill>
      </dgm:spPr>
      <dgm:t>
        <a:bodyPr/>
        <a:lstStyle/>
        <a:p>
          <a:r>
            <a:rPr lang="en-US">
              <a:solidFill>
                <a:schemeClr val="bg1">
                  <a:lumMod val="95000"/>
                </a:schemeClr>
              </a:solidFill>
            </a:rPr>
            <a:t>Interpersonal</a:t>
          </a:r>
        </a:p>
        <a:p>
          <a:r>
            <a:rPr lang="en-US">
              <a:solidFill>
                <a:schemeClr val="bg1">
                  <a:lumMod val="95000"/>
                </a:schemeClr>
              </a:solidFill>
            </a:rPr>
            <a:t>Feeling-Based</a:t>
          </a:r>
        </a:p>
        <a:p>
          <a:r>
            <a:rPr lang="en-US">
              <a:solidFill>
                <a:schemeClr val="bg1">
                  <a:lumMod val="95000"/>
                </a:schemeClr>
              </a:solidFill>
            </a:rPr>
            <a:t>Kinesthetic</a:t>
          </a:r>
        </a:p>
        <a:p>
          <a:r>
            <a:rPr lang="en-US">
              <a:solidFill>
                <a:schemeClr val="bg1">
                  <a:lumMod val="95000"/>
                </a:schemeClr>
              </a:solidFill>
            </a:rPr>
            <a:t>Emotional</a:t>
          </a:r>
        </a:p>
      </dgm:t>
    </dgm:pt>
    <dgm:pt modelId="{0D83FA07-9843-445C-892B-989621EFA648}" type="parTrans" cxnId="{911383D3-B233-4083-BF65-F0CB4143CD53}">
      <dgm:prSet/>
      <dgm:spPr/>
      <dgm:t>
        <a:bodyPr/>
        <a:lstStyle/>
        <a:p>
          <a:endParaRPr lang="en-US"/>
        </a:p>
      </dgm:t>
    </dgm:pt>
    <dgm:pt modelId="{B5B3AF73-1983-4A96-9572-77445E2AC9FD}" type="sibTrans" cxnId="{911383D3-B233-4083-BF65-F0CB4143CD53}">
      <dgm:prSet/>
      <dgm:spPr/>
      <dgm:t>
        <a:bodyPr/>
        <a:lstStyle/>
        <a:p>
          <a:endParaRPr lang="en-US"/>
        </a:p>
      </dgm:t>
    </dgm:pt>
    <dgm:pt modelId="{2CE95450-DDAC-451F-8D41-ED6F9F0A3F72}" type="pres">
      <dgm:prSet presAssocID="{A4695DA1-869F-43EF-9DCC-2A7AA55647F6}" presName="matrix" presStyleCnt="0">
        <dgm:presLayoutVars>
          <dgm:chMax val="1"/>
          <dgm:dir/>
          <dgm:resizeHandles val="exact"/>
        </dgm:presLayoutVars>
      </dgm:prSet>
      <dgm:spPr/>
      <dgm:t>
        <a:bodyPr/>
        <a:lstStyle/>
        <a:p>
          <a:endParaRPr lang="en-US"/>
        </a:p>
      </dgm:t>
    </dgm:pt>
    <dgm:pt modelId="{A88CC49F-89A8-486E-9340-8040FD27619C}" type="pres">
      <dgm:prSet presAssocID="{A4695DA1-869F-43EF-9DCC-2A7AA55647F6}" presName="diamond" presStyleLbl="bgShp" presStyleIdx="0" presStyleCnt="1" custLinFactNeighborX="-826"/>
      <dgm:spPr>
        <a:solidFill>
          <a:schemeClr val="bg2">
            <a:lumMod val="90000"/>
          </a:schemeClr>
        </a:solidFill>
      </dgm:spPr>
    </dgm:pt>
    <dgm:pt modelId="{EE09FE0E-2AFB-47B9-8456-D35CB33A7248}" type="pres">
      <dgm:prSet presAssocID="{A4695DA1-869F-43EF-9DCC-2A7AA55647F6}" presName="quad1" presStyleLbl="node1" presStyleIdx="0" presStyleCnt="4">
        <dgm:presLayoutVars>
          <dgm:chMax val="0"/>
          <dgm:chPref val="0"/>
          <dgm:bulletEnabled val="1"/>
        </dgm:presLayoutVars>
      </dgm:prSet>
      <dgm:spPr/>
      <dgm:t>
        <a:bodyPr/>
        <a:lstStyle/>
        <a:p>
          <a:endParaRPr lang="en-US"/>
        </a:p>
      </dgm:t>
    </dgm:pt>
    <dgm:pt modelId="{D1E8F5FA-BFCF-43D2-9FA8-12C6735BD91A}" type="pres">
      <dgm:prSet presAssocID="{A4695DA1-869F-43EF-9DCC-2A7AA55647F6}" presName="quad2" presStyleLbl="node1" presStyleIdx="1" presStyleCnt="4">
        <dgm:presLayoutVars>
          <dgm:chMax val="0"/>
          <dgm:chPref val="0"/>
          <dgm:bulletEnabled val="1"/>
        </dgm:presLayoutVars>
      </dgm:prSet>
      <dgm:spPr/>
      <dgm:t>
        <a:bodyPr/>
        <a:lstStyle/>
        <a:p>
          <a:endParaRPr lang="en-US"/>
        </a:p>
      </dgm:t>
    </dgm:pt>
    <dgm:pt modelId="{3C150FEE-EA38-4632-8F98-4CA7745B66CB}" type="pres">
      <dgm:prSet presAssocID="{A4695DA1-869F-43EF-9DCC-2A7AA55647F6}" presName="quad3" presStyleLbl="node1" presStyleIdx="2" presStyleCnt="4">
        <dgm:presLayoutVars>
          <dgm:chMax val="0"/>
          <dgm:chPref val="0"/>
          <dgm:bulletEnabled val="1"/>
        </dgm:presLayoutVars>
      </dgm:prSet>
      <dgm:spPr/>
      <dgm:t>
        <a:bodyPr/>
        <a:lstStyle/>
        <a:p>
          <a:endParaRPr lang="en-US"/>
        </a:p>
      </dgm:t>
    </dgm:pt>
    <dgm:pt modelId="{5C2D32FB-36A8-49FE-AA32-5537F27CDEFA}" type="pres">
      <dgm:prSet presAssocID="{A4695DA1-869F-43EF-9DCC-2A7AA55647F6}" presName="quad4" presStyleLbl="node1" presStyleIdx="3" presStyleCnt="4">
        <dgm:presLayoutVars>
          <dgm:chMax val="0"/>
          <dgm:chPref val="0"/>
          <dgm:bulletEnabled val="1"/>
        </dgm:presLayoutVars>
      </dgm:prSet>
      <dgm:spPr/>
      <dgm:t>
        <a:bodyPr/>
        <a:lstStyle/>
        <a:p>
          <a:endParaRPr lang="en-US"/>
        </a:p>
      </dgm:t>
    </dgm:pt>
  </dgm:ptLst>
  <dgm:cxnLst>
    <dgm:cxn modelId="{8D4F0BBE-0B65-4C04-8D05-B7A2D916CC72}" srcId="{A4695DA1-869F-43EF-9DCC-2A7AA55647F6}" destId="{1CB7CF9B-C557-4C6E-9D88-719596C2A4E8}" srcOrd="1" destOrd="0" parTransId="{54DCD505-89D2-4AAD-8264-AF3976168BED}" sibTransId="{D11295AD-48D8-4314-84C7-A20C78E8ECD6}"/>
    <dgm:cxn modelId="{569D828B-28C0-4EDA-9E2A-725D2B6EDD75}" srcId="{A4695DA1-869F-43EF-9DCC-2A7AA55647F6}" destId="{28946206-FDAF-4D75-BD60-3679CC389A3D}" srcOrd="0" destOrd="0" parTransId="{36098995-3C63-43A8-8F1D-FF14A8E5BB73}" sibTransId="{11FE46AC-B2BF-4D5E-A551-62C921309B6F}"/>
    <dgm:cxn modelId="{911383D3-B233-4083-BF65-F0CB4143CD53}" srcId="{A4695DA1-869F-43EF-9DCC-2A7AA55647F6}" destId="{5FA93AC5-C65D-42AA-9524-9EBDDC3B1FD2}" srcOrd="3" destOrd="0" parTransId="{0D83FA07-9843-445C-892B-989621EFA648}" sibTransId="{B5B3AF73-1983-4A96-9572-77445E2AC9FD}"/>
    <dgm:cxn modelId="{5517F8BD-7A71-407A-9316-7A850B512E82}" type="presOf" srcId="{5FA93AC5-C65D-42AA-9524-9EBDDC3B1FD2}" destId="{5C2D32FB-36A8-49FE-AA32-5537F27CDEFA}" srcOrd="0" destOrd="0" presId="urn:microsoft.com/office/officeart/2005/8/layout/matrix3"/>
    <dgm:cxn modelId="{1D60AFE6-10F6-42C9-A7F7-D20CDBB77E08}" type="presOf" srcId="{28946206-FDAF-4D75-BD60-3679CC389A3D}" destId="{EE09FE0E-2AFB-47B9-8456-D35CB33A7248}" srcOrd="0" destOrd="0" presId="urn:microsoft.com/office/officeart/2005/8/layout/matrix3"/>
    <dgm:cxn modelId="{0EDB9A15-FAC0-4C92-8724-8032515BA746}" srcId="{A4695DA1-869F-43EF-9DCC-2A7AA55647F6}" destId="{8E69B25D-8006-4D4D-BD12-B09A0A7E4D36}" srcOrd="2" destOrd="0" parTransId="{6DBE2EEF-E11A-4AE4-B634-EC8B740D6688}" sibTransId="{EA5DD4C2-6DC4-4476-92A4-FB898FACCDF6}"/>
    <dgm:cxn modelId="{D6ABDDE8-D500-4574-8478-0C52F638CF00}" type="presOf" srcId="{8E69B25D-8006-4D4D-BD12-B09A0A7E4D36}" destId="{3C150FEE-EA38-4632-8F98-4CA7745B66CB}" srcOrd="0" destOrd="0" presId="urn:microsoft.com/office/officeart/2005/8/layout/matrix3"/>
    <dgm:cxn modelId="{DCB4D550-CF72-4745-A9CB-74472A29041C}" type="presOf" srcId="{1CB7CF9B-C557-4C6E-9D88-719596C2A4E8}" destId="{D1E8F5FA-BFCF-43D2-9FA8-12C6735BD91A}" srcOrd="0" destOrd="0" presId="urn:microsoft.com/office/officeart/2005/8/layout/matrix3"/>
    <dgm:cxn modelId="{CE9188F2-91B7-4D6B-BDF9-F9D72E2C1B69}" type="presOf" srcId="{A4695DA1-869F-43EF-9DCC-2A7AA55647F6}" destId="{2CE95450-DDAC-451F-8D41-ED6F9F0A3F72}" srcOrd="0" destOrd="0" presId="urn:microsoft.com/office/officeart/2005/8/layout/matrix3"/>
    <dgm:cxn modelId="{A8A087DC-7A0B-43AC-8BF8-FED47E9FC1A8}" type="presParOf" srcId="{2CE95450-DDAC-451F-8D41-ED6F9F0A3F72}" destId="{A88CC49F-89A8-486E-9340-8040FD27619C}" srcOrd="0" destOrd="0" presId="urn:microsoft.com/office/officeart/2005/8/layout/matrix3"/>
    <dgm:cxn modelId="{B4C4AC12-FFAA-4908-8BA8-FB0CD6D7E8CE}" type="presParOf" srcId="{2CE95450-DDAC-451F-8D41-ED6F9F0A3F72}" destId="{EE09FE0E-2AFB-47B9-8456-D35CB33A7248}" srcOrd="1" destOrd="0" presId="urn:microsoft.com/office/officeart/2005/8/layout/matrix3"/>
    <dgm:cxn modelId="{50447EA3-C191-4432-B171-892C38F29E23}" type="presParOf" srcId="{2CE95450-DDAC-451F-8D41-ED6F9F0A3F72}" destId="{D1E8F5FA-BFCF-43D2-9FA8-12C6735BD91A}" srcOrd="2" destOrd="0" presId="urn:microsoft.com/office/officeart/2005/8/layout/matrix3"/>
    <dgm:cxn modelId="{00FFF9FA-43D9-4A82-97A2-988B0AE9827F}" type="presParOf" srcId="{2CE95450-DDAC-451F-8D41-ED6F9F0A3F72}" destId="{3C150FEE-EA38-4632-8F98-4CA7745B66CB}" srcOrd="3" destOrd="0" presId="urn:microsoft.com/office/officeart/2005/8/layout/matrix3"/>
    <dgm:cxn modelId="{5EF58EC5-3C91-4566-A7AE-D01D660CE72C}" type="presParOf" srcId="{2CE95450-DDAC-451F-8D41-ED6F9F0A3F72}" destId="{5C2D32FB-36A8-49FE-AA32-5537F27CDEF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1B5490B-A57A-4744-A6C3-3A9666A610FC}"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n-US"/>
        </a:p>
      </dgm:t>
    </dgm:pt>
    <dgm:pt modelId="{27C99BB6-A13F-BE49-9E76-C5B55536A5EA}">
      <dgm:prSet phldrT="[Text]" custT="1"/>
      <dgm:spPr/>
      <dgm:t>
        <a:bodyPr/>
        <a:lstStyle/>
        <a:p>
          <a:r>
            <a:rPr lang="en-US" sz="2400"/>
            <a:t>Pre-work</a:t>
          </a:r>
        </a:p>
      </dgm:t>
    </dgm:pt>
    <dgm:pt modelId="{058309C4-9FCE-634E-AC52-0D9A9BECBA32}" type="parTrans" cxnId="{1CC5E128-C9E2-E647-B521-0C42C81A9648}">
      <dgm:prSet/>
      <dgm:spPr/>
      <dgm:t>
        <a:bodyPr/>
        <a:lstStyle/>
        <a:p>
          <a:endParaRPr lang="en-US"/>
        </a:p>
      </dgm:t>
    </dgm:pt>
    <dgm:pt modelId="{C48F4966-3F2E-EE41-9CA5-F258A3F01BDF}" type="sibTrans" cxnId="{1CC5E128-C9E2-E647-B521-0C42C81A9648}">
      <dgm:prSet/>
      <dgm:spPr/>
      <dgm:t>
        <a:bodyPr/>
        <a:lstStyle/>
        <a:p>
          <a:endParaRPr lang="en-US"/>
        </a:p>
      </dgm:t>
    </dgm:pt>
    <dgm:pt modelId="{E85F3C77-5E54-A745-931C-E85F36727B58}">
      <dgm:prSet phldrT="[Text]" custT="1"/>
      <dgm:spPr/>
      <dgm:t>
        <a:bodyPr/>
        <a:lstStyle/>
        <a:p>
          <a:r>
            <a:rPr lang="en-US" sz="2400"/>
            <a:t>Introduces attendees</a:t>
          </a:r>
        </a:p>
        <a:p>
          <a:r>
            <a:rPr lang="en-US" sz="2400"/>
            <a:t>Directs content</a:t>
          </a:r>
        </a:p>
      </dgm:t>
    </dgm:pt>
    <dgm:pt modelId="{1D5F59B2-BE49-C94B-BC25-2C5B0498EF59}" type="parTrans" cxnId="{742E5B5C-B788-254A-96F6-505563AC6FF1}">
      <dgm:prSet/>
      <dgm:spPr/>
      <dgm:t>
        <a:bodyPr/>
        <a:lstStyle/>
        <a:p>
          <a:endParaRPr lang="en-US"/>
        </a:p>
      </dgm:t>
    </dgm:pt>
    <dgm:pt modelId="{3C240CEA-5996-AC41-A987-AB33D862F218}" type="sibTrans" cxnId="{742E5B5C-B788-254A-96F6-505563AC6FF1}">
      <dgm:prSet/>
      <dgm:spPr/>
      <dgm:t>
        <a:bodyPr/>
        <a:lstStyle/>
        <a:p>
          <a:endParaRPr lang="en-US"/>
        </a:p>
      </dgm:t>
    </dgm:pt>
    <dgm:pt modelId="{4CD5321F-D34E-5649-B73A-E1195C55FB8E}">
      <dgm:prSet phldrT="[Text]" custT="1"/>
      <dgm:spPr/>
      <dgm:t>
        <a:bodyPr/>
        <a:lstStyle/>
        <a:p>
          <a:r>
            <a:rPr lang="en-US" sz="2400"/>
            <a:t>Polls</a:t>
          </a:r>
        </a:p>
      </dgm:t>
    </dgm:pt>
    <dgm:pt modelId="{F877B6C5-0405-9045-8E22-F49A17AD90AD}" type="parTrans" cxnId="{AB01988E-16F3-7848-AAB8-0E91373057A8}">
      <dgm:prSet/>
      <dgm:spPr/>
      <dgm:t>
        <a:bodyPr/>
        <a:lstStyle/>
        <a:p>
          <a:endParaRPr lang="en-US"/>
        </a:p>
      </dgm:t>
    </dgm:pt>
    <dgm:pt modelId="{29CD98E0-A569-5044-94F0-2A5CA6DEE6FE}" type="sibTrans" cxnId="{AB01988E-16F3-7848-AAB8-0E91373057A8}">
      <dgm:prSet/>
      <dgm:spPr/>
      <dgm:t>
        <a:bodyPr/>
        <a:lstStyle/>
        <a:p>
          <a:endParaRPr lang="en-US"/>
        </a:p>
      </dgm:t>
    </dgm:pt>
    <dgm:pt modelId="{5E1F82EB-74E3-314E-8C2C-A6E3DC191B93}">
      <dgm:prSet phldrT="[Text]" custT="1"/>
      <dgm:spPr/>
      <dgm:t>
        <a:bodyPr/>
        <a:lstStyle/>
        <a:p>
          <a:r>
            <a:rPr lang="en-US" sz="2400"/>
            <a:t>Dynamic</a:t>
          </a:r>
        </a:p>
      </dgm:t>
    </dgm:pt>
    <dgm:pt modelId="{16E9BEAC-F1B6-1947-BA82-C109780076DA}" type="parTrans" cxnId="{C014B359-B0EB-304C-8460-B5BA7CF78CB1}">
      <dgm:prSet/>
      <dgm:spPr/>
      <dgm:t>
        <a:bodyPr/>
        <a:lstStyle/>
        <a:p>
          <a:endParaRPr lang="en-US"/>
        </a:p>
      </dgm:t>
    </dgm:pt>
    <dgm:pt modelId="{E4ACCDDE-8A63-E246-AD4E-760AEB879AAA}" type="sibTrans" cxnId="{C014B359-B0EB-304C-8460-B5BA7CF78CB1}">
      <dgm:prSet/>
      <dgm:spPr/>
      <dgm:t>
        <a:bodyPr/>
        <a:lstStyle/>
        <a:p>
          <a:endParaRPr lang="en-US"/>
        </a:p>
      </dgm:t>
    </dgm:pt>
    <dgm:pt modelId="{C4C0543C-1C53-AF44-BFFC-59EABB533865}">
      <dgm:prSet phldrT="[Text]" custT="1"/>
      <dgm:spPr/>
      <dgm:t>
        <a:bodyPr/>
        <a:lstStyle/>
        <a:p>
          <a:r>
            <a:rPr lang="en-US" sz="2400"/>
            <a:t>Moderate compliance</a:t>
          </a:r>
        </a:p>
      </dgm:t>
    </dgm:pt>
    <dgm:pt modelId="{F90F3964-D777-7D49-988B-CB42971E2697}" type="parTrans" cxnId="{74517332-5E09-904E-92E4-F30446A6C841}">
      <dgm:prSet/>
      <dgm:spPr/>
      <dgm:t>
        <a:bodyPr/>
        <a:lstStyle/>
        <a:p>
          <a:endParaRPr lang="en-US"/>
        </a:p>
      </dgm:t>
    </dgm:pt>
    <dgm:pt modelId="{0EC48E87-2893-9046-B679-D00E109BB12E}" type="sibTrans" cxnId="{74517332-5E09-904E-92E4-F30446A6C841}">
      <dgm:prSet/>
      <dgm:spPr/>
      <dgm:t>
        <a:bodyPr/>
        <a:lstStyle/>
        <a:p>
          <a:endParaRPr lang="en-US"/>
        </a:p>
      </dgm:t>
    </dgm:pt>
    <dgm:pt modelId="{4D8D9E1A-27A5-034F-99C5-46CBB3472578}">
      <dgm:prSet phldrT="[Text]" custT="1"/>
      <dgm:spPr/>
      <dgm:t>
        <a:bodyPr/>
        <a:lstStyle/>
        <a:p>
          <a:r>
            <a:rPr lang="en-US" sz="2400"/>
            <a:t>Further refinement</a:t>
          </a:r>
        </a:p>
      </dgm:t>
    </dgm:pt>
    <dgm:pt modelId="{3C9FA825-2259-9646-82C4-17174CDEF3FD}" type="parTrans" cxnId="{87A1330B-BC9B-8546-A277-00286AD0E06A}">
      <dgm:prSet/>
      <dgm:spPr/>
      <dgm:t>
        <a:bodyPr/>
        <a:lstStyle/>
        <a:p>
          <a:endParaRPr lang="en-US"/>
        </a:p>
      </dgm:t>
    </dgm:pt>
    <dgm:pt modelId="{3B124F32-D677-A843-8AF5-764802EFA161}" type="sibTrans" cxnId="{87A1330B-BC9B-8546-A277-00286AD0E06A}">
      <dgm:prSet/>
      <dgm:spPr/>
      <dgm:t>
        <a:bodyPr/>
        <a:lstStyle/>
        <a:p>
          <a:endParaRPr lang="en-US"/>
        </a:p>
      </dgm:t>
    </dgm:pt>
    <dgm:pt modelId="{C9AADFC2-498E-F44D-BA8E-DC9CA70F73C7}">
      <dgm:prSet phldrT="[Text]" custT="1"/>
      <dgm:spPr/>
      <dgm:t>
        <a:bodyPr/>
        <a:lstStyle/>
        <a:p>
          <a:r>
            <a:rPr lang="en-US" sz="2400"/>
            <a:t>Higher compliance</a:t>
          </a:r>
        </a:p>
      </dgm:t>
    </dgm:pt>
    <dgm:pt modelId="{A29B2C7A-1605-B94E-893D-3C827DC28DF8}" type="parTrans" cxnId="{8EAD266B-E444-CE41-8E09-BB1B6870A21E}">
      <dgm:prSet/>
      <dgm:spPr/>
      <dgm:t>
        <a:bodyPr/>
        <a:lstStyle/>
        <a:p>
          <a:endParaRPr lang="en-US"/>
        </a:p>
      </dgm:t>
    </dgm:pt>
    <dgm:pt modelId="{7C4B4D93-4719-4D4A-8C0C-F63EB6403803}" type="sibTrans" cxnId="{8EAD266B-E444-CE41-8E09-BB1B6870A21E}">
      <dgm:prSet/>
      <dgm:spPr/>
      <dgm:t>
        <a:bodyPr/>
        <a:lstStyle/>
        <a:p>
          <a:endParaRPr lang="en-US"/>
        </a:p>
      </dgm:t>
    </dgm:pt>
    <dgm:pt modelId="{2734B598-0436-D448-B792-5B6E0BBD98E8}" type="pres">
      <dgm:prSet presAssocID="{41B5490B-A57A-4744-A6C3-3A9666A610FC}" presName="Name0" presStyleCnt="0">
        <dgm:presLayoutVars>
          <dgm:chMax val="5"/>
          <dgm:chPref val="5"/>
          <dgm:dir/>
          <dgm:animLvl val="lvl"/>
        </dgm:presLayoutVars>
      </dgm:prSet>
      <dgm:spPr/>
      <dgm:t>
        <a:bodyPr/>
        <a:lstStyle/>
        <a:p>
          <a:endParaRPr lang="en-US"/>
        </a:p>
      </dgm:t>
    </dgm:pt>
    <dgm:pt modelId="{82D0107D-8E0A-D44E-BB56-2B59E46F3ED4}" type="pres">
      <dgm:prSet presAssocID="{27C99BB6-A13F-BE49-9E76-C5B55536A5EA}" presName="parentText1" presStyleLbl="node1" presStyleIdx="0" presStyleCnt="2">
        <dgm:presLayoutVars>
          <dgm:chMax/>
          <dgm:chPref val="3"/>
          <dgm:bulletEnabled val="1"/>
        </dgm:presLayoutVars>
      </dgm:prSet>
      <dgm:spPr/>
      <dgm:t>
        <a:bodyPr/>
        <a:lstStyle/>
        <a:p>
          <a:endParaRPr lang="en-US"/>
        </a:p>
      </dgm:t>
    </dgm:pt>
    <dgm:pt modelId="{8D595DB4-0F51-774C-92E3-7291CFF9C734}" type="pres">
      <dgm:prSet presAssocID="{27C99BB6-A13F-BE49-9E76-C5B55536A5EA}" presName="childText1" presStyleLbl="solidAlignAcc1" presStyleIdx="0" presStyleCnt="2">
        <dgm:presLayoutVars>
          <dgm:chMax val="0"/>
          <dgm:chPref val="0"/>
          <dgm:bulletEnabled val="1"/>
        </dgm:presLayoutVars>
      </dgm:prSet>
      <dgm:spPr/>
      <dgm:t>
        <a:bodyPr/>
        <a:lstStyle/>
        <a:p>
          <a:endParaRPr lang="en-US"/>
        </a:p>
      </dgm:t>
    </dgm:pt>
    <dgm:pt modelId="{4E80517C-EA10-F94D-ABAB-054AD322D967}" type="pres">
      <dgm:prSet presAssocID="{4CD5321F-D34E-5649-B73A-E1195C55FB8E}" presName="parentText2" presStyleLbl="node1" presStyleIdx="1" presStyleCnt="2">
        <dgm:presLayoutVars>
          <dgm:chMax/>
          <dgm:chPref val="3"/>
          <dgm:bulletEnabled val="1"/>
        </dgm:presLayoutVars>
      </dgm:prSet>
      <dgm:spPr/>
      <dgm:t>
        <a:bodyPr/>
        <a:lstStyle/>
        <a:p>
          <a:endParaRPr lang="en-US"/>
        </a:p>
      </dgm:t>
    </dgm:pt>
    <dgm:pt modelId="{998A99C4-D83E-744A-A003-80AC284CA00E}" type="pres">
      <dgm:prSet presAssocID="{4CD5321F-D34E-5649-B73A-E1195C55FB8E}" presName="childText2" presStyleLbl="solidAlignAcc1" presStyleIdx="1" presStyleCnt="2">
        <dgm:presLayoutVars>
          <dgm:chMax val="0"/>
          <dgm:chPref val="0"/>
          <dgm:bulletEnabled val="1"/>
        </dgm:presLayoutVars>
      </dgm:prSet>
      <dgm:spPr/>
      <dgm:t>
        <a:bodyPr/>
        <a:lstStyle/>
        <a:p>
          <a:endParaRPr lang="en-US"/>
        </a:p>
      </dgm:t>
    </dgm:pt>
  </dgm:ptLst>
  <dgm:cxnLst>
    <dgm:cxn modelId="{441C046B-8359-AA43-B5F2-4089E55897D3}" type="presOf" srcId="{41B5490B-A57A-4744-A6C3-3A9666A610FC}" destId="{2734B598-0436-D448-B792-5B6E0BBD98E8}" srcOrd="0" destOrd="0" presId="urn:microsoft.com/office/officeart/2009/3/layout/IncreasingArrowsProcess"/>
    <dgm:cxn modelId="{CFD2A30D-787B-5B4F-A08E-5C72A0FC3974}" type="presOf" srcId="{5E1F82EB-74E3-314E-8C2C-A6E3DC191B93}" destId="{998A99C4-D83E-744A-A003-80AC284CA00E}" srcOrd="0" destOrd="0" presId="urn:microsoft.com/office/officeart/2009/3/layout/IncreasingArrowsProcess"/>
    <dgm:cxn modelId="{742E5B5C-B788-254A-96F6-505563AC6FF1}" srcId="{27C99BB6-A13F-BE49-9E76-C5B55536A5EA}" destId="{E85F3C77-5E54-A745-931C-E85F36727B58}" srcOrd="0" destOrd="0" parTransId="{1D5F59B2-BE49-C94B-BC25-2C5B0498EF59}" sibTransId="{3C240CEA-5996-AC41-A987-AB33D862F218}"/>
    <dgm:cxn modelId="{8EAD266B-E444-CE41-8E09-BB1B6870A21E}" srcId="{4CD5321F-D34E-5649-B73A-E1195C55FB8E}" destId="{C9AADFC2-498E-F44D-BA8E-DC9CA70F73C7}" srcOrd="2" destOrd="0" parTransId="{A29B2C7A-1605-B94E-893D-3C827DC28DF8}" sibTransId="{7C4B4D93-4719-4D4A-8C0C-F63EB6403803}"/>
    <dgm:cxn modelId="{9FC23085-B8FB-E34F-B1F3-9F6EAEA65BEA}" type="presOf" srcId="{E85F3C77-5E54-A745-931C-E85F36727B58}" destId="{8D595DB4-0F51-774C-92E3-7291CFF9C734}" srcOrd="0" destOrd="0" presId="urn:microsoft.com/office/officeart/2009/3/layout/IncreasingArrowsProcess"/>
    <dgm:cxn modelId="{8CA4A413-B865-D84D-B5D7-68FC0B1A8605}" type="presOf" srcId="{C4C0543C-1C53-AF44-BFFC-59EABB533865}" destId="{8D595DB4-0F51-774C-92E3-7291CFF9C734}" srcOrd="0" destOrd="1" presId="urn:microsoft.com/office/officeart/2009/3/layout/IncreasingArrowsProcess"/>
    <dgm:cxn modelId="{87A1330B-BC9B-8546-A277-00286AD0E06A}" srcId="{4CD5321F-D34E-5649-B73A-E1195C55FB8E}" destId="{4D8D9E1A-27A5-034F-99C5-46CBB3472578}" srcOrd="1" destOrd="0" parTransId="{3C9FA825-2259-9646-82C4-17174CDEF3FD}" sibTransId="{3B124F32-D677-A843-8AF5-764802EFA161}"/>
    <dgm:cxn modelId="{AB01988E-16F3-7848-AAB8-0E91373057A8}" srcId="{41B5490B-A57A-4744-A6C3-3A9666A610FC}" destId="{4CD5321F-D34E-5649-B73A-E1195C55FB8E}" srcOrd="1" destOrd="0" parTransId="{F877B6C5-0405-9045-8E22-F49A17AD90AD}" sibTransId="{29CD98E0-A569-5044-94F0-2A5CA6DEE6FE}"/>
    <dgm:cxn modelId="{BC3A5B66-E892-6A42-A57B-1B1BA7514C45}" type="presOf" srcId="{27C99BB6-A13F-BE49-9E76-C5B55536A5EA}" destId="{82D0107D-8E0A-D44E-BB56-2B59E46F3ED4}" srcOrd="0" destOrd="0" presId="urn:microsoft.com/office/officeart/2009/3/layout/IncreasingArrowsProcess"/>
    <dgm:cxn modelId="{68930726-1B4E-1145-8BF7-E478B38AAF4B}" type="presOf" srcId="{4CD5321F-D34E-5649-B73A-E1195C55FB8E}" destId="{4E80517C-EA10-F94D-ABAB-054AD322D967}" srcOrd="0" destOrd="0" presId="urn:microsoft.com/office/officeart/2009/3/layout/IncreasingArrowsProcess"/>
    <dgm:cxn modelId="{745A4A8C-7DCD-8B47-8A50-536257EB4AE1}" type="presOf" srcId="{C9AADFC2-498E-F44D-BA8E-DC9CA70F73C7}" destId="{998A99C4-D83E-744A-A003-80AC284CA00E}" srcOrd="0" destOrd="2" presId="urn:microsoft.com/office/officeart/2009/3/layout/IncreasingArrowsProcess"/>
    <dgm:cxn modelId="{74517332-5E09-904E-92E4-F30446A6C841}" srcId="{27C99BB6-A13F-BE49-9E76-C5B55536A5EA}" destId="{C4C0543C-1C53-AF44-BFFC-59EABB533865}" srcOrd="1" destOrd="0" parTransId="{F90F3964-D777-7D49-988B-CB42971E2697}" sibTransId="{0EC48E87-2893-9046-B679-D00E109BB12E}"/>
    <dgm:cxn modelId="{1CC5E128-C9E2-E647-B521-0C42C81A9648}" srcId="{41B5490B-A57A-4744-A6C3-3A9666A610FC}" destId="{27C99BB6-A13F-BE49-9E76-C5B55536A5EA}" srcOrd="0" destOrd="0" parTransId="{058309C4-9FCE-634E-AC52-0D9A9BECBA32}" sibTransId="{C48F4966-3F2E-EE41-9CA5-F258A3F01BDF}"/>
    <dgm:cxn modelId="{99722B81-D79C-244F-B2DE-49413B0AB38D}" type="presOf" srcId="{4D8D9E1A-27A5-034F-99C5-46CBB3472578}" destId="{998A99C4-D83E-744A-A003-80AC284CA00E}" srcOrd="0" destOrd="1" presId="urn:microsoft.com/office/officeart/2009/3/layout/IncreasingArrowsProcess"/>
    <dgm:cxn modelId="{C014B359-B0EB-304C-8460-B5BA7CF78CB1}" srcId="{4CD5321F-D34E-5649-B73A-E1195C55FB8E}" destId="{5E1F82EB-74E3-314E-8C2C-A6E3DC191B93}" srcOrd="0" destOrd="0" parTransId="{16E9BEAC-F1B6-1947-BA82-C109780076DA}" sibTransId="{E4ACCDDE-8A63-E246-AD4E-760AEB879AAA}"/>
    <dgm:cxn modelId="{3E3D6FCA-2030-C848-80E0-AB3F9BA9114A}" type="presParOf" srcId="{2734B598-0436-D448-B792-5B6E0BBD98E8}" destId="{82D0107D-8E0A-D44E-BB56-2B59E46F3ED4}" srcOrd="0" destOrd="0" presId="urn:microsoft.com/office/officeart/2009/3/layout/IncreasingArrowsProcess"/>
    <dgm:cxn modelId="{D6E9834F-1A5A-1747-9194-72646F88B248}" type="presParOf" srcId="{2734B598-0436-D448-B792-5B6E0BBD98E8}" destId="{8D595DB4-0F51-774C-92E3-7291CFF9C734}" srcOrd="1" destOrd="0" presId="urn:microsoft.com/office/officeart/2009/3/layout/IncreasingArrowsProcess"/>
    <dgm:cxn modelId="{E4865B0C-B2EB-6845-947E-760DD8A318E9}" type="presParOf" srcId="{2734B598-0436-D448-B792-5B6E0BBD98E8}" destId="{4E80517C-EA10-F94D-ABAB-054AD322D967}" srcOrd="2" destOrd="0" presId="urn:microsoft.com/office/officeart/2009/3/layout/IncreasingArrowsProcess"/>
    <dgm:cxn modelId="{F8A017A7-7B10-784D-9A49-5710B43B9CCB}" type="presParOf" srcId="{2734B598-0436-D448-B792-5B6E0BBD98E8}" destId="{998A99C4-D83E-744A-A003-80AC284CA00E}"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2C29BD-F691-D44E-8482-151273E84F68}"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n-US"/>
        </a:p>
      </dgm:t>
    </dgm:pt>
    <dgm:pt modelId="{4666D06D-8265-3E42-810D-4D2B5296DAA9}">
      <dgm:prSet phldrT="[Text]" custT="1"/>
      <dgm:spPr/>
      <dgm:t>
        <a:bodyPr/>
        <a:lstStyle/>
        <a:p>
          <a:r>
            <a:rPr lang="en-US" sz="3600"/>
            <a:t>Information Gathering</a:t>
          </a:r>
        </a:p>
      </dgm:t>
    </dgm:pt>
    <dgm:pt modelId="{422AB102-C865-1E45-AD16-F40F455A4049}" type="parTrans" cxnId="{749661C6-91FE-9841-8959-E3CD889D9A9D}">
      <dgm:prSet/>
      <dgm:spPr/>
      <dgm:t>
        <a:bodyPr/>
        <a:lstStyle/>
        <a:p>
          <a:endParaRPr lang="en-US"/>
        </a:p>
      </dgm:t>
    </dgm:pt>
    <dgm:pt modelId="{97A971C4-AC43-5542-852E-99EE91057C29}" type="sibTrans" cxnId="{749661C6-91FE-9841-8959-E3CD889D9A9D}">
      <dgm:prSet/>
      <dgm:spPr/>
      <dgm:t>
        <a:bodyPr/>
        <a:lstStyle/>
        <a:p>
          <a:endParaRPr lang="en-US"/>
        </a:p>
      </dgm:t>
    </dgm:pt>
    <dgm:pt modelId="{399C5A5C-DEE9-B946-9708-9E0E4A43E13D}">
      <dgm:prSet phldrT="[Text]" custT="1"/>
      <dgm:spPr/>
      <dgm:t>
        <a:bodyPr/>
        <a:lstStyle/>
        <a:p>
          <a:r>
            <a:rPr lang="en-US" sz="3600"/>
            <a:t>Brevity</a:t>
          </a:r>
        </a:p>
      </dgm:t>
    </dgm:pt>
    <dgm:pt modelId="{895E59E0-F0FA-4E40-981D-6B059F774350}" type="parTrans" cxnId="{31E3D000-A78E-814D-B702-E885E0AB43CD}">
      <dgm:prSet/>
      <dgm:spPr/>
      <dgm:t>
        <a:bodyPr/>
        <a:lstStyle/>
        <a:p>
          <a:endParaRPr lang="en-US"/>
        </a:p>
      </dgm:t>
    </dgm:pt>
    <dgm:pt modelId="{3C831972-5EB9-C545-9AE9-271B59DA87DE}" type="sibTrans" cxnId="{31E3D000-A78E-814D-B702-E885E0AB43CD}">
      <dgm:prSet/>
      <dgm:spPr/>
      <dgm:t>
        <a:bodyPr/>
        <a:lstStyle/>
        <a:p>
          <a:endParaRPr lang="en-US"/>
        </a:p>
      </dgm:t>
    </dgm:pt>
    <dgm:pt modelId="{87706A9E-CF60-3943-AE7B-B585314F771C}" type="pres">
      <dgm:prSet presAssocID="{7A2C29BD-F691-D44E-8482-151273E84F68}" presName="compositeShape" presStyleCnt="0">
        <dgm:presLayoutVars>
          <dgm:chMax val="2"/>
          <dgm:dir/>
          <dgm:resizeHandles val="exact"/>
        </dgm:presLayoutVars>
      </dgm:prSet>
      <dgm:spPr/>
      <dgm:t>
        <a:bodyPr/>
        <a:lstStyle/>
        <a:p>
          <a:endParaRPr lang="en-US"/>
        </a:p>
      </dgm:t>
    </dgm:pt>
    <dgm:pt modelId="{0FBC55DE-8525-7A40-8D0A-870B145D3E2D}" type="pres">
      <dgm:prSet presAssocID="{7A2C29BD-F691-D44E-8482-151273E84F68}" presName="divider" presStyleLbl="fgShp" presStyleIdx="0" presStyleCnt="1"/>
      <dgm:spPr/>
    </dgm:pt>
    <dgm:pt modelId="{0CDC172F-32E0-4546-A14C-564E9F74CA3F}" type="pres">
      <dgm:prSet presAssocID="{399C5A5C-DEE9-B946-9708-9E0E4A43E13D}" presName="downArrow" presStyleLbl="node1" presStyleIdx="0" presStyleCnt="2" custScaleX="74510"/>
      <dgm:spPr/>
    </dgm:pt>
    <dgm:pt modelId="{D22F0367-ABCC-D248-9B56-13183C650DF6}" type="pres">
      <dgm:prSet presAssocID="{399C5A5C-DEE9-B946-9708-9E0E4A43E13D}" presName="downArrowText" presStyleLbl="revTx" presStyleIdx="0" presStyleCnt="2">
        <dgm:presLayoutVars>
          <dgm:bulletEnabled val="1"/>
        </dgm:presLayoutVars>
      </dgm:prSet>
      <dgm:spPr/>
      <dgm:t>
        <a:bodyPr/>
        <a:lstStyle/>
        <a:p>
          <a:endParaRPr lang="en-US"/>
        </a:p>
      </dgm:t>
    </dgm:pt>
    <dgm:pt modelId="{A10CFD6D-8802-0943-9F9A-7479F4146FDA}" type="pres">
      <dgm:prSet presAssocID="{4666D06D-8265-3E42-810D-4D2B5296DAA9}" presName="upArrow" presStyleLbl="node1" presStyleIdx="1" presStyleCnt="2" custScaleX="74510"/>
      <dgm:spPr/>
    </dgm:pt>
    <dgm:pt modelId="{21E57BB2-DF85-BE4D-95B0-776F7EC4AFEE}" type="pres">
      <dgm:prSet presAssocID="{4666D06D-8265-3E42-810D-4D2B5296DAA9}" presName="upArrowText" presStyleLbl="revTx" presStyleIdx="1" presStyleCnt="2" custScaleX="152285">
        <dgm:presLayoutVars>
          <dgm:bulletEnabled val="1"/>
        </dgm:presLayoutVars>
      </dgm:prSet>
      <dgm:spPr/>
      <dgm:t>
        <a:bodyPr/>
        <a:lstStyle/>
        <a:p>
          <a:endParaRPr lang="en-US"/>
        </a:p>
      </dgm:t>
    </dgm:pt>
  </dgm:ptLst>
  <dgm:cxnLst>
    <dgm:cxn modelId="{9FC958B4-47BA-E34C-991A-E2BDC394BF60}" type="presOf" srcId="{7A2C29BD-F691-D44E-8482-151273E84F68}" destId="{87706A9E-CF60-3943-AE7B-B585314F771C}" srcOrd="0" destOrd="0" presId="urn:microsoft.com/office/officeart/2005/8/layout/arrow3"/>
    <dgm:cxn modelId="{749661C6-91FE-9841-8959-E3CD889D9A9D}" srcId="{7A2C29BD-F691-D44E-8482-151273E84F68}" destId="{4666D06D-8265-3E42-810D-4D2B5296DAA9}" srcOrd="1" destOrd="0" parTransId="{422AB102-C865-1E45-AD16-F40F455A4049}" sibTransId="{97A971C4-AC43-5542-852E-99EE91057C29}"/>
    <dgm:cxn modelId="{92434212-2615-D149-89FC-7217403BACA3}" type="presOf" srcId="{399C5A5C-DEE9-B946-9708-9E0E4A43E13D}" destId="{D22F0367-ABCC-D248-9B56-13183C650DF6}" srcOrd="0" destOrd="0" presId="urn:microsoft.com/office/officeart/2005/8/layout/arrow3"/>
    <dgm:cxn modelId="{31E3D000-A78E-814D-B702-E885E0AB43CD}" srcId="{7A2C29BD-F691-D44E-8482-151273E84F68}" destId="{399C5A5C-DEE9-B946-9708-9E0E4A43E13D}" srcOrd="0" destOrd="0" parTransId="{895E59E0-F0FA-4E40-981D-6B059F774350}" sibTransId="{3C831972-5EB9-C545-9AE9-271B59DA87DE}"/>
    <dgm:cxn modelId="{3883A8EA-6013-B64A-A7C3-6DA8357B5548}" type="presOf" srcId="{4666D06D-8265-3E42-810D-4D2B5296DAA9}" destId="{21E57BB2-DF85-BE4D-95B0-776F7EC4AFEE}" srcOrd="0" destOrd="0" presId="urn:microsoft.com/office/officeart/2005/8/layout/arrow3"/>
    <dgm:cxn modelId="{06289813-DD13-DA48-AE77-B615524E9BC5}" type="presParOf" srcId="{87706A9E-CF60-3943-AE7B-B585314F771C}" destId="{0FBC55DE-8525-7A40-8D0A-870B145D3E2D}" srcOrd="0" destOrd="0" presId="urn:microsoft.com/office/officeart/2005/8/layout/arrow3"/>
    <dgm:cxn modelId="{E14E0E00-1E90-2547-862D-EF03C2137A95}" type="presParOf" srcId="{87706A9E-CF60-3943-AE7B-B585314F771C}" destId="{0CDC172F-32E0-4546-A14C-564E9F74CA3F}" srcOrd="1" destOrd="0" presId="urn:microsoft.com/office/officeart/2005/8/layout/arrow3"/>
    <dgm:cxn modelId="{2ED981F0-C58D-A149-997E-FDA37E833BFE}" type="presParOf" srcId="{87706A9E-CF60-3943-AE7B-B585314F771C}" destId="{D22F0367-ABCC-D248-9B56-13183C650DF6}" srcOrd="2" destOrd="0" presId="urn:microsoft.com/office/officeart/2005/8/layout/arrow3"/>
    <dgm:cxn modelId="{9D2EFEEB-B6E2-0F42-8E0B-9921C4480243}" type="presParOf" srcId="{87706A9E-CF60-3943-AE7B-B585314F771C}" destId="{A10CFD6D-8802-0943-9F9A-7479F4146FDA}" srcOrd="3" destOrd="0" presId="urn:microsoft.com/office/officeart/2005/8/layout/arrow3"/>
    <dgm:cxn modelId="{E9F4B2E7-A34C-9245-A7B6-E01FDDE74A6F}" type="presParOf" srcId="{87706A9E-CF60-3943-AE7B-B585314F771C}" destId="{21E57BB2-DF85-BE4D-95B0-776F7EC4AFEE}"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3EAC7F-13F2-8245-ADBD-A906156E92FF}" type="doc">
      <dgm:prSet loTypeId="urn:microsoft.com/office/officeart/2005/8/layout/arrow2" loCatId="" qsTypeId="urn:microsoft.com/office/officeart/2005/8/quickstyle/simple1" qsCatId="simple" csTypeId="urn:microsoft.com/office/officeart/2005/8/colors/accent1_2" csCatId="accent1" phldr="1"/>
      <dgm:spPr/>
    </dgm:pt>
    <dgm:pt modelId="{845B8FEA-2D10-2E42-B197-0469D2E99271}">
      <dgm:prSet phldrT="[Text]"/>
      <dgm:spPr/>
      <dgm:t>
        <a:bodyPr/>
        <a:lstStyle/>
        <a:p>
          <a:r>
            <a:rPr lang="en-US" dirty="0"/>
            <a:t>Build</a:t>
          </a:r>
        </a:p>
      </dgm:t>
    </dgm:pt>
    <dgm:pt modelId="{BE23192F-74AC-2845-8375-CADD714B99A2}" type="parTrans" cxnId="{B06CBFDF-D554-DB44-AF03-FF5EBBB87819}">
      <dgm:prSet/>
      <dgm:spPr/>
      <dgm:t>
        <a:bodyPr/>
        <a:lstStyle/>
        <a:p>
          <a:endParaRPr lang="en-US"/>
        </a:p>
      </dgm:t>
    </dgm:pt>
    <dgm:pt modelId="{D6019B60-7648-6C49-8C16-F2F5EC0790D1}" type="sibTrans" cxnId="{B06CBFDF-D554-DB44-AF03-FF5EBBB87819}">
      <dgm:prSet/>
      <dgm:spPr/>
      <dgm:t>
        <a:bodyPr/>
        <a:lstStyle/>
        <a:p>
          <a:endParaRPr lang="en-US"/>
        </a:p>
      </dgm:t>
    </dgm:pt>
    <dgm:pt modelId="{3F838019-C8FD-B94D-BB58-A3EF7182DD78}">
      <dgm:prSet phldrT="[Text]"/>
      <dgm:spPr/>
      <dgm:t>
        <a:bodyPr/>
        <a:lstStyle/>
        <a:p>
          <a:r>
            <a:rPr lang="en-US" dirty="0"/>
            <a:t>Send</a:t>
          </a:r>
        </a:p>
      </dgm:t>
    </dgm:pt>
    <dgm:pt modelId="{9A413BF9-E307-1542-A2F5-1E52C2AFFF1D}" type="parTrans" cxnId="{DE0D651C-31E6-0F46-AD9A-BC861D6B1FF5}">
      <dgm:prSet/>
      <dgm:spPr/>
      <dgm:t>
        <a:bodyPr/>
        <a:lstStyle/>
        <a:p>
          <a:endParaRPr lang="en-US"/>
        </a:p>
      </dgm:t>
    </dgm:pt>
    <dgm:pt modelId="{A65FC1D5-D6DD-764F-96B8-82D784BA0A71}" type="sibTrans" cxnId="{DE0D651C-31E6-0F46-AD9A-BC861D6B1FF5}">
      <dgm:prSet/>
      <dgm:spPr/>
      <dgm:t>
        <a:bodyPr/>
        <a:lstStyle/>
        <a:p>
          <a:endParaRPr lang="en-US"/>
        </a:p>
      </dgm:t>
    </dgm:pt>
    <dgm:pt modelId="{24CEC10B-1AD5-4945-A47F-7C83B2C9369E}">
      <dgm:prSet phldrT="[Text]"/>
      <dgm:spPr/>
      <dgm:t>
        <a:bodyPr/>
        <a:lstStyle/>
        <a:p>
          <a:r>
            <a:rPr lang="en-US" dirty="0"/>
            <a:t>Analyze</a:t>
          </a:r>
        </a:p>
      </dgm:t>
    </dgm:pt>
    <dgm:pt modelId="{3E8BFDEB-2ED2-0B46-AD98-4D60762F7C86}" type="parTrans" cxnId="{8988ED13-FD64-7142-A00F-E239F9367EEC}">
      <dgm:prSet/>
      <dgm:spPr/>
      <dgm:t>
        <a:bodyPr/>
        <a:lstStyle/>
        <a:p>
          <a:endParaRPr lang="en-US"/>
        </a:p>
      </dgm:t>
    </dgm:pt>
    <dgm:pt modelId="{0FA93A78-DD1F-9048-AD8E-DC8AFD152C70}" type="sibTrans" cxnId="{8988ED13-FD64-7142-A00F-E239F9367EEC}">
      <dgm:prSet/>
      <dgm:spPr/>
      <dgm:t>
        <a:bodyPr/>
        <a:lstStyle/>
        <a:p>
          <a:endParaRPr lang="en-US"/>
        </a:p>
      </dgm:t>
    </dgm:pt>
    <dgm:pt modelId="{CD788C4C-33B3-2945-9BC5-8C8527282FF2}">
      <dgm:prSet phldrT="[Text]"/>
      <dgm:spPr/>
      <dgm:t>
        <a:bodyPr/>
        <a:lstStyle/>
        <a:p>
          <a:r>
            <a:rPr lang="en-US" dirty="0"/>
            <a:t>Incorporate</a:t>
          </a:r>
        </a:p>
      </dgm:t>
    </dgm:pt>
    <dgm:pt modelId="{4806D2C5-7C7F-444F-A3F6-30B35EF22C6F}" type="parTrans" cxnId="{45837161-FCB6-914D-B19E-FE0F082F1237}">
      <dgm:prSet/>
      <dgm:spPr/>
      <dgm:t>
        <a:bodyPr/>
        <a:lstStyle/>
        <a:p>
          <a:endParaRPr lang="en-US"/>
        </a:p>
      </dgm:t>
    </dgm:pt>
    <dgm:pt modelId="{006745CC-68EE-B745-9399-64A9F046638B}" type="sibTrans" cxnId="{45837161-FCB6-914D-B19E-FE0F082F1237}">
      <dgm:prSet/>
      <dgm:spPr/>
      <dgm:t>
        <a:bodyPr/>
        <a:lstStyle/>
        <a:p>
          <a:endParaRPr lang="en-US"/>
        </a:p>
      </dgm:t>
    </dgm:pt>
    <dgm:pt modelId="{0F94C081-A35A-AC45-A7C2-BC98FD33BA0F}">
      <dgm:prSet phldrT="[Text]"/>
      <dgm:spPr/>
      <dgm:t>
        <a:bodyPr/>
        <a:lstStyle/>
        <a:p>
          <a:r>
            <a:rPr lang="en-US" dirty="0"/>
            <a:t>Test</a:t>
          </a:r>
        </a:p>
      </dgm:t>
    </dgm:pt>
    <dgm:pt modelId="{243FD6F0-89B4-904D-A6A3-10A51917A823}" type="sibTrans" cxnId="{832B6089-C303-2345-85FE-AA457602EAC7}">
      <dgm:prSet/>
      <dgm:spPr/>
      <dgm:t>
        <a:bodyPr/>
        <a:lstStyle/>
        <a:p>
          <a:endParaRPr lang="en-US"/>
        </a:p>
      </dgm:t>
    </dgm:pt>
    <dgm:pt modelId="{0E186E87-9DAC-5241-B508-691D04DC7685}" type="parTrans" cxnId="{832B6089-C303-2345-85FE-AA457602EAC7}">
      <dgm:prSet/>
      <dgm:spPr/>
      <dgm:t>
        <a:bodyPr/>
        <a:lstStyle/>
        <a:p>
          <a:endParaRPr lang="en-US"/>
        </a:p>
      </dgm:t>
    </dgm:pt>
    <dgm:pt modelId="{CBDFFB9E-7881-B840-8636-FC1F2AA4415C}" type="pres">
      <dgm:prSet presAssocID="{DE3EAC7F-13F2-8245-ADBD-A906156E92FF}" presName="arrowDiagram" presStyleCnt="0">
        <dgm:presLayoutVars>
          <dgm:chMax val="5"/>
          <dgm:dir/>
          <dgm:resizeHandles val="exact"/>
        </dgm:presLayoutVars>
      </dgm:prSet>
      <dgm:spPr/>
    </dgm:pt>
    <dgm:pt modelId="{8273916A-C0C7-AA4B-ABE6-40D23DE987A4}" type="pres">
      <dgm:prSet presAssocID="{DE3EAC7F-13F2-8245-ADBD-A906156E92FF}" presName="arrow" presStyleLbl="bgShp" presStyleIdx="0" presStyleCnt="1" custScaleY="91954"/>
      <dgm:spPr>
        <a:solidFill>
          <a:srgbClr val="CFD5EA"/>
        </a:solidFill>
      </dgm:spPr>
    </dgm:pt>
    <dgm:pt modelId="{7D9C8AE1-F347-0741-800C-DB02E985764A}" type="pres">
      <dgm:prSet presAssocID="{DE3EAC7F-13F2-8245-ADBD-A906156E92FF}" presName="arrowDiagram5" presStyleCnt="0"/>
      <dgm:spPr/>
    </dgm:pt>
    <dgm:pt modelId="{BF5F1DAA-A065-894E-87F3-EBD11F3D61BB}" type="pres">
      <dgm:prSet presAssocID="{845B8FEA-2D10-2E42-B197-0469D2E99271}" presName="bullet5a" presStyleLbl="node1" presStyleIdx="0" presStyleCnt="5"/>
      <dgm:spPr/>
    </dgm:pt>
    <dgm:pt modelId="{E2E54725-416B-1446-B4FA-BF08ED1A5659}" type="pres">
      <dgm:prSet presAssocID="{845B8FEA-2D10-2E42-B197-0469D2E99271}" presName="textBox5a" presStyleLbl="revTx" presStyleIdx="0" presStyleCnt="5">
        <dgm:presLayoutVars>
          <dgm:bulletEnabled val="1"/>
        </dgm:presLayoutVars>
      </dgm:prSet>
      <dgm:spPr/>
      <dgm:t>
        <a:bodyPr/>
        <a:lstStyle/>
        <a:p>
          <a:endParaRPr lang="en-US"/>
        </a:p>
      </dgm:t>
    </dgm:pt>
    <dgm:pt modelId="{1DF6F3C8-7C21-E645-9019-75D353111E11}" type="pres">
      <dgm:prSet presAssocID="{0F94C081-A35A-AC45-A7C2-BC98FD33BA0F}" presName="bullet5b" presStyleLbl="node1" presStyleIdx="1" presStyleCnt="5"/>
      <dgm:spPr/>
    </dgm:pt>
    <dgm:pt modelId="{9CAB3AEC-FEC6-2841-92CF-EA2877E61A9A}" type="pres">
      <dgm:prSet presAssocID="{0F94C081-A35A-AC45-A7C2-BC98FD33BA0F}" presName="textBox5b" presStyleLbl="revTx" presStyleIdx="1" presStyleCnt="5">
        <dgm:presLayoutVars>
          <dgm:bulletEnabled val="1"/>
        </dgm:presLayoutVars>
      </dgm:prSet>
      <dgm:spPr/>
      <dgm:t>
        <a:bodyPr/>
        <a:lstStyle/>
        <a:p>
          <a:endParaRPr lang="en-US"/>
        </a:p>
      </dgm:t>
    </dgm:pt>
    <dgm:pt modelId="{73B1C3C5-609A-5841-A369-EBEF57398BC5}" type="pres">
      <dgm:prSet presAssocID="{3F838019-C8FD-B94D-BB58-A3EF7182DD78}" presName="bullet5c" presStyleLbl="node1" presStyleIdx="2" presStyleCnt="5"/>
      <dgm:spPr/>
    </dgm:pt>
    <dgm:pt modelId="{A0E0E2EB-4560-804F-8191-5F733013F902}" type="pres">
      <dgm:prSet presAssocID="{3F838019-C8FD-B94D-BB58-A3EF7182DD78}" presName="textBox5c" presStyleLbl="revTx" presStyleIdx="2" presStyleCnt="5">
        <dgm:presLayoutVars>
          <dgm:bulletEnabled val="1"/>
        </dgm:presLayoutVars>
      </dgm:prSet>
      <dgm:spPr/>
      <dgm:t>
        <a:bodyPr/>
        <a:lstStyle/>
        <a:p>
          <a:endParaRPr lang="en-US"/>
        </a:p>
      </dgm:t>
    </dgm:pt>
    <dgm:pt modelId="{B5A4CFC6-BD2E-DB4E-94D8-4453087F203B}" type="pres">
      <dgm:prSet presAssocID="{24CEC10B-1AD5-4945-A47F-7C83B2C9369E}" presName="bullet5d" presStyleLbl="node1" presStyleIdx="3" presStyleCnt="5"/>
      <dgm:spPr/>
    </dgm:pt>
    <dgm:pt modelId="{CB62744E-D877-F148-9BE1-DF0709371572}" type="pres">
      <dgm:prSet presAssocID="{24CEC10B-1AD5-4945-A47F-7C83B2C9369E}" presName="textBox5d" presStyleLbl="revTx" presStyleIdx="3" presStyleCnt="5">
        <dgm:presLayoutVars>
          <dgm:bulletEnabled val="1"/>
        </dgm:presLayoutVars>
      </dgm:prSet>
      <dgm:spPr/>
      <dgm:t>
        <a:bodyPr/>
        <a:lstStyle/>
        <a:p>
          <a:endParaRPr lang="en-US"/>
        </a:p>
      </dgm:t>
    </dgm:pt>
    <dgm:pt modelId="{3407203A-D979-E043-AFC7-4C7545EE98BF}" type="pres">
      <dgm:prSet presAssocID="{CD788C4C-33B3-2945-9BC5-8C8527282FF2}" presName="bullet5e" presStyleLbl="node1" presStyleIdx="4" presStyleCnt="5"/>
      <dgm:spPr/>
    </dgm:pt>
    <dgm:pt modelId="{6D751134-C572-FC4C-AF73-390E67F397FE}" type="pres">
      <dgm:prSet presAssocID="{CD788C4C-33B3-2945-9BC5-8C8527282FF2}" presName="textBox5e" presStyleLbl="revTx" presStyleIdx="4" presStyleCnt="5">
        <dgm:presLayoutVars>
          <dgm:bulletEnabled val="1"/>
        </dgm:presLayoutVars>
      </dgm:prSet>
      <dgm:spPr/>
      <dgm:t>
        <a:bodyPr/>
        <a:lstStyle/>
        <a:p>
          <a:endParaRPr lang="en-US"/>
        </a:p>
      </dgm:t>
    </dgm:pt>
  </dgm:ptLst>
  <dgm:cxnLst>
    <dgm:cxn modelId="{671D55EC-2298-1C45-94AA-F9FBC65EC9F5}" type="presOf" srcId="{845B8FEA-2D10-2E42-B197-0469D2E99271}" destId="{E2E54725-416B-1446-B4FA-BF08ED1A5659}" srcOrd="0" destOrd="0" presId="urn:microsoft.com/office/officeart/2005/8/layout/arrow2"/>
    <dgm:cxn modelId="{620EA425-CE41-1745-BAE1-D43A06A3CA0D}" type="presOf" srcId="{3F838019-C8FD-B94D-BB58-A3EF7182DD78}" destId="{A0E0E2EB-4560-804F-8191-5F733013F902}" srcOrd="0" destOrd="0" presId="urn:microsoft.com/office/officeart/2005/8/layout/arrow2"/>
    <dgm:cxn modelId="{7329BAEE-7DF2-8943-A5B0-2DAC93E75E7A}" type="presOf" srcId="{DE3EAC7F-13F2-8245-ADBD-A906156E92FF}" destId="{CBDFFB9E-7881-B840-8636-FC1F2AA4415C}" srcOrd="0" destOrd="0" presId="urn:microsoft.com/office/officeart/2005/8/layout/arrow2"/>
    <dgm:cxn modelId="{45837161-FCB6-914D-B19E-FE0F082F1237}" srcId="{DE3EAC7F-13F2-8245-ADBD-A906156E92FF}" destId="{CD788C4C-33B3-2945-9BC5-8C8527282FF2}" srcOrd="4" destOrd="0" parTransId="{4806D2C5-7C7F-444F-A3F6-30B35EF22C6F}" sibTransId="{006745CC-68EE-B745-9399-64A9F046638B}"/>
    <dgm:cxn modelId="{832B6089-C303-2345-85FE-AA457602EAC7}" srcId="{DE3EAC7F-13F2-8245-ADBD-A906156E92FF}" destId="{0F94C081-A35A-AC45-A7C2-BC98FD33BA0F}" srcOrd="1" destOrd="0" parTransId="{0E186E87-9DAC-5241-B508-691D04DC7685}" sibTransId="{243FD6F0-89B4-904D-A6A3-10A51917A823}"/>
    <dgm:cxn modelId="{F0BA44FE-E6FB-114F-B0FF-18C466740BA9}" type="presOf" srcId="{24CEC10B-1AD5-4945-A47F-7C83B2C9369E}" destId="{CB62744E-D877-F148-9BE1-DF0709371572}" srcOrd="0" destOrd="0" presId="urn:microsoft.com/office/officeart/2005/8/layout/arrow2"/>
    <dgm:cxn modelId="{B002C0D8-4068-C642-9F0E-BA75319F14F3}" type="presOf" srcId="{CD788C4C-33B3-2945-9BC5-8C8527282FF2}" destId="{6D751134-C572-FC4C-AF73-390E67F397FE}" srcOrd="0" destOrd="0" presId="urn:microsoft.com/office/officeart/2005/8/layout/arrow2"/>
    <dgm:cxn modelId="{8988ED13-FD64-7142-A00F-E239F9367EEC}" srcId="{DE3EAC7F-13F2-8245-ADBD-A906156E92FF}" destId="{24CEC10B-1AD5-4945-A47F-7C83B2C9369E}" srcOrd="3" destOrd="0" parTransId="{3E8BFDEB-2ED2-0B46-AD98-4D60762F7C86}" sibTransId="{0FA93A78-DD1F-9048-AD8E-DC8AFD152C70}"/>
    <dgm:cxn modelId="{B06CBFDF-D554-DB44-AF03-FF5EBBB87819}" srcId="{DE3EAC7F-13F2-8245-ADBD-A906156E92FF}" destId="{845B8FEA-2D10-2E42-B197-0469D2E99271}" srcOrd="0" destOrd="0" parTransId="{BE23192F-74AC-2845-8375-CADD714B99A2}" sibTransId="{D6019B60-7648-6C49-8C16-F2F5EC0790D1}"/>
    <dgm:cxn modelId="{650B690C-4718-104F-8423-D0FFEB9108A3}" type="presOf" srcId="{0F94C081-A35A-AC45-A7C2-BC98FD33BA0F}" destId="{9CAB3AEC-FEC6-2841-92CF-EA2877E61A9A}" srcOrd="0" destOrd="0" presId="urn:microsoft.com/office/officeart/2005/8/layout/arrow2"/>
    <dgm:cxn modelId="{DE0D651C-31E6-0F46-AD9A-BC861D6B1FF5}" srcId="{DE3EAC7F-13F2-8245-ADBD-A906156E92FF}" destId="{3F838019-C8FD-B94D-BB58-A3EF7182DD78}" srcOrd="2" destOrd="0" parTransId="{9A413BF9-E307-1542-A2F5-1E52C2AFFF1D}" sibTransId="{A65FC1D5-D6DD-764F-96B8-82D784BA0A71}"/>
    <dgm:cxn modelId="{A221E48C-8556-9343-94FC-1D3762D29D17}" type="presParOf" srcId="{CBDFFB9E-7881-B840-8636-FC1F2AA4415C}" destId="{8273916A-C0C7-AA4B-ABE6-40D23DE987A4}" srcOrd="0" destOrd="0" presId="urn:microsoft.com/office/officeart/2005/8/layout/arrow2"/>
    <dgm:cxn modelId="{A3ED4D1F-A8EE-1A4D-B55C-1221D440C202}" type="presParOf" srcId="{CBDFFB9E-7881-B840-8636-FC1F2AA4415C}" destId="{7D9C8AE1-F347-0741-800C-DB02E985764A}" srcOrd="1" destOrd="0" presId="urn:microsoft.com/office/officeart/2005/8/layout/arrow2"/>
    <dgm:cxn modelId="{B6B80FBA-A101-A546-8936-33E1F2698BB5}" type="presParOf" srcId="{7D9C8AE1-F347-0741-800C-DB02E985764A}" destId="{BF5F1DAA-A065-894E-87F3-EBD11F3D61BB}" srcOrd="0" destOrd="0" presId="urn:microsoft.com/office/officeart/2005/8/layout/arrow2"/>
    <dgm:cxn modelId="{7E11F524-415F-5F47-9D62-2DE2CD6C1D89}" type="presParOf" srcId="{7D9C8AE1-F347-0741-800C-DB02E985764A}" destId="{E2E54725-416B-1446-B4FA-BF08ED1A5659}" srcOrd="1" destOrd="0" presId="urn:microsoft.com/office/officeart/2005/8/layout/arrow2"/>
    <dgm:cxn modelId="{838548DD-C037-1945-8464-9EAC24BEF0C2}" type="presParOf" srcId="{7D9C8AE1-F347-0741-800C-DB02E985764A}" destId="{1DF6F3C8-7C21-E645-9019-75D353111E11}" srcOrd="2" destOrd="0" presId="urn:microsoft.com/office/officeart/2005/8/layout/arrow2"/>
    <dgm:cxn modelId="{0BE5C23B-17E6-5D45-B55A-4B42B212AD9C}" type="presParOf" srcId="{7D9C8AE1-F347-0741-800C-DB02E985764A}" destId="{9CAB3AEC-FEC6-2841-92CF-EA2877E61A9A}" srcOrd="3" destOrd="0" presId="urn:microsoft.com/office/officeart/2005/8/layout/arrow2"/>
    <dgm:cxn modelId="{12FD70BE-872C-BF46-822B-7010A55DB06F}" type="presParOf" srcId="{7D9C8AE1-F347-0741-800C-DB02E985764A}" destId="{73B1C3C5-609A-5841-A369-EBEF57398BC5}" srcOrd="4" destOrd="0" presId="urn:microsoft.com/office/officeart/2005/8/layout/arrow2"/>
    <dgm:cxn modelId="{F1F384F2-9A47-AB42-9A1C-26C27568291B}" type="presParOf" srcId="{7D9C8AE1-F347-0741-800C-DB02E985764A}" destId="{A0E0E2EB-4560-804F-8191-5F733013F902}" srcOrd="5" destOrd="0" presId="urn:microsoft.com/office/officeart/2005/8/layout/arrow2"/>
    <dgm:cxn modelId="{B43696A1-4F2B-4F4D-91C8-C03953F3B300}" type="presParOf" srcId="{7D9C8AE1-F347-0741-800C-DB02E985764A}" destId="{B5A4CFC6-BD2E-DB4E-94D8-4453087F203B}" srcOrd="6" destOrd="0" presId="urn:microsoft.com/office/officeart/2005/8/layout/arrow2"/>
    <dgm:cxn modelId="{4D9C2552-7BB8-4549-8E8A-5999BCFB0549}" type="presParOf" srcId="{7D9C8AE1-F347-0741-800C-DB02E985764A}" destId="{CB62744E-D877-F148-9BE1-DF0709371572}" srcOrd="7" destOrd="0" presId="urn:microsoft.com/office/officeart/2005/8/layout/arrow2"/>
    <dgm:cxn modelId="{EA0F2BFF-693F-6542-95EE-D0B9EECF46D2}" type="presParOf" srcId="{7D9C8AE1-F347-0741-800C-DB02E985764A}" destId="{3407203A-D979-E043-AFC7-4C7545EE98BF}" srcOrd="8" destOrd="0" presId="urn:microsoft.com/office/officeart/2005/8/layout/arrow2"/>
    <dgm:cxn modelId="{CFC00C31-5891-4047-B330-B6179AB7E954}" type="presParOf" srcId="{7D9C8AE1-F347-0741-800C-DB02E985764A}" destId="{6D751134-C572-FC4C-AF73-390E67F397FE}"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7E8CD9-F534-7A43-9352-618AA2798088}" type="doc">
      <dgm:prSet loTypeId="urn:microsoft.com/office/officeart/2005/8/layout/hProcess3" loCatId="" qsTypeId="urn:microsoft.com/office/officeart/2005/8/quickstyle/simple1" qsCatId="simple" csTypeId="urn:microsoft.com/office/officeart/2005/8/colors/accent1_2" csCatId="accent1" phldr="1"/>
      <dgm:spPr/>
    </dgm:pt>
    <dgm:pt modelId="{3BC1BEBA-C0FF-A545-A75C-A764A9308795}">
      <dgm:prSet phldrT="[Text]" custT="1"/>
      <dgm:spPr/>
      <dgm:t>
        <a:bodyPr/>
        <a:lstStyle/>
        <a:p>
          <a:r>
            <a:rPr lang="en-US" sz="2100" dirty="0"/>
            <a:t>1-2</a:t>
          </a:r>
        </a:p>
        <a:p>
          <a:r>
            <a:rPr lang="en-US" sz="2100" dirty="0"/>
            <a:t>Weeks</a:t>
          </a:r>
        </a:p>
      </dgm:t>
    </dgm:pt>
    <dgm:pt modelId="{583741D7-1ABC-ED42-A259-A8E0FFD2004B}" type="parTrans" cxnId="{FD86F313-A0C5-A048-AF8D-56685CE2148F}">
      <dgm:prSet/>
      <dgm:spPr/>
      <dgm:t>
        <a:bodyPr/>
        <a:lstStyle/>
        <a:p>
          <a:endParaRPr lang="en-US"/>
        </a:p>
      </dgm:t>
    </dgm:pt>
    <dgm:pt modelId="{DB57BD12-97AF-2D4A-8379-C9912C8C07BE}" type="sibTrans" cxnId="{FD86F313-A0C5-A048-AF8D-56685CE2148F}">
      <dgm:prSet/>
      <dgm:spPr/>
      <dgm:t>
        <a:bodyPr/>
        <a:lstStyle/>
        <a:p>
          <a:endParaRPr lang="en-US"/>
        </a:p>
      </dgm:t>
    </dgm:pt>
    <dgm:pt modelId="{FF6BBF47-694B-7E4B-84A8-09A16DF8BE9C}">
      <dgm:prSet phldrT="[Text]" custT="1"/>
      <dgm:spPr/>
      <dgm:t>
        <a:bodyPr/>
        <a:lstStyle/>
        <a:p>
          <a:r>
            <a:rPr lang="en-US" sz="2100" dirty="0"/>
            <a:t>1-2</a:t>
          </a:r>
        </a:p>
        <a:p>
          <a:r>
            <a:rPr lang="en-US" sz="2100" dirty="0"/>
            <a:t>Days</a:t>
          </a:r>
        </a:p>
      </dgm:t>
    </dgm:pt>
    <dgm:pt modelId="{9C90DDD1-946F-3242-ABA7-A35A796232D8}" type="parTrans" cxnId="{C59FF074-99E8-A340-8EF7-8A353EB56E85}">
      <dgm:prSet/>
      <dgm:spPr/>
      <dgm:t>
        <a:bodyPr/>
        <a:lstStyle/>
        <a:p>
          <a:endParaRPr lang="en-US"/>
        </a:p>
      </dgm:t>
    </dgm:pt>
    <dgm:pt modelId="{D05023A3-67CC-7846-A58C-5EDBB8010632}" type="sibTrans" cxnId="{C59FF074-99E8-A340-8EF7-8A353EB56E85}">
      <dgm:prSet/>
      <dgm:spPr/>
      <dgm:t>
        <a:bodyPr/>
        <a:lstStyle/>
        <a:p>
          <a:endParaRPr lang="en-US"/>
        </a:p>
      </dgm:t>
    </dgm:pt>
    <dgm:pt modelId="{8D9CDE34-28A4-8741-B343-08588F9F40C9}">
      <dgm:prSet phldrT="[Text]" custT="1"/>
      <dgm:spPr/>
      <dgm:t>
        <a:bodyPr/>
        <a:lstStyle/>
        <a:p>
          <a:r>
            <a:rPr lang="en-US" sz="2100" dirty="0"/>
            <a:t>1-2</a:t>
          </a:r>
        </a:p>
        <a:p>
          <a:r>
            <a:rPr lang="en-US" sz="2100" dirty="0"/>
            <a:t>Weeks</a:t>
          </a:r>
        </a:p>
      </dgm:t>
    </dgm:pt>
    <dgm:pt modelId="{3E1B06AF-5F17-EC4E-99D0-7CFF014B8A77}" type="parTrans" cxnId="{A93BF9A5-79DC-CB48-A210-DC5DEC68E510}">
      <dgm:prSet/>
      <dgm:spPr/>
      <dgm:t>
        <a:bodyPr/>
        <a:lstStyle/>
        <a:p>
          <a:endParaRPr lang="en-US"/>
        </a:p>
      </dgm:t>
    </dgm:pt>
    <dgm:pt modelId="{886D2957-3432-FB4C-A31A-402E4C70C67B}" type="sibTrans" cxnId="{A93BF9A5-79DC-CB48-A210-DC5DEC68E510}">
      <dgm:prSet/>
      <dgm:spPr/>
      <dgm:t>
        <a:bodyPr/>
        <a:lstStyle/>
        <a:p>
          <a:endParaRPr lang="en-US"/>
        </a:p>
      </dgm:t>
    </dgm:pt>
    <dgm:pt modelId="{ADE70805-93E3-4E4D-9B49-283347FDD1FC}">
      <dgm:prSet phldrT="[Text]" custT="1"/>
      <dgm:spPr/>
      <dgm:t>
        <a:bodyPr/>
        <a:lstStyle/>
        <a:p>
          <a:r>
            <a:rPr lang="en-US" sz="2100" dirty="0"/>
            <a:t>1-5</a:t>
          </a:r>
        </a:p>
        <a:p>
          <a:r>
            <a:rPr lang="en-US" sz="2100" dirty="0"/>
            <a:t>Days</a:t>
          </a:r>
        </a:p>
      </dgm:t>
    </dgm:pt>
    <dgm:pt modelId="{1CC63512-F9FE-4946-8727-C6F95B5AF064}" type="parTrans" cxnId="{07B91AA0-BECE-4C4B-BAF4-E99944D8AF86}">
      <dgm:prSet/>
      <dgm:spPr/>
      <dgm:t>
        <a:bodyPr/>
        <a:lstStyle/>
        <a:p>
          <a:endParaRPr lang="en-US"/>
        </a:p>
      </dgm:t>
    </dgm:pt>
    <dgm:pt modelId="{1D3E31E5-328E-0A48-A9E7-1738488ABA90}" type="sibTrans" cxnId="{07B91AA0-BECE-4C4B-BAF4-E99944D8AF86}">
      <dgm:prSet/>
      <dgm:spPr/>
      <dgm:t>
        <a:bodyPr/>
        <a:lstStyle/>
        <a:p>
          <a:endParaRPr lang="en-US"/>
        </a:p>
      </dgm:t>
    </dgm:pt>
    <dgm:pt modelId="{DCEB65F2-2A7B-8D40-9507-C367B8645C61}">
      <dgm:prSet phldrT="[Text]" custT="1"/>
      <dgm:spPr/>
      <dgm:t>
        <a:bodyPr/>
        <a:lstStyle/>
        <a:p>
          <a:r>
            <a:rPr lang="en-US" sz="2100" dirty="0"/>
            <a:t>1-5</a:t>
          </a:r>
        </a:p>
        <a:p>
          <a:r>
            <a:rPr lang="en-US" sz="2100" dirty="0"/>
            <a:t>Days</a:t>
          </a:r>
        </a:p>
      </dgm:t>
    </dgm:pt>
    <dgm:pt modelId="{65B9337E-E4C0-6C43-AD95-7DB03C15006E}" type="parTrans" cxnId="{F713B125-95EF-3546-8C2D-5D6E493595BF}">
      <dgm:prSet/>
      <dgm:spPr/>
      <dgm:t>
        <a:bodyPr/>
        <a:lstStyle/>
        <a:p>
          <a:endParaRPr lang="en-US"/>
        </a:p>
      </dgm:t>
    </dgm:pt>
    <dgm:pt modelId="{E92AB167-E370-7141-90C5-67B2ECAF3647}" type="sibTrans" cxnId="{F713B125-95EF-3546-8C2D-5D6E493595BF}">
      <dgm:prSet/>
      <dgm:spPr/>
      <dgm:t>
        <a:bodyPr/>
        <a:lstStyle/>
        <a:p>
          <a:endParaRPr lang="en-US"/>
        </a:p>
      </dgm:t>
    </dgm:pt>
    <dgm:pt modelId="{05489EDA-15CF-BB47-BB86-7724CB75BDE0}" type="pres">
      <dgm:prSet presAssocID="{3E7E8CD9-F534-7A43-9352-618AA2798088}" presName="Name0" presStyleCnt="0">
        <dgm:presLayoutVars>
          <dgm:dir/>
          <dgm:animLvl val="lvl"/>
          <dgm:resizeHandles val="exact"/>
        </dgm:presLayoutVars>
      </dgm:prSet>
      <dgm:spPr/>
    </dgm:pt>
    <dgm:pt modelId="{AC483FF5-1CBD-A04B-9ED1-C4A310591001}" type="pres">
      <dgm:prSet presAssocID="{3E7E8CD9-F534-7A43-9352-618AA2798088}" presName="dummy" presStyleCnt="0"/>
      <dgm:spPr/>
    </dgm:pt>
    <dgm:pt modelId="{BED37CDD-6E56-554D-9C42-495623CC10E4}" type="pres">
      <dgm:prSet presAssocID="{3E7E8CD9-F534-7A43-9352-618AA2798088}" presName="linH" presStyleCnt="0"/>
      <dgm:spPr/>
    </dgm:pt>
    <dgm:pt modelId="{9A0D8C74-204A-454C-8989-4AA5FCAABCC8}" type="pres">
      <dgm:prSet presAssocID="{3E7E8CD9-F534-7A43-9352-618AA2798088}" presName="padding1" presStyleCnt="0"/>
      <dgm:spPr/>
    </dgm:pt>
    <dgm:pt modelId="{4894480F-23DD-3444-B73A-A42666D4A53B}" type="pres">
      <dgm:prSet presAssocID="{3BC1BEBA-C0FF-A545-A75C-A764A9308795}" presName="linV" presStyleCnt="0"/>
      <dgm:spPr/>
    </dgm:pt>
    <dgm:pt modelId="{8B4B876F-19FE-B44C-ACAC-0DF969696546}" type="pres">
      <dgm:prSet presAssocID="{3BC1BEBA-C0FF-A545-A75C-A764A9308795}" presName="spVertical1" presStyleCnt="0"/>
      <dgm:spPr/>
    </dgm:pt>
    <dgm:pt modelId="{1B19F5E2-5C7C-7E43-9338-E2183F3EF0FD}" type="pres">
      <dgm:prSet presAssocID="{3BC1BEBA-C0FF-A545-A75C-A764A9308795}" presName="parTx" presStyleLbl="revTx" presStyleIdx="0" presStyleCnt="5" custLinFactNeighborX="-12290" custLinFactNeighborY="81578">
        <dgm:presLayoutVars>
          <dgm:chMax val="0"/>
          <dgm:chPref val="0"/>
          <dgm:bulletEnabled val="1"/>
        </dgm:presLayoutVars>
      </dgm:prSet>
      <dgm:spPr/>
      <dgm:t>
        <a:bodyPr/>
        <a:lstStyle/>
        <a:p>
          <a:endParaRPr lang="en-US"/>
        </a:p>
      </dgm:t>
    </dgm:pt>
    <dgm:pt modelId="{29538D49-1B8A-C143-8312-E63F783AA835}" type="pres">
      <dgm:prSet presAssocID="{3BC1BEBA-C0FF-A545-A75C-A764A9308795}" presName="spVertical2" presStyleCnt="0"/>
      <dgm:spPr/>
    </dgm:pt>
    <dgm:pt modelId="{26CD3EB6-71F6-2E41-AE87-A49F1B9DB962}" type="pres">
      <dgm:prSet presAssocID="{3BC1BEBA-C0FF-A545-A75C-A764A9308795}" presName="spVertical3" presStyleCnt="0"/>
      <dgm:spPr/>
    </dgm:pt>
    <dgm:pt modelId="{BDE920AE-BC41-C24D-8104-3B9D1CFB7826}" type="pres">
      <dgm:prSet presAssocID="{DB57BD12-97AF-2D4A-8379-C9912C8C07BE}" presName="space" presStyleCnt="0"/>
      <dgm:spPr/>
    </dgm:pt>
    <dgm:pt modelId="{F7A9F0DA-FB0C-5E45-8F08-8B938DDDF0E2}" type="pres">
      <dgm:prSet presAssocID="{FF6BBF47-694B-7E4B-84A8-09A16DF8BE9C}" presName="linV" presStyleCnt="0"/>
      <dgm:spPr/>
    </dgm:pt>
    <dgm:pt modelId="{3CADBBD9-30EE-3145-A3A8-65B2B779966C}" type="pres">
      <dgm:prSet presAssocID="{FF6BBF47-694B-7E4B-84A8-09A16DF8BE9C}" presName="spVertical1" presStyleCnt="0"/>
      <dgm:spPr/>
    </dgm:pt>
    <dgm:pt modelId="{1E8E3460-5C39-3D49-9CE9-CE8B925831EC}" type="pres">
      <dgm:prSet presAssocID="{FF6BBF47-694B-7E4B-84A8-09A16DF8BE9C}" presName="parTx" presStyleLbl="revTx" presStyleIdx="1" presStyleCnt="5" custLinFactNeighborX="-32291" custLinFactNeighborY="84790">
        <dgm:presLayoutVars>
          <dgm:chMax val="0"/>
          <dgm:chPref val="0"/>
          <dgm:bulletEnabled val="1"/>
        </dgm:presLayoutVars>
      </dgm:prSet>
      <dgm:spPr/>
      <dgm:t>
        <a:bodyPr/>
        <a:lstStyle/>
        <a:p>
          <a:endParaRPr lang="en-US"/>
        </a:p>
      </dgm:t>
    </dgm:pt>
    <dgm:pt modelId="{5593D9B8-DDAF-F24C-9DC5-0404FF7FDA98}" type="pres">
      <dgm:prSet presAssocID="{FF6BBF47-694B-7E4B-84A8-09A16DF8BE9C}" presName="spVertical2" presStyleCnt="0"/>
      <dgm:spPr/>
    </dgm:pt>
    <dgm:pt modelId="{AE9897D5-8286-0F44-B99D-537768F4C5EA}" type="pres">
      <dgm:prSet presAssocID="{FF6BBF47-694B-7E4B-84A8-09A16DF8BE9C}" presName="spVertical3" presStyleCnt="0"/>
      <dgm:spPr/>
    </dgm:pt>
    <dgm:pt modelId="{CAD74BA4-D2B8-DA42-ABE7-0FB5E66DC732}" type="pres">
      <dgm:prSet presAssocID="{D05023A3-67CC-7846-A58C-5EDBB8010632}" presName="space" presStyleCnt="0"/>
      <dgm:spPr/>
    </dgm:pt>
    <dgm:pt modelId="{1BD42E29-C50D-E14A-A6B8-D0A7220CB3C4}" type="pres">
      <dgm:prSet presAssocID="{8D9CDE34-28A4-8741-B343-08588F9F40C9}" presName="linV" presStyleCnt="0"/>
      <dgm:spPr/>
    </dgm:pt>
    <dgm:pt modelId="{E09E4ECA-2CCE-0B40-8338-FD476C96A99B}" type="pres">
      <dgm:prSet presAssocID="{8D9CDE34-28A4-8741-B343-08588F9F40C9}" presName="spVertical1" presStyleCnt="0"/>
      <dgm:spPr/>
    </dgm:pt>
    <dgm:pt modelId="{306AB8E9-167F-334F-B4F0-13AA2EA39C30}" type="pres">
      <dgm:prSet presAssocID="{8D9CDE34-28A4-8741-B343-08588F9F40C9}" presName="parTx" presStyleLbl="revTx" presStyleIdx="2" presStyleCnt="5" custLinFactNeighborX="-34337" custLinFactNeighborY="84790">
        <dgm:presLayoutVars>
          <dgm:chMax val="0"/>
          <dgm:chPref val="0"/>
          <dgm:bulletEnabled val="1"/>
        </dgm:presLayoutVars>
      </dgm:prSet>
      <dgm:spPr/>
      <dgm:t>
        <a:bodyPr/>
        <a:lstStyle/>
        <a:p>
          <a:endParaRPr lang="en-US"/>
        </a:p>
      </dgm:t>
    </dgm:pt>
    <dgm:pt modelId="{51980890-499F-E444-AFC5-901DD8898DFE}" type="pres">
      <dgm:prSet presAssocID="{8D9CDE34-28A4-8741-B343-08588F9F40C9}" presName="spVertical2" presStyleCnt="0"/>
      <dgm:spPr/>
    </dgm:pt>
    <dgm:pt modelId="{57A6077C-5096-4F48-B60B-9CA35EA24068}" type="pres">
      <dgm:prSet presAssocID="{8D9CDE34-28A4-8741-B343-08588F9F40C9}" presName="spVertical3" presStyleCnt="0"/>
      <dgm:spPr/>
    </dgm:pt>
    <dgm:pt modelId="{063E305E-93DA-554B-BBC1-7708C48B8493}" type="pres">
      <dgm:prSet presAssocID="{886D2957-3432-FB4C-A31A-402E4C70C67B}" presName="space" presStyleCnt="0"/>
      <dgm:spPr/>
    </dgm:pt>
    <dgm:pt modelId="{CEDAEDBA-EE64-4143-A48A-45DB000D47EB}" type="pres">
      <dgm:prSet presAssocID="{ADE70805-93E3-4E4D-9B49-283347FDD1FC}" presName="linV" presStyleCnt="0"/>
      <dgm:spPr/>
    </dgm:pt>
    <dgm:pt modelId="{A11D3D67-B3FF-C343-B3B7-7D2CB693BC94}" type="pres">
      <dgm:prSet presAssocID="{ADE70805-93E3-4E4D-9B49-283347FDD1FC}" presName="spVertical1" presStyleCnt="0"/>
      <dgm:spPr/>
    </dgm:pt>
    <dgm:pt modelId="{7E7DDD89-1631-CA4D-A95C-DAEECBF52256}" type="pres">
      <dgm:prSet presAssocID="{ADE70805-93E3-4E4D-9B49-283347FDD1FC}" presName="parTx" presStyleLbl="revTx" presStyleIdx="3" presStyleCnt="5" custLinFactNeighborX="-21683" custLinFactNeighborY="84789">
        <dgm:presLayoutVars>
          <dgm:chMax val="0"/>
          <dgm:chPref val="0"/>
          <dgm:bulletEnabled val="1"/>
        </dgm:presLayoutVars>
      </dgm:prSet>
      <dgm:spPr/>
      <dgm:t>
        <a:bodyPr/>
        <a:lstStyle/>
        <a:p>
          <a:endParaRPr lang="en-US"/>
        </a:p>
      </dgm:t>
    </dgm:pt>
    <dgm:pt modelId="{01B66292-1244-904D-9F1F-48466E4A76D2}" type="pres">
      <dgm:prSet presAssocID="{ADE70805-93E3-4E4D-9B49-283347FDD1FC}" presName="spVertical2" presStyleCnt="0"/>
      <dgm:spPr/>
    </dgm:pt>
    <dgm:pt modelId="{52E489F5-5144-254B-A980-04BA479649C2}" type="pres">
      <dgm:prSet presAssocID="{ADE70805-93E3-4E4D-9B49-283347FDD1FC}" presName="spVertical3" presStyleCnt="0"/>
      <dgm:spPr/>
    </dgm:pt>
    <dgm:pt modelId="{21544AF8-BB46-CF4E-A7A4-654C3F6629A1}" type="pres">
      <dgm:prSet presAssocID="{1D3E31E5-328E-0A48-A9E7-1738488ABA90}" presName="space" presStyleCnt="0"/>
      <dgm:spPr/>
    </dgm:pt>
    <dgm:pt modelId="{40F44C96-4492-824A-8120-F731FB87394D}" type="pres">
      <dgm:prSet presAssocID="{DCEB65F2-2A7B-8D40-9507-C367B8645C61}" presName="linV" presStyleCnt="0"/>
      <dgm:spPr/>
    </dgm:pt>
    <dgm:pt modelId="{3C87028D-E008-654C-83E8-58E07971257A}" type="pres">
      <dgm:prSet presAssocID="{DCEB65F2-2A7B-8D40-9507-C367B8645C61}" presName="spVertical1" presStyleCnt="0"/>
      <dgm:spPr/>
    </dgm:pt>
    <dgm:pt modelId="{F91B8927-EFA4-DD41-8B34-18CAB677D9B9}" type="pres">
      <dgm:prSet presAssocID="{DCEB65F2-2A7B-8D40-9507-C367B8645C61}" presName="parTx" presStyleLbl="revTx" presStyleIdx="4" presStyleCnt="5" custLinFactNeighborX="-1455" custLinFactNeighborY="84789">
        <dgm:presLayoutVars>
          <dgm:chMax val="0"/>
          <dgm:chPref val="0"/>
          <dgm:bulletEnabled val="1"/>
        </dgm:presLayoutVars>
      </dgm:prSet>
      <dgm:spPr/>
      <dgm:t>
        <a:bodyPr/>
        <a:lstStyle/>
        <a:p>
          <a:endParaRPr lang="en-US"/>
        </a:p>
      </dgm:t>
    </dgm:pt>
    <dgm:pt modelId="{07DA4C83-419C-4E48-9D0D-48E8A863BB24}" type="pres">
      <dgm:prSet presAssocID="{DCEB65F2-2A7B-8D40-9507-C367B8645C61}" presName="spVertical2" presStyleCnt="0"/>
      <dgm:spPr/>
    </dgm:pt>
    <dgm:pt modelId="{232801A3-5855-1148-9B8E-59F81FB7D1A9}" type="pres">
      <dgm:prSet presAssocID="{DCEB65F2-2A7B-8D40-9507-C367B8645C61}" presName="spVertical3" presStyleCnt="0"/>
      <dgm:spPr/>
    </dgm:pt>
    <dgm:pt modelId="{3B5FD08F-BFA5-3E48-8AF0-B4FE133BBF87}" type="pres">
      <dgm:prSet presAssocID="{3E7E8CD9-F534-7A43-9352-618AA2798088}" presName="padding2" presStyleCnt="0"/>
      <dgm:spPr/>
    </dgm:pt>
    <dgm:pt modelId="{013A1C4D-E8A1-F941-9675-85588584DCE3}" type="pres">
      <dgm:prSet presAssocID="{3E7E8CD9-F534-7A43-9352-618AA2798088}" presName="negArrow" presStyleCnt="0"/>
      <dgm:spPr/>
    </dgm:pt>
    <dgm:pt modelId="{E4CFEBBC-A780-A04B-9FC2-59DD1492483D}" type="pres">
      <dgm:prSet presAssocID="{3E7E8CD9-F534-7A43-9352-618AA2798088}" presName="backgroundArrow" presStyleLbl="node1" presStyleIdx="0" presStyleCnt="1" custScaleX="75617" custScaleY="96520" custLinFactY="154230" custLinFactNeighborX="-147" custLinFactNeighborY="200000"/>
      <dgm:spPr>
        <a:solidFill>
          <a:schemeClr val="accent1">
            <a:lumMod val="40000"/>
            <a:lumOff val="60000"/>
          </a:schemeClr>
        </a:solidFill>
        <a:ln>
          <a:solidFill>
            <a:schemeClr val="accent1">
              <a:lumMod val="40000"/>
              <a:lumOff val="60000"/>
            </a:schemeClr>
          </a:solidFill>
        </a:ln>
      </dgm:spPr>
    </dgm:pt>
  </dgm:ptLst>
  <dgm:cxnLst>
    <dgm:cxn modelId="{BCF58221-7523-204B-964A-056A79328CB1}" type="presOf" srcId="{3BC1BEBA-C0FF-A545-A75C-A764A9308795}" destId="{1B19F5E2-5C7C-7E43-9338-E2183F3EF0FD}" srcOrd="0" destOrd="0" presId="urn:microsoft.com/office/officeart/2005/8/layout/hProcess3"/>
    <dgm:cxn modelId="{3767E982-14D9-3B4D-828A-CF42C0FB64A4}" type="presOf" srcId="{8D9CDE34-28A4-8741-B343-08588F9F40C9}" destId="{306AB8E9-167F-334F-B4F0-13AA2EA39C30}" srcOrd="0" destOrd="0" presId="urn:microsoft.com/office/officeart/2005/8/layout/hProcess3"/>
    <dgm:cxn modelId="{F713B125-95EF-3546-8C2D-5D6E493595BF}" srcId="{3E7E8CD9-F534-7A43-9352-618AA2798088}" destId="{DCEB65F2-2A7B-8D40-9507-C367B8645C61}" srcOrd="4" destOrd="0" parTransId="{65B9337E-E4C0-6C43-AD95-7DB03C15006E}" sibTransId="{E92AB167-E370-7141-90C5-67B2ECAF3647}"/>
    <dgm:cxn modelId="{CC854254-E3EC-8743-8601-05B8191BCC1A}" type="presOf" srcId="{ADE70805-93E3-4E4D-9B49-283347FDD1FC}" destId="{7E7DDD89-1631-CA4D-A95C-DAEECBF52256}" srcOrd="0" destOrd="0" presId="urn:microsoft.com/office/officeart/2005/8/layout/hProcess3"/>
    <dgm:cxn modelId="{07B91AA0-BECE-4C4B-BAF4-E99944D8AF86}" srcId="{3E7E8CD9-F534-7A43-9352-618AA2798088}" destId="{ADE70805-93E3-4E4D-9B49-283347FDD1FC}" srcOrd="3" destOrd="0" parTransId="{1CC63512-F9FE-4946-8727-C6F95B5AF064}" sibTransId="{1D3E31E5-328E-0A48-A9E7-1738488ABA90}"/>
    <dgm:cxn modelId="{C59FF074-99E8-A340-8EF7-8A353EB56E85}" srcId="{3E7E8CD9-F534-7A43-9352-618AA2798088}" destId="{FF6BBF47-694B-7E4B-84A8-09A16DF8BE9C}" srcOrd="1" destOrd="0" parTransId="{9C90DDD1-946F-3242-ABA7-A35A796232D8}" sibTransId="{D05023A3-67CC-7846-A58C-5EDBB8010632}"/>
    <dgm:cxn modelId="{A93BF9A5-79DC-CB48-A210-DC5DEC68E510}" srcId="{3E7E8CD9-F534-7A43-9352-618AA2798088}" destId="{8D9CDE34-28A4-8741-B343-08588F9F40C9}" srcOrd="2" destOrd="0" parTransId="{3E1B06AF-5F17-EC4E-99D0-7CFF014B8A77}" sibTransId="{886D2957-3432-FB4C-A31A-402E4C70C67B}"/>
    <dgm:cxn modelId="{FD86F313-A0C5-A048-AF8D-56685CE2148F}" srcId="{3E7E8CD9-F534-7A43-9352-618AA2798088}" destId="{3BC1BEBA-C0FF-A545-A75C-A764A9308795}" srcOrd="0" destOrd="0" parTransId="{583741D7-1ABC-ED42-A259-A8E0FFD2004B}" sibTransId="{DB57BD12-97AF-2D4A-8379-C9912C8C07BE}"/>
    <dgm:cxn modelId="{2DB9A7DF-4116-F447-A387-623CEC93B04D}" type="presOf" srcId="{DCEB65F2-2A7B-8D40-9507-C367B8645C61}" destId="{F91B8927-EFA4-DD41-8B34-18CAB677D9B9}" srcOrd="0" destOrd="0" presId="urn:microsoft.com/office/officeart/2005/8/layout/hProcess3"/>
    <dgm:cxn modelId="{72E4B94F-6087-544E-B012-3167D4E7572B}" type="presOf" srcId="{3E7E8CD9-F534-7A43-9352-618AA2798088}" destId="{05489EDA-15CF-BB47-BB86-7724CB75BDE0}" srcOrd="0" destOrd="0" presId="urn:microsoft.com/office/officeart/2005/8/layout/hProcess3"/>
    <dgm:cxn modelId="{38B04B19-6E5A-8B4C-A58E-5E7E35C94A00}" type="presOf" srcId="{FF6BBF47-694B-7E4B-84A8-09A16DF8BE9C}" destId="{1E8E3460-5C39-3D49-9CE9-CE8B925831EC}" srcOrd="0" destOrd="0" presId="urn:microsoft.com/office/officeart/2005/8/layout/hProcess3"/>
    <dgm:cxn modelId="{8BB566CA-9E06-704B-9ABB-685B06A34715}" type="presParOf" srcId="{05489EDA-15CF-BB47-BB86-7724CB75BDE0}" destId="{AC483FF5-1CBD-A04B-9ED1-C4A310591001}" srcOrd="0" destOrd="0" presId="urn:microsoft.com/office/officeart/2005/8/layout/hProcess3"/>
    <dgm:cxn modelId="{791700E4-CC29-1D47-BD2A-DEB6360EC38D}" type="presParOf" srcId="{05489EDA-15CF-BB47-BB86-7724CB75BDE0}" destId="{BED37CDD-6E56-554D-9C42-495623CC10E4}" srcOrd="1" destOrd="0" presId="urn:microsoft.com/office/officeart/2005/8/layout/hProcess3"/>
    <dgm:cxn modelId="{E9898C3D-481D-7744-8239-1E5EB0C05B11}" type="presParOf" srcId="{BED37CDD-6E56-554D-9C42-495623CC10E4}" destId="{9A0D8C74-204A-454C-8989-4AA5FCAABCC8}" srcOrd="0" destOrd="0" presId="urn:microsoft.com/office/officeart/2005/8/layout/hProcess3"/>
    <dgm:cxn modelId="{0FB83197-F4D8-A147-9C13-4E43AF76A619}" type="presParOf" srcId="{BED37CDD-6E56-554D-9C42-495623CC10E4}" destId="{4894480F-23DD-3444-B73A-A42666D4A53B}" srcOrd="1" destOrd="0" presId="urn:microsoft.com/office/officeart/2005/8/layout/hProcess3"/>
    <dgm:cxn modelId="{384CBF59-88A2-8A49-B0FA-2491778AB332}" type="presParOf" srcId="{4894480F-23DD-3444-B73A-A42666D4A53B}" destId="{8B4B876F-19FE-B44C-ACAC-0DF969696546}" srcOrd="0" destOrd="0" presId="urn:microsoft.com/office/officeart/2005/8/layout/hProcess3"/>
    <dgm:cxn modelId="{1309532A-6F00-1B4E-A65B-34BDEDC11D41}" type="presParOf" srcId="{4894480F-23DD-3444-B73A-A42666D4A53B}" destId="{1B19F5E2-5C7C-7E43-9338-E2183F3EF0FD}" srcOrd="1" destOrd="0" presId="urn:microsoft.com/office/officeart/2005/8/layout/hProcess3"/>
    <dgm:cxn modelId="{EF590CED-4F40-714C-BB70-5F17770641A7}" type="presParOf" srcId="{4894480F-23DD-3444-B73A-A42666D4A53B}" destId="{29538D49-1B8A-C143-8312-E63F783AA835}" srcOrd="2" destOrd="0" presId="urn:microsoft.com/office/officeart/2005/8/layout/hProcess3"/>
    <dgm:cxn modelId="{BCD9031A-D6C1-954B-842E-B7A09AFA2959}" type="presParOf" srcId="{4894480F-23DD-3444-B73A-A42666D4A53B}" destId="{26CD3EB6-71F6-2E41-AE87-A49F1B9DB962}" srcOrd="3" destOrd="0" presId="urn:microsoft.com/office/officeart/2005/8/layout/hProcess3"/>
    <dgm:cxn modelId="{B1220CDA-D275-E540-A625-A19A2F1D2AC0}" type="presParOf" srcId="{BED37CDD-6E56-554D-9C42-495623CC10E4}" destId="{BDE920AE-BC41-C24D-8104-3B9D1CFB7826}" srcOrd="2" destOrd="0" presId="urn:microsoft.com/office/officeart/2005/8/layout/hProcess3"/>
    <dgm:cxn modelId="{842D5DA1-EAA8-394D-AD72-F601F9BC0AA4}" type="presParOf" srcId="{BED37CDD-6E56-554D-9C42-495623CC10E4}" destId="{F7A9F0DA-FB0C-5E45-8F08-8B938DDDF0E2}" srcOrd="3" destOrd="0" presId="urn:microsoft.com/office/officeart/2005/8/layout/hProcess3"/>
    <dgm:cxn modelId="{B1CBC701-6720-DC4B-A187-D477A8E6AADD}" type="presParOf" srcId="{F7A9F0DA-FB0C-5E45-8F08-8B938DDDF0E2}" destId="{3CADBBD9-30EE-3145-A3A8-65B2B779966C}" srcOrd="0" destOrd="0" presId="urn:microsoft.com/office/officeart/2005/8/layout/hProcess3"/>
    <dgm:cxn modelId="{8055E2C5-7609-B642-B7AE-0BF338281F03}" type="presParOf" srcId="{F7A9F0DA-FB0C-5E45-8F08-8B938DDDF0E2}" destId="{1E8E3460-5C39-3D49-9CE9-CE8B925831EC}" srcOrd="1" destOrd="0" presId="urn:microsoft.com/office/officeart/2005/8/layout/hProcess3"/>
    <dgm:cxn modelId="{82D75E5D-96B3-2648-8AC7-4A3A38EA3EDB}" type="presParOf" srcId="{F7A9F0DA-FB0C-5E45-8F08-8B938DDDF0E2}" destId="{5593D9B8-DDAF-F24C-9DC5-0404FF7FDA98}" srcOrd="2" destOrd="0" presId="urn:microsoft.com/office/officeart/2005/8/layout/hProcess3"/>
    <dgm:cxn modelId="{854BFA63-B192-9B44-A975-0C4EB8E1F6AC}" type="presParOf" srcId="{F7A9F0DA-FB0C-5E45-8F08-8B938DDDF0E2}" destId="{AE9897D5-8286-0F44-B99D-537768F4C5EA}" srcOrd="3" destOrd="0" presId="urn:microsoft.com/office/officeart/2005/8/layout/hProcess3"/>
    <dgm:cxn modelId="{17798749-8D5B-3B45-B58D-962477DA1FBE}" type="presParOf" srcId="{BED37CDD-6E56-554D-9C42-495623CC10E4}" destId="{CAD74BA4-D2B8-DA42-ABE7-0FB5E66DC732}" srcOrd="4" destOrd="0" presId="urn:microsoft.com/office/officeart/2005/8/layout/hProcess3"/>
    <dgm:cxn modelId="{387E197F-FD20-4A41-91B8-D23611E4B742}" type="presParOf" srcId="{BED37CDD-6E56-554D-9C42-495623CC10E4}" destId="{1BD42E29-C50D-E14A-A6B8-D0A7220CB3C4}" srcOrd="5" destOrd="0" presId="urn:microsoft.com/office/officeart/2005/8/layout/hProcess3"/>
    <dgm:cxn modelId="{CBCACAAF-EFE6-8A44-B31B-3EEE78DA8EB8}" type="presParOf" srcId="{1BD42E29-C50D-E14A-A6B8-D0A7220CB3C4}" destId="{E09E4ECA-2CCE-0B40-8338-FD476C96A99B}" srcOrd="0" destOrd="0" presId="urn:microsoft.com/office/officeart/2005/8/layout/hProcess3"/>
    <dgm:cxn modelId="{05015E29-40BA-2047-8F28-F0FF5D3FCE9A}" type="presParOf" srcId="{1BD42E29-C50D-E14A-A6B8-D0A7220CB3C4}" destId="{306AB8E9-167F-334F-B4F0-13AA2EA39C30}" srcOrd="1" destOrd="0" presId="urn:microsoft.com/office/officeart/2005/8/layout/hProcess3"/>
    <dgm:cxn modelId="{94D6B9FD-5698-C243-8B6C-79781BB69324}" type="presParOf" srcId="{1BD42E29-C50D-E14A-A6B8-D0A7220CB3C4}" destId="{51980890-499F-E444-AFC5-901DD8898DFE}" srcOrd="2" destOrd="0" presId="urn:microsoft.com/office/officeart/2005/8/layout/hProcess3"/>
    <dgm:cxn modelId="{AE9B1095-7D80-A74D-8ED2-FAC47CAC3F2C}" type="presParOf" srcId="{1BD42E29-C50D-E14A-A6B8-D0A7220CB3C4}" destId="{57A6077C-5096-4F48-B60B-9CA35EA24068}" srcOrd="3" destOrd="0" presId="urn:microsoft.com/office/officeart/2005/8/layout/hProcess3"/>
    <dgm:cxn modelId="{13A33C47-CDA5-6148-98E7-DAB00D184D76}" type="presParOf" srcId="{BED37CDD-6E56-554D-9C42-495623CC10E4}" destId="{063E305E-93DA-554B-BBC1-7708C48B8493}" srcOrd="6" destOrd="0" presId="urn:microsoft.com/office/officeart/2005/8/layout/hProcess3"/>
    <dgm:cxn modelId="{ED16F5E9-31D6-2F4F-B846-0EF527DFE997}" type="presParOf" srcId="{BED37CDD-6E56-554D-9C42-495623CC10E4}" destId="{CEDAEDBA-EE64-4143-A48A-45DB000D47EB}" srcOrd="7" destOrd="0" presId="urn:microsoft.com/office/officeart/2005/8/layout/hProcess3"/>
    <dgm:cxn modelId="{6A56F2FC-2305-EC49-A780-42A8D09E0001}" type="presParOf" srcId="{CEDAEDBA-EE64-4143-A48A-45DB000D47EB}" destId="{A11D3D67-B3FF-C343-B3B7-7D2CB693BC94}" srcOrd="0" destOrd="0" presId="urn:microsoft.com/office/officeart/2005/8/layout/hProcess3"/>
    <dgm:cxn modelId="{FB09D85B-182C-4B40-9A58-0E8350481B4D}" type="presParOf" srcId="{CEDAEDBA-EE64-4143-A48A-45DB000D47EB}" destId="{7E7DDD89-1631-CA4D-A95C-DAEECBF52256}" srcOrd="1" destOrd="0" presId="urn:microsoft.com/office/officeart/2005/8/layout/hProcess3"/>
    <dgm:cxn modelId="{0D7137A4-5199-054B-AD58-3FAB9CDDDBFD}" type="presParOf" srcId="{CEDAEDBA-EE64-4143-A48A-45DB000D47EB}" destId="{01B66292-1244-904D-9F1F-48466E4A76D2}" srcOrd="2" destOrd="0" presId="urn:microsoft.com/office/officeart/2005/8/layout/hProcess3"/>
    <dgm:cxn modelId="{47EA9BE3-FA12-5D4F-A07A-3B1DA2A45F5B}" type="presParOf" srcId="{CEDAEDBA-EE64-4143-A48A-45DB000D47EB}" destId="{52E489F5-5144-254B-A980-04BA479649C2}" srcOrd="3" destOrd="0" presId="urn:microsoft.com/office/officeart/2005/8/layout/hProcess3"/>
    <dgm:cxn modelId="{03C23856-62DA-4B46-8CE0-03FE539AC02C}" type="presParOf" srcId="{BED37CDD-6E56-554D-9C42-495623CC10E4}" destId="{21544AF8-BB46-CF4E-A7A4-654C3F6629A1}" srcOrd="8" destOrd="0" presId="urn:microsoft.com/office/officeart/2005/8/layout/hProcess3"/>
    <dgm:cxn modelId="{B81BEB37-E4CA-1446-ACEF-143F66F44CC5}" type="presParOf" srcId="{BED37CDD-6E56-554D-9C42-495623CC10E4}" destId="{40F44C96-4492-824A-8120-F731FB87394D}" srcOrd="9" destOrd="0" presId="urn:microsoft.com/office/officeart/2005/8/layout/hProcess3"/>
    <dgm:cxn modelId="{7CF7E4AB-7233-6D45-AE1E-A1704CFF42DD}" type="presParOf" srcId="{40F44C96-4492-824A-8120-F731FB87394D}" destId="{3C87028D-E008-654C-83E8-58E07971257A}" srcOrd="0" destOrd="0" presId="urn:microsoft.com/office/officeart/2005/8/layout/hProcess3"/>
    <dgm:cxn modelId="{15B5D945-A943-0E49-BF50-99D3E51C743B}" type="presParOf" srcId="{40F44C96-4492-824A-8120-F731FB87394D}" destId="{F91B8927-EFA4-DD41-8B34-18CAB677D9B9}" srcOrd="1" destOrd="0" presId="urn:microsoft.com/office/officeart/2005/8/layout/hProcess3"/>
    <dgm:cxn modelId="{29657A72-C3D1-7646-B82F-653F6A998D38}" type="presParOf" srcId="{40F44C96-4492-824A-8120-F731FB87394D}" destId="{07DA4C83-419C-4E48-9D0D-48E8A863BB24}" srcOrd="2" destOrd="0" presId="urn:microsoft.com/office/officeart/2005/8/layout/hProcess3"/>
    <dgm:cxn modelId="{4E3C69C8-38E8-5B4F-A630-594AF9E66E29}" type="presParOf" srcId="{40F44C96-4492-824A-8120-F731FB87394D}" destId="{232801A3-5855-1148-9B8E-59F81FB7D1A9}" srcOrd="3" destOrd="0" presId="urn:microsoft.com/office/officeart/2005/8/layout/hProcess3"/>
    <dgm:cxn modelId="{B4515EBE-16DD-EB48-B735-6C4589E4AC8A}" type="presParOf" srcId="{BED37CDD-6E56-554D-9C42-495623CC10E4}" destId="{3B5FD08F-BFA5-3E48-8AF0-B4FE133BBF87}" srcOrd="10" destOrd="0" presId="urn:microsoft.com/office/officeart/2005/8/layout/hProcess3"/>
    <dgm:cxn modelId="{247FD4A3-DD76-844C-8548-2497DF850DA8}" type="presParOf" srcId="{BED37CDD-6E56-554D-9C42-495623CC10E4}" destId="{013A1C4D-E8A1-F941-9675-85588584DCE3}" srcOrd="11" destOrd="0" presId="urn:microsoft.com/office/officeart/2005/8/layout/hProcess3"/>
    <dgm:cxn modelId="{F7A7527F-5DE6-D948-8464-12804666EBFA}" type="presParOf" srcId="{BED37CDD-6E56-554D-9C42-495623CC10E4}" destId="{E4CFEBBC-A780-A04B-9FC2-59DD1492483D}" srcOrd="12"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695DA1-869F-43EF-9DCC-2A7AA55647F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8946206-FDAF-4D75-BD60-3679CC389A3D}">
      <dgm:prSet phldrT="[Text]"/>
      <dgm:spPr>
        <a:solidFill>
          <a:schemeClr val="accent1"/>
        </a:solidFill>
      </dgm:spPr>
      <dgm:t>
        <a:bodyPr/>
        <a:lstStyle/>
        <a:p>
          <a:r>
            <a:rPr lang="en-US"/>
            <a:t>Logical</a:t>
          </a:r>
        </a:p>
        <a:p>
          <a:r>
            <a:rPr lang="en-US"/>
            <a:t>Analytical</a:t>
          </a:r>
        </a:p>
        <a:p>
          <a:r>
            <a:rPr lang="en-US"/>
            <a:t>Fact Based</a:t>
          </a:r>
        </a:p>
        <a:p>
          <a:r>
            <a:rPr lang="en-US"/>
            <a:t>Quantitative</a:t>
          </a:r>
        </a:p>
      </dgm:t>
    </dgm:pt>
    <dgm:pt modelId="{36098995-3C63-43A8-8F1D-FF14A8E5BB73}" type="parTrans" cxnId="{569D828B-28C0-4EDA-9E2A-725D2B6EDD75}">
      <dgm:prSet/>
      <dgm:spPr/>
      <dgm:t>
        <a:bodyPr/>
        <a:lstStyle/>
        <a:p>
          <a:endParaRPr lang="en-US"/>
        </a:p>
      </dgm:t>
    </dgm:pt>
    <dgm:pt modelId="{11FE46AC-B2BF-4D5E-A551-62C921309B6F}" type="sibTrans" cxnId="{569D828B-28C0-4EDA-9E2A-725D2B6EDD75}">
      <dgm:prSet/>
      <dgm:spPr/>
      <dgm:t>
        <a:bodyPr/>
        <a:lstStyle/>
        <a:p>
          <a:endParaRPr lang="en-US"/>
        </a:p>
      </dgm:t>
    </dgm:pt>
    <dgm:pt modelId="{1CB7CF9B-C557-4C6E-9D88-719596C2A4E8}">
      <dgm:prSet phldrT="[Text]"/>
      <dgm:spPr>
        <a:solidFill>
          <a:schemeClr val="accent4"/>
        </a:solidFill>
      </dgm:spPr>
      <dgm:t>
        <a:bodyPr/>
        <a:lstStyle/>
        <a:p>
          <a:r>
            <a:rPr lang="en-US">
              <a:solidFill>
                <a:schemeClr val="tx1">
                  <a:lumMod val="75000"/>
                  <a:lumOff val="25000"/>
                </a:schemeClr>
              </a:solidFill>
            </a:rPr>
            <a:t>Holistic</a:t>
          </a:r>
        </a:p>
        <a:p>
          <a:r>
            <a:rPr lang="en-US">
              <a:solidFill>
                <a:schemeClr val="tx1">
                  <a:lumMod val="75000"/>
                  <a:lumOff val="25000"/>
                </a:schemeClr>
              </a:solidFill>
            </a:rPr>
            <a:t>Intuitive</a:t>
          </a:r>
        </a:p>
        <a:p>
          <a:r>
            <a:rPr lang="en-US">
              <a:solidFill>
                <a:schemeClr val="tx1">
                  <a:lumMod val="75000"/>
                  <a:lumOff val="25000"/>
                </a:schemeClr>
              </a:solidFill>
            </a:rPr>
            <a:t>Integrating</a:t>
          </a:r>
        </a:p>
        <a:p>
          <a:r>
            <a:rPr lang="en-US">
              <a:solidFill>
                <a:schemeClr val="tx1">
                  <a:lumMod val="75000"/>
                  <a:lumOff val="25000"/>
                </a:schemeClr>
              </a:solidFill>
            </a:rPr>
            <a:t>Synthesizing</a:t>
          </a:r>
        </a:p>
      </dgm:t>
    </dgm:pt>
    <dgm:pt modelId="{54DCD505-89D2-4AAD-8264-AF3976168BED}" type="parTrans" cxnId="{8D4F0BBE-0B65-4C04-8D05-B7A2D916CC72}">
      <dgm:prSet/>
      <dgm:spPr/>
      <dgm:t>
        <a:bodyPr/>
        <a:lstStyle/>
        <a:p>
          <a:endParaRPr lang="en-US"/>
        </a:p>
      </dgm:t>
    </dgm:pt>
    <dgm:pt modelId="{D11295AD-48D8-4314-84C7-A20C78E8ECD6}" type="sibTrans" cxnId="{8D4F0BBE-0B65-4C04-8D05-B7A2D916CC72}">
      <dgm:prSet/>
      <dgm:spPr/>
      <dgm:t>
        <a:bodyPr/>
        <a:lstStyle/>
        <a:p>
          <a:endParaRPr lang="en-US"/>
        </a:p>
      </dgm:t>
    </dgm:pt>
    <dgm:pt modelId="{8E69B25D-8006-4D4D-BD12-B09A0A7E4D36}">
      <dgm:prSet phldrT="[Text]"/>
      <dgm:spPr>
        <a:solidFill>
          <a:schemeClr val="accent6">
            <a:lumMod val="75000"/>
          </a:schemeClr>
        </a:solidFill>
      </dgm:spPr>
      <dgm:t>
        <a:bodyPr/>
        <a:lstStyle/>
        <a:p>
          <a:r>
            <a:rPr lang="en-US"/>
            <a:t>Organized</a:t>
          </a:r>
        </a:p>
        <a:p>
          <a:r>
            <a:rPr lang="en-US"/>
            <a:t>Sequential</a:t>
          </a:r>
        </a:p>
        <a:p>
          <a:r>
            <a:rPr lang="en-US"/>
            <a:t>Planned</a:t>
          </a:r>
        </a:p>
        <a:p>
          <a:r>
            <a:rPr lang="en-US"/>
            <a:t>Detailed</a:t>
          </a:r>
        </a:p>
      </dgm:t>
    </dgm:pt>
    <dgm:pt modelId="{6DBE2EEF-E11A-4AE4-B634-EC8B740D6688}" type="parTrans" cxnId="{0EDB9A15-FAC0-4C92-8724-8032515BA746}">
      <dgm:prSet/>
      <dgm:spPr/>
      <dgm:t>
        <a:bodyPr/>
        <a:lstStyle/>
        <a:p>
          <a:endParaRPr lang="en-US"/>
        </a:p>
      </dgm:t>
    </dgm:pt>
    <dgm:pt modelId="{EA5DD4C2-6DC4-4476-92A4-FB898FACCDF6}" type="sibTrans" cxnId="{0EDB9A15-FAC0-4C92-8724-8032515BA746}">
      <dgm:prSet/>
      <dgm:spPr/>
      <dgm:t>
        <a:bodyPr/>
        <a:lstStyle/>
        <a:p>
          <a:endParaRPr lang="en-US"/>
        </a:p>
      </dgm:t>
    </dgm:pt>
    <dgm:pt modelId="{5FA93AC5-C65D-42AA-9524-9EBDDC3B1FD2}">
      <dgm:prSet phldrT="[Text]"/>
      <dgm:spPr>
        <a:solidFill>
          <a:srgbClr val="E00122"/>
        </a:solidFill>
      </dgm:spPr>
      <dgm:t>
        <a:bodyPr/>
        <a:lstStyle/>
        <a:p>
          <a:r>
            <a:rPr lang="en-US">
              <a:solidFill>
                <a:schemeClr val="bg1">
                  <a:lumMod val="95000"/>
                </a:schemeClr>
              </a:solidFill>
            </a:rPr>
            <a:t>Interpersonal</a:t>
          </a:r>
        </a:p>
        <a:p>
          <a:r>
            <a:rPr lang="en-US">
              <a:solidFill>
                <a:schemeClr val="bg1">
                  <a:lumMod val="95000"/>
                </a:schemeClr>
              </a:solidFill>
            </a:rPr>
            <a:t>Feeling-Based</a:t>
          </a:r>
        </a:p>
        <a:p>
          <a:r>
            <a:rPr lang="en-US">
              <a:solidFill>
                <a:schemeClr val="bg1">
                  <a:lumMod val="95000"/>
                </a:schemeClr>
              </a:solidFill>
            </a:rPr>
            <a:t>Kinesthetic</a:t>
          </a:r>
        </a:p>
        <a:p>
          <a:r>
            <a:rPr lang="en-US">
              <a:solidFill>
                <a:schemeClr val="bg1">
                  <a:lumMod val="95000"/>
                </a:schemeClr>
              </a:solidFill>
            </a:rPr>
            <a:t>Emotional</a:t>
          </a:r>
        </a:p>
      </dgm:t>
    </dgm:pt>
    <dgm:pt modelId="{0D83FA07-9843-445C-892B-989621EFA648}" type="parTrans" cxnId="{911383D3-B233-4083-BF65-F0CB4143CD53}">
      <dgm:prSet/>
      <dgm:spPr/>
      <dgm:t>
        <a:bodyPr/>
        <a:lstStyle/>
        <a:p>
          <a:endParaRPr lang="en-US"/>
        </a:p>
      </dgm:t>
    </dgm:pt>
    <dgm:pt modelId="{B5B3AF73-1983-4A96-9572-77445E2AC9FD}" type="sibTrans" cxnId="{911383D3-B233-4083-BF65-F0CB4143CD53}">
      <dgm:prSet/>
      <dgm:spPr/>
      <dgm:t>
        <a:bodyPr/>
        <a:lstStyle/>
        <a:p>
          <a:endParaRPr lang="en-US"/>
        </a:p>
      </dgm:t>
    </dgm:pt>
    <dgm:pt modelId="{2CE95450-DDAC-451F-8D41-ED6F9F0A3F72}" type="pres">
      <dgm:prSet presAssocID="{A4695DA1-869F-43EF-9DCC-2A7AA55647F6}" presName="matrix" presStyleCnt="0">
        <dgm:presLayoutVars>
          <dgm:chMax val="1"/>
          <dgm:dir/>
          <dgm:resizeHandles val="exact"/>
        </dgm:presLayoutVars>
      </dgm:prSet>
      <dgm:spPr/>
      <dgm:t>
        <a:bodyPr/>
        <a:lstStyle/>
        <a:p>
          <a:endParaRPr lang="en-US"/>
        </a:p>
      </dgm:t>
    </dgm:pt>
    <dgm:pt modelId="{A88CC49F-89A8-486E-9340-8040FD27619C}" type="pres">
      <dgm:prSet presAssocID="{A4695DA1-869F-43EF-9DCC-2A7AA55647F6}" presName="diamond" presStyleLbl="bgShp" presStyleIdx="0" presStyleCnt="1" custLinFactNeighborX="-826"/>
      <dgm:spPr>
        <a:solidFill>
          <a:schemeClr val="bg2">
            <a:lumMod val="90000"/>
          </a:schemeClr>
        </a:solidFill>
      </dgm:spPr>
    </dgm:pt>
    <dgm:pt modelId="{EE09FE0E-2AFB-47B9-8456-D35CB33A7248}" type="pres">
      <dgm:prSet presAssocID="{A4695DA1-869F-43EF-9DCC-2A7AA55647F6}" presName="quad1" presStyleLbl="node1" presStyleIdx="0" presStyleCnt="4">
        <dgm:presLayoutVars>
          <dgm:chMax val="0"/>
          <dgm:chPref val="0"/>
          <dgm:bulletEnabled val="1"/>
        </dgm:presLayoutVars>
      </dgm:prSet>
      <dgm:spPr/>
      <dgm:t>
        <a:bodyPr/>
        <a:lstStyle/>
        <a:p>
          <a:endParaRPr lang="en-US"/>
        </a:p>
      </dgm:t>
    </dgm:pt>
    <dgm:pt modelId="{D1E8F5FA-BFCF-43D2-9FA8-12C6735BD91A}" type="pres">
      <dgm:prSet presAssocID="{A4695DA1-869F-43EF-9DCC-2A7AA55647F6}" presName="quad2" presStyleLbl="node1" presStyleIdx="1" presStyleCnt="4">
        <dgm:presLayoutVars>
          <dgm:chMax val="0"/>
          <dgm:chPref val="0"/>
          <dgm:bulletEnabled val="1"/>
        </dgm:presLayoutVars>
      </dgm:prSet>
      <dgm:spPr/>
      <dgm:t>
        <a:bodyPr/>
        <a:lstStyle/>
        <a:p>
          <a:endParaRPr lang="en-US"/>
        </a:p>
      </dgm:t>
    </dgm:pt>
    <dgm:pt modelId="{3C150FEE-EA38-4632-8F98-4CA7745B66CB}" type="pres">
      <dgm:prSet presAssocID="{A4695DA1-869F-43EF-9DCC-2A7AA55647F6}" presName="quad3" presStyleLbl="node1" presStyleIdx="2" presStyleCnt="4">
        <dgm:presLayoutVars>
          <dgm:chMax val="0"/>
          <dgm:chPref val="0"/>
          <dgm:bulletEnabled val="1"/>
        </dgm:presLayoutVars>
      </dgm:prSet>
      <dgm:spPr/>
      <dgm:t>
        <a:bodyPr/>
        <a:lstStyle/>
        <a:p>
          <a:endParaRPr lang="en-US"/>
        </a:p>
      </dgm:t>
    </dgm:pt>
    <dgm:pt modelId="{5C2D32FB-36A8-49FE-AA32-5537F27CDEFA}" type="pres">
      <dgm:prSet presAssocID="{A4695DA1-869F-43EF-9DCC-2A7AA55647F6}" presName="quad4" presStyleLbl="node1" presStyleIdx="3" presStyleCnt="4">
        <dgm:presLayoutVars>
          <dgm:chMax val="0"/>
          <dgm:chPref val="0"/>
          <dgm:bulletEnabled val="1"/>
        </dgm:presLayoutVars>
      </dgm:prSet>
      <dgm:spPr/>
      <dgm:t>
        <a:bodyPr/>
        <a:lstStyle/>
        <a:p>
          <a:endParaRPr lang="en-US"/>
        </a:p>
      </dgm:t>
    </dgm:pt>
  </dgm:ptLst>
  <dgm:cxnLst>
    <dgm:cxn modelId="{8D4F0BBE-0B65-4C04-8D05-B7A2D916CC72}" srcId="{A4695DA1-869F-43EF-9DCC-2A7AA55647F6}" destId="{1CB7CF9B-C557-4C6E-9D88-719596C2A4E8}" srcOrd="1" destOrd="0" parTransId="{54DCD505-89D2-4AAD-8264-AF3976168BED}" sibTransId="{D11295AD-48D8-4314-84C7-A20C78E8ECD6}"/>
    <dgm:cxn modelId="{569D828B-28C0-4EDA-9E2A-725D2B6EDD75}" srcId="{A4695DA1-869F-43EF-9DCC-2A7AA55647F6}" destId="{28946206-FDAF-4D75-BD60-3679CC389A3D}" srcOrd="0" destOrd="0" parTransId="{36098995-3C63-43A8-8F1D-FF14A8E5BB73}" sibTransId="{11FE46AC-B2BF-4D5E-A551-62C921309B6F}"/>
    <dgm:cxn modelId="{911383D3-B233-4083-BF65-F0CB4143CD53}" srcId="{A4695DA1-869F-43EF-9DCC-2A7AA55647F6}" destId="{5FA93AC5-C65D-42AA-9524-9EBDDC3B1FD2}" srcOrd="3" destOrd="0" parTransId="{0D83FA07-9843-445C-892B-989621EFA648}" sibTransId="{B5B3AF73-1983-4A96-9572-77445E2AC9FD}"/>
    <dgm:cxn modelId="{5517F8BD-7A71-407A-9316-7A850B512E82}" type="presOf" srcId="{5FA93AC5-C65D-42AA-9524-9EBDDC3B1FD2}" destId="{5C2D32FB-36A8-49FE-AA32-5537F27CDEFA}" srcOrd="0" destOrd="0" presId="urn:microsoft.com/office/officeart/2005/8/layout/matrix3"/>
    <dgm:cxn modelId="{1D60AFE6-10F6-42C9-A7F7-D20CDBB77E08}" type="presOf" srcId="{28946206-FDAF-4D75-BD60-3679CC389A3D}" destId="{EE09FE0E-2AFB-47B9-8456-D35CB33A7248}" srcOrd="0" destOrd="0" presId="urn:microsoft.com/office/officeart/2005/8/layout/matrix3"/>
    <dgm:cxn modelId="{0EDB9A15-FAC0-4C92-8724-8032515BA746}" srcId="{A4695DA1-869F-43EF-9DCC-2A7AA55647F6}" destId="{8E69B25D-8006-4D4D-BD12-B09A0A7E4D36}" srcOrd="2" destOrd="0" parTransId="{6DBE2EEF-E11A-4AE4-B634-EC8B740D6688}" sibTransId="{EA5DD4C2-6DC4-4476-92A4-FB898FACCDF6}"/>
    <dgm:cxn modelId="{D6ABDDE8-D500-4574-8478-0C52F638CF00}" type="presOf" srcId="{8E69B25D-8006-4D4D-BD12-B09A0A7E4D36}" destId="{3C150FEE-EA38-4632-8F98-4CA7745B66CB}" srcOrd="0" destOrd="0" presId="urn:microsoft.com/office/officeart/2005/8/layout/matrix3"/>
    <dgm:cxn modelId="{DCB4D550-CF72-4745-A9CB-74472A29041C}" type="presOf" srcId="{1CB7CF9B-C557-4C6E-9D88-719596C2A4E8}" destId="{D1E8F5FA-BFCF-43D2-9FA8-12C6735BD91A}" srcOrd="0" destOrd="0" presId="urn:microsoft.com/office/officeart/2005/8/layout/matrix3"/>
    <dgm:cxn modelId="{CE9188F2-91B7-4D6B-BDF9-F9D72E2C1B69}" type="presOf" srcId="{A4695DA1-869F-43EF-9DCC-2A7AA55647F6}" destId="{2CE95450-DDAC-451F-8D41-ED6F9F0A3F72}" srcOrd="0" destOrd="0" presId="urn:microsoft.com/office/officeart/2005/8/layout/matrix3"/>
    <dgm:cxn modelId="{A8A087DC-7A0B-43AC-8BF8-FED47E9FC1A8}" type="presParOf" srcId="{2CE95450-DDAC-451F-8D41-ED6F9F0A3F72}" destId="{A88CC49F-89A8-486E-9340-8040FD27619C}" srcOrd="0" destOrd="0" presId="urn:microsoft.com/office/officeart/2005/8/layout/matrix3"/>
    <dgm:cxn modelId="{B4C4AC12-FFAA-4908-8BA8-FB0CD6D7E8CE}" type="presParOf" srcId="{2CE95450-DDAC-451F-8D41-ED6F9F0A3F72}" destId="{EE09FE0E-2AFB-47B9-8456-D35CB33A7248}" srcOrd="1" destOrd="0" presId="urn:microsoft.com/office/officeart/2005/8/layout/matrix3"/>
    <dgm:cxn modelId="{50447EA3-C191-4432-B171-892C38F29E23}" type="presParOf" srcId="{2CE95450-DDAC-451F-8D41-ED6F9F0A3F72}" destId="{D1E8F5FA-BFCF-43D2-9FA8-12C6735BD91A}" srcOrd="2" destOrd="0" presId="urn:microsoft.com/office/officeart/2005/8/layout/matrix3"/>
    <dgm:cxn modelId="{00FFF9FA-43D9-4A82-97A2-988B0AE9827F}" type="presParOf" srcId="{2CE95450-DDAC-451F-8D41-ED6F9F0A3F72}" destId="{3C150FEE-EA38-4632-8F98-4CA7745B66CB}" srcOrd="3" destOrd="0" presId="urn:microsoft.com/office/officeart/2005/8/layout/matrix3"/>
    <dgm:cxn modelId="{5EF58EC5-3C91-4566-A7AE-D01D660CE72C}" type="presParOf" srcId="{2CE95450-DDAC-451F-8D41-ED6F9F0A3F72}" destId="{5C2D32FB-36A8-49FE-AA32-5537F27CDEF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CC49F-89A8-486E-9340-8040FD27619C}">
      <dsp:nvSpPr>
        <dsp:cNvPr id="0" name=""/>
        <dsp:cNvSpPr/>
      </dsp:nvSpPr>
      <dsp:spPr>
        <a:xfrm>
          <a:off x="0" y="318816"/>
          <a:ext cx="3749040" cy="3749040"/>
        </a:xfrm>
        <a:prstGeom prst="diamond">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EE09FE0E-2AFB-47B9-8456-D35CB33A7248}">
      <dsp:nvSpPr>
        <dsp:cNvPr id="0" name=""/>
        <dsp:cNvSpPr/>
      </dsp:nvSpPr>
      <dsp:spPr>
        <a:xfrm>
          <a:off x="356158" y="674975"/>
          <a:ext cx="1462125" cy="146212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Logical</a:t>
          </a:r>
        </a:p>
        <a:p>
          <a:pPr lvl="0" algn="ctr" defTabSz="711200">
            <a:lnSpc>
              <a:spcPct val="90000"/>
            </a:lnSpc>
            <a:spcBef>
              <a:spcPct val="0"/>
            </a:spcBef>
            <a:spcAft>
              <a:spcPct val="35000"/>
            </a:spcAft>
          </a:pPr>
          <a:r>
            <a:rPr lang="en-US" sz="1600" kern="1200"/>
            <a:t>Analytical</a:t>
          </a:r>
        </a:p>
        <a:p>
          <a:pPr lvl="0" algn="ctr" defTabSz="711200">
            <a:lnSpc>
              <a:spcPct val="90000"/>
            </a:lnSpc>
            <a:spcBef>
              <a:spcPct val="0"/>
            </a:spcBef>
            <a:spcAft>
              <a:spcPct val="35000"/>
            </a:spcAft>
          </a:pPr>
          <a:r>
            <a:rPr lang="en-US" sz="1600" kern="1200"/>
            <a:t>Fact Based</a:t>
          </a:r>
        </a:p>
        <a:p>
          <a:pPr lvl="0" algn="ctr" defTabSz="711200">
            <a:lnSpc>
              <a:spcPct val="90000"/>
            </a:lnSpc>
            <a:spcBef>
              <a:spcPct val="0"/>
            </a:spcBef>
            <a:spcAft>
              <a:spcPct val="35000"/>
            </a:spcAft>
          </a:pPr>
          <a:r>
            <a:rPr lang="en-US" sz="1600" kern="1200"/>
            <a:t>Quantitative</a:t>
          </a:r>
        </a:p>
      </dsp:txBody>
      <dsp:txXfrm>
        <a:off x="427533" y="746350"/>
        <a:ext cx="1319375" cy="1319375"/>
      </dsp:txXfrm>
    </dsp:sp>
    <dsp:sp modelId="{D1E8F5FA-BFCF-43D2-9FA8-12C6735BD91A}">
      <dsp:nvSpPr>
        <dsp:cNvPr id="0" name=""/>
        <dsp:cNvSpPr/>
      </dsp:nvSpPr>
      <dsp:spPr>
        <a:xfrm>
          <a:off x="1930755" y="674975"/>
          <a:ext cx="1462125" cy="1462125"/>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lumMod val="75000"/>
                  <a:lumOff val="25000"/>
                </a:schemeClr>
              </a:solidFill>
            </a:rPr>
            <a:t>Holistic</a:t>
          </a:r>
        </a:p>
        <a:p>
          <a:pPr lvl="0" algn="ctr" defTabSz="711200">
            <a:lnSpc>
              <a:spcPct val="90000"/>
            </a:lnSpc>
            <a:spcBef>
              <a:spcPct val="0"/>
            </a:spcBef>
            <a:spcAft>
              <a:spcPct val="35000"/>
            </a:spcAft>
          </a:pPr>
          <a:r>
            <a:rPr lang="en-US" sz="1600" kern="1200">
              <a:solidFill>
                <a:schemeClr val="tx1">
                  <a:lumMod val="75000"/>
                  <a:lumOff val="25000"/>
                </a:schemeClr>
              </a:solidFill>
            </a:rPr>
            <a:t>Intuitive</a:t>
          </a:r>
        </a:p>
        <a:p>
          <a:pPr lvl="0" algn="ctr" defTabSz="711200">
            <a:lnSpc>
              <a:spcPct val="90000"/>
            </a:lnSpc>
            <a:spcBef>
              <a:spcPct val="0"/>
            </a:spcBef>
            <a:spcAft>
              <a:spcPct val="35000"/>
            </a:spcAft>
          </a:pPr>
          <a:r>
            <a:rPr lang="en-US" sz="1600" kern="1200">
              <a:solidFill>
                <a:schemeClr val="tx1">
                  <a:lumMod val="75000"/>
                  <a:lumOff val="25000"/>
                </a:schemeClr>
              </a:solidFill>
            </a:rPr>
            <a:t>Integrating</a:t>
          </a:r>
        </a:p>
        <a:p>
          <a:pPr lvl="0" algn="ctr" defTabSz="711200">
            <a:lnSpc>
              <a:spcPct val="90000"/>
            </a:lnSpc>
            <a:spcBef>
              <a:spcPct val="0"/>
            </a:spcBef>
            <a:spcAft>
              <a:spcPct val="35000"/>
            </a:spcAft>
          </a:pPr>
          <a:r>
            <a:rPr lang="en-US" sz="1600" kern="1200">
              <a:solidFill>
                <a:schemeClr val="tx1">
                  <a:lumMod val="75000"/>
                  <a:lumOff val="25000"/>
                </a:schemeClr>
              </a:solidFill>
            </a:rPr>
            <a:t>Synthesizing</a:t>
          </a:r>
        </a:p>
      </dsp:txBody>
      <dsp:txXfrm>
        <a:off x="2002130" y="746350"/>
        <a:ext cx="1319375" cy="1319375"/>
      </dsp:txXfrm>
    </dsp:sp>
    <dsp:sp modelId="{3C150FEE-EA38-4632-8F98-4CA7745B66CB}">
      <dsp:nvSpPr>
        <dsp:cNvPr id="0" name=""/>
        <dsp:cNvSpPr/>
      </dsp:nvSpPr>
      <dsp:spPr>
        <a:xfrm>
          <a:off x="356158" y="2249572"/>
          <a:ext cx="1462125" cy="1462125"/>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Organized</a:t>
          </a:r>
        </a:p>
        <a:p>
          <a:pPr lvl="0" algn="ctr" defTabSz="711200">
            <a:lnSpc>
              <a:spcPct val="90000"/>
            </a:lnSpc>
            <a:spcBef>
              <a:spcPct val="0"/>
            </a:spcBef>
            <a:spcAft>
              <a:spcPct val="35000"/>
            </a:spcAft>
          </a:pPr>
          <a:r>
            <a:rPr lang="en-US" sz="1600" kern="1200"/>
            <a:t>Sequential</a:t>
          </a:r>
        </a:p>
        <a:p>
          <a:pPr lvl="0" algn="ctr" defTabSz="711200">
            <a:lnSpc>
              <a:spcPct val="90000"/>
            </a:lnSpc>
            <a:spcBef>
              <a:spcPct val="0"/>
            </a:spcBef>
            <a:spcAft>
              <a:spcPct val="35000"/>
            </a:spcAft>
          </a:pPr>
          <a:r>
            <a:rPr lang="en-US" sz="1600" kern="1200"/>
            <a:t>Planned</a:t>
          </a:r>
        </a:p>
        <a:p>
          <a:pPr lvl="0" algn="ctr" defTabSz="711200">
            <a:lnSpc>
              <a:spcPct val="90000"/>
            </a:lnSpc>
            <a:spcBef>
              <a:spcPct val="0"/>
            </a:spcBef>
            <a:spcAft>
              <a:spcPct val="35000"/>
            </a:spcAft>
          </a:pPr>
          <a:r>
            <a:rPr lang="en-US" sz="1600" kern="1200"/>
            <a:t>Detailed</a:t>
          </a:r>
        </a:p>
      </dsp:txBody>
      <dsp:txXfrm>
        <a:off x="427533" y="2320947"/>
        <a:ext cx="1319375" cy="1319375"/>
      </dsp:txXfrm>
    </dsp:sp>
    <dsp:sp modelId="{5C2D32FB-36A8-49FE-AA32-5537F27CDEFA}">
      <dsp:nvSpPr>
        <dsp:cNvPr id="0" name=""/>
        <dsp:cNvSpPr/>
      </dsp:nvSpPr>
      <dsp:spPr>
        <a:xfrm>
          <a:off x="1930755" y="2249572"/>
          <a:ext cx="1462125" cy="1462125"/>
        </a:xfrm>
        <a:prstGeom prst="roundRect">
          <a:avLst/>
        </a:prstGeom>
        <a:solidFill>
          <a:srgbClr val="E001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bg1">
                  <a:lumMod val="95000"/>
                </a:schemeClr>
              </a:solidFill>
            </a:rPr>
            <a:t>Interpersonal</a:t>
          </a:r>
        </a:p>
        <a:p>
          <a:pPr lvl="0" algn="ctr" defTabSz="711200">
            <a:lnSpc>
              <a:spcPct val="90000"/>
            </a:lnSpc>
            <a:spcBef>
              <a:spcPct val="0"/>
            </a:spcBef>
            <a:spcAft>
              <a:spcPct val="35000"/>
            </a:spcAft>
          </a:pPr>
          <a:r>
            <a:rPr lang="en-US" sz="1600" kern="1200">
              <a:solidFill>
                <a:schemeClr val="bg1">
                  <a:lumMod val="95000"/>
                </a:schemeClr>
              </a:solidFill>
            </a:rPr>
            <a:t>Feeling-Based</a:t>
          </a:r>
        </a:p>
        <a:p>
          <a:pPr lvl="0" algn="ctr" defTabSz="711200">
            <a:lnSpc>
              <a:spcPct val="90000"/>
            </a:lnSpc>
            <a:spcBef>
              <a:spcPct val="0"/>
            </a:spcBef>
            <a:spcAft>
              <a:spcPct val="35000"/>
            </a:spcAft>
          </a:pPr>
          <a:r>
            <a:rPr lang="en-US" sz="1600" kern="1200">
              <a:solidFill>
                <a:schemeClr val="bg1">
                  <a:lumMod val="95000"/>
                </a:schemeClr>
              </a:solidFill>
            </a:rPr>
            <a:t>Kinesthetic</a:t>
          </a:r>
        </a:p>
        <a:p>
          <a:pPr lvl="0" algn="ctr" defTabSz="711200">
            <a:lnSpc>
              <a:spcPct val="90000"/>
            </a:lnSpc>
            <a:spcBef>
              <a:spcPct val="0"/>
            </a:spcBef>
            <a:spcAft>
              <a:spcPct val="35000"/>
            </a:spcAft>
          </a:pPr>
          <a:r>
            <a:rPr lang="en-US" sz="1600" kern="1200">
              <a:solidFill>
                <a:schemeClr val="bg1">
                  <a:lumMod val="95000"/>
                </a:schemeClr>
              </a:solidFill>
            </a:rPr>
            <a:t>Emotional</a:t>
          </a:r>
        </a:p>
      </dsp:txBody>
      <dsp:txXfrm>
        <a:off x="2002130" y="2320947"/>
        <a:ext cx="1319375" cy="1319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0107D-8E0A-D44E-BB56-2B59E46F3ED4}">
      <dsp:nvSpPr>
        <dsp:cNvPr id="0" name=""/>
        <dsp:cNvSpPr/>
      </dsp:nvSpPr>
      <dsp:spPr>
        <a:xfrm>
          <a:off x="0" y="676162"/>
          <a:ext cx="7498079" cy="109209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73370" numCol="1" spcCol="1270" anchor="ctr" anchorCtr="0">
          <a:noAutofit/>
        </a:bodyPr>
        <a:lstStyle/>
        <a:p>
          <a:pPr lvl="0" algn="l" defTabSz="1066800">
            <a:lnSpc>
              <a:spcPct val="90000"/>
            </a:lnSpc>
            <a:spcBef>
              <a:spcPct val="0"/>
            </a:spcBef>
            <a:spcAft>
              <a:spcPct val="35000"/>
            </a:spcAft>
          </a:pPr>
          <a:r>
            <a:rPr lang="en-US" sz="2400" kern="1200"/>
            <a:t>Pre-work</a:t>
          </a:r>
        </a:p>
      </dsp:txBody>
      <dsp:txXfrm>
        <a:off x="0" y="949186"/>
        <a:ext cx="7225055" cy="546047"/>
      </dsp:txXfrm>
    </dsp:sp>
    <dsp:sp modelId="{8D595DB4-0F51-774C-92E3-7291CFF9C734}">
      <dsp:nvSpPr>
        <dsp:cNvPr id="0" name=""/>
        <dsp:cNvSpPr/>
      </dsp:nvSpPr>
      <dsp:spPr>
        <a:xfrm>
          <a:off x="0" y="1521032"/>
          <a:ext cx="3464112" cy="243761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Introduces attendees</a:t>
          </a:r>
        </a:p>
        <a:p>
          <a:pPr lvl="0" algn="l" defTabSz="1066800">
            <a:lnSpc>
              <a:spcPct val="90000"/>
            </a:lnSpc>
            <a:spcBef>
              <a:spcPct val="0"/>
            </a:spcBef>
            <a:spcAft>
              <a:spcPct val="35000"/>
            </a:spcAft>
          </a:pPr>
          <a:r>
            <a:rPr lang="en-US" sz="2400" kern="1200"/>
            <a:t>Directs content</a:t>
          </a:r>
        </a:p>
        <a:p>
          <a:pPr lvl="0" algn="l" defTabSz="1066800">
            <a:lnSpc>
              <a:spcPct val="90000"/>
            </a:lnSpc>
            <a:spcBef>
              <a:spcPct val="0"/>
            </a:spcBef>
            <a:spcAft>
              <a:spcPct val="35000"/>
            </a:spcAft>
          </a:pPr>
          <a:r>
            <a:rPr lang="en-US" sz="2400" kern="1200"/>
            <a:t>Moderate compliance</a:t>
          </a:r>
        </a:p>
      </dsp:txBody>
      <dsp:txXfrm>
        <a:off x="0" y="1521032"/>
        <a:ext cx="3464112" cy="2437614"/>
      </dsp:txXfrm>
    </dsp:sp>
    <dsp:sp modelId="{4E80517C-EA10-F94D-ABAB-054AD322D967}">
      <dsp:nvSpPr>
        <dsp:cNvPr id="0" name=""/>
        <dsp:cNvSpPr/>
      </dsp:nvSpPr>
      <dsp:spPr>
        <a:xfrm>
          <a:off x="3464112" y="1040073"/>
          <a:ext cx="4033967" cy="109209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73370" numCol="1" spcCol="1270" anchor="ctr" anchorCtr="0">
          <a:noAutofit/>
        </a:bodyPr>
        <a:lstStyle/>
        <a:p>
          <a:pPr lvl="0" algn="l" defTabSz="1066800">
            <a:lnSpc>
              <a:spcPct val="90000"/>
            </a:lnSpc>
            <a:spcBef>
              <a:spcPct val="0"/>
            </a:spcBef>
            <a:spcAft>
              <a:spcPct val="35000"/>
            </a:spcAft>
          </a:pPr>
          <a:r>
            <a:rPr lang="en-US" sz="2400" kern="1200"/>
            <a:t>Polls</a:t>
          </a:r>
        </a:p>
      </dsp:txBody>
      <dsp:txXfrm>
        <a:off x="3464112" y="1313097"/>
        <a:ext cx="3760943" cy="546047"/>
      </dsp:txXfrm>
    </dsp:sp>
    <dsp:sp modelId="{998A99C4-D83E-744A-A003-80AC284CA00E}">
      <dsp:nvSpPr>
        <dsp:cNvPr id="0" name=""/>
        <dsp:cNvSpPr/>
      </dsp:nvSpPr>
      <dsp:spPr>
        <a:xfrm>
          <a:off x="3464112" y="1884942"/>
          <a:ext cx="3464112" cy="243761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Dynamic</a:t>
          </a:r>
        </a:p>
        <a:p>
          <a:pPr lvl="0" algn="l" defTabSz="1066800">
            <a:lnSpc>
              <a:spcPct val="90000"/>
            </a:lnSpc>
            <a:spcBef>
              <a:spcPct val="0"/>
            </a:spcBef>
            <a:spcAft>
              <a:spcPct val="35000"/>
            </a:spcAft>
          </a:pPr>
          <a:r>
            <a:rPr lang="en-US" sz="2400" kern="1200"/>
            <a:t>Further refinement</a:t>
          </a:r>
        </a:p>
        <a:p>
          <a:pPr lvl="0" algn="l" defTabSz="1066800">
            <a:lnSpc>
              <a:spcPct val="90000"/>
            </a:lnSpc>
            <a:spcBef>
              <a:spcPct val="0"/>
            </a:spcBef>
            <a:spcAft>
              <a:spcPct val="35000"/>
            </a:spcAft>
          </a:pPr>
          <a:r>
            <a:rPr lang="en-US" sz="2400" kern="1200"/>
            <a:t>Higher compliance</a:t>
          </a:r>
        </a:p>
      </dsp:txBody>
      <dsp:txXfrm>
        <a:off x="3464112" y="1884942"/>
        <a:ext cx="3464112" cy="2437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C55DE-8525-7A40-8D0A-870B145D3E2D}">
      <dsp:nvSpPr>
        <dsp:cNvPr id="0" name=""/>
        <dsp:cNvSpPr/>
      </dsp:nvSpPr>
      <dsp:spPr>
        <a:xfrm rot="21300000">
          <a:off x="19361" y="1301320"/>
          <a:ext cx="6270636" cy="718082"/>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C172F-32E0-4546-A14C-564E9F74CA3F}">
      <dsp:nvSpPr>
        <dsp:cNvPr id="0" name=""/>
        <dsp:cNvSpPr/>
      </dsp:nvSpPr>
      <dsp:spPr>
        <a:xfrm>
          <a:off x="998361" y="166036"/>
          <a:ext cx="1410331" cy="1328289"/>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F0367-ABCC-D248-9B56-13183C650DF6}">
      <dsp:nvSpPr>
        <dsp:cNvPr id="0" name=""/>
        <dsp:cNvSpPr/>
      </dsp:nvSpPr>
      <dsp:spPr>
        <a:xfrm>
          <a:off x="3343960" y="0"/>
          <a:ext cx="2018995" cy="1394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a:t>Brevity</a:t>
          </a:r>
        </a:p>
      </dsp:txBody>
      <dsp:txXfrm>
        <a:off x="3343960" y="0"/>
        <a:ext cx="2018995" cy="1394704"/>
      </dsp:txXfrm>
    </dsp:sp>
    <dsp:sp modelId="{A10CFD6D-8802-0943-9F9A-7479F4146FDA}">
      <dsp:nvSpPr>
        <dsp:cNvPr id="0" name=""/>
        <dsp:cNvSpPr/>
      </dsp:nvSpPr>
      <dsp:spPr>
        <a:xfrm>
          <a:off x="3900667" y="1826398"/>
          <a:ext cx="1410331" cy="1328289"/>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E57BB2-DF85-BE4D-95B0-776F7EC4AFEE}">
      <dsp:nvSpPr>
        <dsp:cNvPr id="0" name=""/>
        <dsp:cNvSpPr/>
      </dsp:nvSpPr>
      <dsp:spPr>
        <a:xfrm>
          <a:off x="418588" y="1926019"/>
          <a:ext cx="3074626" cy="1394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a:t>Information Gathering</a:t>
          </a:r>
        </a:p>
      </dsp:txBody>
      <dsp:txXfrm>
        <a:off x="418588" y="1926019"/>
        <a:ext cx="3074626" cy="1394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3916A-C0C7-AA4B-ABE6-40D23DE987A4}">
      <dsp:nvSpPr>
        <dsp:cNvPr id="0" name=""/>
        <dsp:cNvSpPr/>
      </dsp:nvSpPr>
      <dsp:spPr>
        <a:xfrm>
          <a:off x="0" y="210099"/>
          <a:ext cx="8127999" cy="4671262"/>
        </a:xfrm>
        <a:prstGeom prst="swooshArrow">
          <a:avLst>
            <a:gd name="adj1" fmla="val 25000"/>
            <a:gd name="adj2" fmla="val 25000"/>
          </a:avLst>
        </a:prstGeom>
        <a:solidFill>
          <a:srgbClr val="CFD5EA"/>
        </a:solidFill>
        <a:ln>
          <a:noFill/>
        </a:ln>
        <a:effectLst/>
      </dsp:spPr>
      <dsp:style>
        <a:lnRef idx="0">
          <a:scrgbClr r="0" g="0" b="0"/>
        </a:lnRef>
        <a:fillRef idx="1">
          <a:scrgbClr r="0" g="0" b="0"/>
        </a:fillRef>
        <a:effectRef idx="0">
          <a:scrgbClr r="0" g="0" b="0"/>
        </a:effectRef>
        <a:fontRef idx="minor"/>
      </dsp:style>
    </dsp:sp>
    <dsp:sp modelId="{BF5F1DAA-A065-894E-87F3-EBD11F3D61BB}">
      <dsp:nvSpPr>
        <dsp:cNvPr id="0" name=""/>
        <dsp:cNvSpPr/>
      </dsp:nvSpPr>
      <dsp:spPr>
        <a:xfrm>
          <a:off x="800607" y="3783218"/>
          <a:ext cx="186943" cy="1869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E54725-416B-1446-B4FA-BF08ED1A5659}">
      <dsp:nvSpPr>
        <dsp:cNvPr id="0" name=""/>
        <dsp:cNvSpPr/>
      </dsp:nvSpPr>
      <dsp:spPr>
        <a:xfrm>
          <a:off x="894079" y="3876690"/>
          <a:ext cx="1064767" cy="120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lvl="0" algn="l" defTabSz="933450">
            <a:lnSpc>
              <a:spcPct val="90000"/>
            </a:lnSpc>
            <a:spcBef>
              <a:spcPct val="0"/>
            </a:spcBef>
            <a:spcAft>
              <a:spcPct val="35000"/>
            </a:spcAft>
          </a:pPr>
          <a:r>
            <a:rPr lang="en-US" sz="2100" kern="1200" dirty="0"/>
            <a:t>Build</a:t>
          </a:r>
        </a:p>
      </dsp:txBody>
      <dsp:txXfrm>
        <a:off x="894079" y="3876690"/>
        <a:ext cx="1064767" cy="1209039"/>
      </dsp:txXfrm>
    </dsp:sp>
    <dsp:sp modelId="{1DF6F3C8-7C21-E645-9019-75D353111E11}">
      <dsp:nvSpPr>
        <dsp:cNvPr id="0" name=""/>
        <dsp:cNvSpPr/>
      </dsp:nvSpPr>
      <dsp:spPr>
        <a:xfrm>
          <a:off x="1812543" y="2810906"/>
          <a:ext cx="292607" cy="2926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AB3AEC-FEC6-2841-92CF-EA2877E61A9A}">
      <dsp:nvSpPr>
        <dsp:cNvPr id="0" name=""/>
        <dsp:cNvSpPr/>
      </dsp:nvSpPr>
      <dsp:spPr>
        <a:xfrm>
          <a:off x="1958847" y="2957210"/>
          <a:ext cx="1349247" cy="2128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lvl="0" algn="l" defTabSz="933450">
            <a:lnSpc>
              <a:spcPct val="90000"/>
            </a:lnSpc>
            <a:spcBef>
              <a:spcPct val="0"/>
            </a:spcBef>
            <a:spcAft>
              <a:spcPct val="35000"/>
            </a:spcAft>
          </a:pPr>
          <a:r>
            <a:rPr lang="en-US" sz="2100" kern="1200" dirty="0"/>
            <a:t>Test</a:t>
          </a:r>
        </a:p>
      </dsp:txBody>
      <dsp:txXfrm>
        <a:off x="1958847" y="2957210"/>
        <a:ext cx="1349247" cy="2128519"/>
      </dsp:txXfrm>
    </dsp:sp>
    <dsp:sp modelId="{73B1C3C5-609A-5841-A369-EBEF57398BC5}">
      <dsp:nvSpPr>
        <dsp:cNvPr id="0" name=""/>
        <dsp:cNvSpPr/>
      </dsp:nvSpPr>
      <dsp:spPr>
        <a:xfrm>
          <a:off x="3113023" y="2035698"/>
          <a:ext cx="390143" cy="390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0E2EB-4560-804F-8191-5F733013F902}">
      <dsp:nvSpPr>
        <dsp:cNvPr id="0" name=""/>
        <dsp:cNvSpPr/>
      </dsp:nvSpPr>
      <dsp:spPr>
        <a:xfrm>
          <a:off x="3308095" y="2230770"/>
          <a:ext cx="1568703" cy="2854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29" tIns="0" rIns="0" bIns="0" numCol="1" spcCol="1270" anchor="t" anchorCtr="0">
          <a:noAutofit/>
        </a:bodyPr>
        <a:lstStyle/>
        <a:p>
          <a:pPr lvl="0" algn="l" defTabSz="933450">
            <a:lnSpc>
              <a:spcPct val="90000"/>
            </a:lnSpc>
            <a:spcBef>
              <a:spcPct val="0"/>
            </a:spcBef>
            <a:spcAft>
              <a:spcPct val="35000"/>
            </a:spcAft>
          </a:pPr>
          <a:r>
            <a:rPr lang="en-US" sz="2100" kern="1200" dirty="0"/>
            <a:t>Send</a:t>
          </a:r>
        </a:p>
      </dsp:txBody>
      <dsp:txXfrm>
        <a:off x="3308095" y="2230770"/>
        <a:ext cx="1568703" cy="2854959"/>
      </dsp:txXfrm>
    </dsp:sp>
    <dsp:sp modelId="{B5A4CFC6-BD2E-DB4E-94D8-4453087F203B}">
      <dsp:nvSpPr>
        <dsp:cNvPr id="0" name=""/>
        <dsp:cNvSpPr/>
      </dsp:nvSpPr>
      <dsp:spPr>
        <a:xfrm>
          <a:off x="4624831" y="1430162"/>
          <a:ext cx="503935" cy="5039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2744E-D877-F148-9BE1-DF0709371572}">
      <dsp:nvSpPr>
        <dsp:cNvPr id="0" name=""/>
        <dsp:cNvSpPr/>
      </dsp:nvSpPr>
      <dsp:spPr>
        <a:xfrm>
          <a:off x="4876799" y="1682130"/>
          <a:ext cx="1625599" cy="340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025" tIns="0" rIns="0" bIns="0" numCol="1" spcCol="1270" anchor="t" anchorCtr="0">
          <a:noAutofit/>
        </a:bodyPr>
        <a:lstStyle/>
        <a:p>
          <a:pPr lvl="0" algn="l" defTabSz="933450">
            <a:lnSpc>
              <a:spcPct val="90000"/>
            </a:lnSpc>
            <a:spcBef>
              <a:spcPct val="0"/>
            </a:spcBef>
            <a:spcAft>
              <a:spcPct val="35000"/>
            </a:spcAft>
          </a:pPr>
          <a:r>
            <a:rPr lang="en-US" sz="2100" kern="1200" dirty="0"/>
            <a:t>Analyze</a:t>
          </a:r>
        </a:p>
      </dsp:txBody>
      <dsp:txXfrm>
        <a:off x="4876799" y="1682130"/>
        <a:ext cx="1625599" cy="3403599"/>
      </dsp:txXfrm>
    </dsp:sp>
    <dsp:sp modelId="{3407203A-D979-E043-AFC7-4C7545EE98BF}">
      <dsp:nvSpPr>
        <dsp:cNvPr id="0" name=""/>
        <dsp:cNvSpPr/>
      </dsp:nvSpPr>
      <dsp:spPr>
        <a:xfrm>
          <a:off x="6181343" y="1025794"/>
          <a:ext cx="642111" cy="6421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751134-C572-FC4C-AF73-390E67F397FE}">
      <dsp:nvSpPr>
        <dsp:cNvPr id="0" name=""/>
        <dsp:cNvSpPr/>
      </dsp:nvSpPr>
      <dsp:spPr>
        <a:xfrm>
          <a:off x="6502399" y="1346850"/>
          <a:ext cx="1625599" cy="3738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242" tIns="0" rIns="0" bIns="0" numCol="1" spcCol="1270" anchor="t" anchorCtr="0">
          <a:noAutofit/>
        </a:bodyPr>
        <a:lstStyle/>
        <a:p>
          <a:pPr lvl="0" algn="l" defTabSz="933450">
            <a:lnSpc>
              <a:spcPct val="90000"/>
            </a:lnSpc>
            <a:spcBef>
              <a:spcPct val="0"/>
            </a:spcBef>
            <a:spcAft>
              <a:spcPct val="35000"/>
            </a:spcAft>
          </a:pPr>
          <a:r>
            <a:rPr lang="en-US" sz="2100" kern="1200" dirty="0"/>
            <a:t>Incorporate</a:t>
          </a:r>
        </a:p>
      </dsp:txBody>
      <dsp:txXfrm>
        <a:off x="6502399" y="1346850"/>
        <a:ext cx="1625599" cy="37388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FEBBC-A780-A04B-9FC2-59DD1492483D}">
      <dsp:nvSpPr>
        <dsp:cNvPr id="0" name=""/>
        <dsp:cNvSpPr/>
      </dsp:nvSpPr>
      <dsp:spPr>
        <a:xfrm>
          <a:off x="0" y="1275364"/>
          <a:ext cx="8104210" cy="347471"/>
        </a:xfrm>
        <a:prstGeom prst="rightArrow">
          <a:avLst/>
        </a:prstGeom>
        <a:solidFill>
          <a:schemeClr val="accent1">
            <a:lumMod val="40000"/>
            <a:lumOff val="6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B8927-EFA4-DD41-8B34-18CAB677D9B9}">
      <dsp:nvSpPr>
        <dsp:cNvPr id="0" name=""/>
        <dsp:cNvSpPr/>
      </dsp:nvSpPr>
      <dsp:spPr>
        <a:xfrm>
          <a:off x="6379421" y="971593"/>
          <a:ext cx="1195054" cy="1051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n-US" sz="2100" kern="1200" dirty="0"/>
            <a:t>1-5</a:t>
          </a:r>
        </a:p>
        <a:p>
          <a:pPr lvl="0" algn="ctr" defTabSz="933450">
            <a:lnSpc>
              <a:spcPct val="90000"/>
            </a:lnSpc>
            <a:spcBef>
              <a:spcPct val="0"/>
            </a:spcBef>
            <a:spcAft>
              <a:spcPct val="35000"/>
            </a:spcAft>
          </a:pPr>
          <a:r>
            <a:rPr lang="en-US" sz="2100" kern="1200" dirty="0"/>
            <a:t>Days</a:t>
          </a:r>
        </a:p>
      </dsp:txBody>
      <dsp:txXfrm>
        <a:off x="6379421" y="971593"/>
        <a:ext cx="1195054" cy="1051423"/>
      </dsp:txXfrm>
    </dsp:sp>
    <dsp:sp modelId="{7E7DDD89-1631-CA4D-A95C-DAEECBF52256}">
      <dsp:nvSpPr>
        <dsp:cNvPr id="0" name=""/>
        <dsp:cNvSpPr/>
      </dsp:nvSpPr>
      <dsp:spPr>
        <a:xfrm>
          <a:off x="4703620" y="971593"/>
          <a:ext cx="1195054" cy="1051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n-US" sz="2100" kern="1200" dirty="0"/>
            <a:t>1-5</a:t>
          </a:r>
        </a:p>
        <a:p>
          <a:pPr lvl="0" algn="ctr" defTabSz="933450">
            <a:lnSpc>
              <a:spcPct val="90000"/>
            </a:lnSpc>
            <a:spcBef>
              <a:spcPct val="0"/>
            </a:spcBef>
            <a:spcAft>
              <a:spcPct val="35000"/>
            </a:spcAft>
          </a:pPr>
          <a:r>
            <a:rPr lang="en-US" sz="2100" kern="1200" dirty="0"/>
            <a:t>Days</a:t>
          </a:r>
        </a:p>
      </dsp:txBody>
      <dsp:txXfrm>
        <a:off x="4703620" y="971593"/>
        <a:ext cx="1195054" cy="1051423"/>
      </dsp:txXfrm>
    </dsp:sp>
    <dsp:sp modelId="{306AB8E9-167F-334F-B4F0-13AA2EA39C30}">
      <dsp:nvSpPr>
        <dsp:cNvPr id="0" name=""/>
        <dsp:cNvSpPr/>
      </dsp:nvSpPr>
      <dsp:spPr>
        <a:xfrm>
          <a:off x="3118333" y="971599"/>
          <a:ext cx="1195054" cy="1051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n-US" sz="2100" kern="1200" dirty="0"/>
            <a:t>1-2</a:t>
          </a:r>
        </a:p>
        <a:p>
          <a:pPr lvl="0" algn="ctr" defTabSz="933450">
            <a:lnSpc>
              <a:spcPct val="90000"/>
            </a:lnSpc>
            <a:spcBef>
              <a:spcPct val="0"/>
            </a:spcBef>
            <a:spcAft>
              <a:spcPct val="35000"/>
            </a:spcAft>
          </a:pPr>
          <a:r>
            <a:rPr lang="en-US" sz="2100" kern="1200" dirty="0"/>
            <a:t>Weeks</a:t>
          </a:r>
        </a:p>
      </dsp:txBody>
      <dsp:txXfrm>
        <a:off x="3118333" y="971599"/>
        <a:ext cx="1195054" cy="1051423"/>
      </dsp:txXfrm>
    </dsp:sp>
    <dsp:sp modelId="{1E8E3460-5C39-3D49-9CE9-CE8B925831EC}">
      <dsp:nvSpPr>
        <dsp:cNvPr id="0" name=""/>
        <dsp:cNvSpPr/>
      </dsp:nvSpPr>
      <dsp:spPr>
        <a:xfrm>
          <a:off x="1708718" y="971599"/>
          <a:ext cx="1195054" cy="1051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n-US" sz="2100" kern="1200" dirty="0"/>
            <a:t>1-2</a:t>
          </a:r>
        </a:p>
        <a:p>
          <a:pPr lvl="0" algn="ctr" defTabSz="933450">
            <a:lnSpc>
              <a:spcPct val="90000"/>
            </a:lnSpc>
            <a:spcBef>
              <a:spcPct val="0"/>
            </a:spcBef>
            <a:spcAft>
              <a:spcPct val="35000"/>
            </a:spcAft>
          </a:pPr>
          <a:r>
            <a:rPr lang="en-US" sz="2100" kern="1200" dirty="0"/>
            <a:t>Days</a:t>
          </a:r>
        </a:p>
      </dsp:txBody>
      <dsp:txXfrm>
        <a:off x="1708718" y="971599"/>
        <a:ext cx="1195054" cy="1051423"/>
      </dsp:txXfrm>
    </dsp:sp>
    <dsp:sp modelId="{1B19F5E2-5C7C-7E43-9338-E2183F3EF0FD}">
      <dsp:nvSpPr>
        <dsp:cNvPr id="0" name=""/>
        <dsp:cNvSpPr/>
      </dsp:nvSpPr>
      <dsp:spPr>
        <a:xfrm>
          <a:off x="513675" y="954713"/>
          <a:ext cx="1195054" cy="1051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n-US" sz="2100" kern="1200" dirty="0"/>
            <a:t>1-2</a:t>
          </a:r>
        </a:p>
        <a:p>
          <a:pPr lvl="0" algn="ctr" defTabSz="933450">
            <a:lnSpc>
              <a:spcPct val="90000"/>
            </a:lnSpc>
            <a:spcBef>
              <a:spcPct val="0"/>
            </a:spcBef>
            <a:spcAft>
              <a:spcPct val="35000"/>
            </a:spcAft>
          </a:pPr>
          <a:r>
            <a:rPr lang="en-US" sz="2100" kern="1200" dirty="0"/>
            <a:t>Weeks</a:t>
          </a:r>
        </a:p>
      </dsp:txBody>
      <dsp:txXfrm>
        <a:off x="513675" y="954713"/>
        <a:ext cx="1195054" cy="10514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CC49F-89A8-486E-9340-8040FD27619C}">
      <dsp:nvSpPr>
        <dsp:cNvPr id="0" name=""/>
        <dsp:cNvSpPr/>
      </dsp:nvSpPr>
      <dsp:spPr>
        <a:xfrm>
          <a:off x="0" y="368891"/>
          <a:ext cx="4337873" cy="4337873"/>
        </a:xfrm>
        <a:prstGeom prst="diamond">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EE09FE0E-2AFB-47B9-8456-D35CB33A7248}">
      <dsp:nvSpPr>
        <dsp:cNvPr id="0" name=""/>
        <dsp:cNvSpPr/>
      </dsp:nvSpPr>
      <dsp:spPr>
        <a:xfrm>
          <a:off x="412097" y="780988"/>
          <a:ext cx="1691770" cy="169177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Logical</a:t>
          </a:r>
        </a:p>
        <a:p>
          <a:pPr lvl="0" algn="ctr" defTabSz="844550">
            <a:lnSpc>
              <a:spcPct val="90000"/>
            </a:lnSpc>
            <a:spcBef>
              <a:spcPct val="0"/>
            </a:spcBef>
            <a:spcAft>
              <a:spcPct val="35000"/>
            </a:spcAft>
          </a:pPr>
          <a:r>
            <a:rPr lang="en-US" sz="1900" kern="1200"/>
            <a:t>Analytical</a:t>
          </a:r>
        </a:p>
        <a:p>
          <a:pPr lvl="0" algn="ctr" defTabSz="844550">
            <a:lnSpc>
              <a:spcPct val="90000"/>
            </a:lnSpc>
            <a:spcBef>
              <a:spcPct val="0"/>
            </a:spcBef>
            <a:spcAft>
              <a:spcPct val="35000"/>
            </a:spcAft>
          </a:pPr>
          <a:r>
            <a:rPr lang="en-US" sz="1900" kern="1200"/>
            <a:t>Fact Based</a:t>
          </a:r>
        </a:p>
        <a:p>
          <a:pPr lvl="0" algn="ctr" defTabSz="844550">
            <a:lnSpc>
              <a:spcPct val="90000"/>
            </a:lnSpc>
            <a:spcBef>
              <a:spcPct val="0"/>
            </a:spcBef>
            <a:spcAft>
              <a:spcPct val="35000"/>
            </a:spcAft>
          </a:pPr>
          <a:r>
            <a:rPr lang="en-US" sz="1900" kern="1200"/>
            <a:t>Quantitative</a:t>
          </a:r>
        </a:p>
      </dsp:txBody>
      <dsp:txXfrm>
        <a:off x="494682" y="863573"/>
        <a:ext cx="1526600" cy="1526600"/>
      </dsp:txXfrm>
    </dsp:sp>
    <dsp:sp modelId="{D1E8F5FA-BFCF-43D2-9FA8-12C6735BD91A}">
      <dsp:nvSpPr>
        <dsp:cNvPr id="0" name=""/>
        <dsp:cNvSpPr/>
      </dsp:nvSpPr>
      <dsp:spPr>
        <a:xfrm>
          <a:off x="2234004" y="780988"/>
          <a:ext cx="1691770" cy="169177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solidFill>
                <a:schemeClr val="tx1">
                  <a:lumMod val="75000"/>
                  <a:lumOff val="25000"/>
                </a:schemeClr>
              </a:solidFill>
            </a:rPr>
            <a:t>Holistic</a:t>
          </a:r>
        </a:p>
        <a:p>
          <a:pPr lvl="0" algn="ctr" defTabSz="844550">
            <a:lnSpc>
              <a:spcPct val="90000"/>
            </a:lnSpc>
            <a:spcBef>
              <a:spcPct val="0"/>
            </a:spcBef>
            <a:spcAft>
              <a:spcPct val="35000"/>
            </a:spcAft>
          </a:pPr>
          <a:r>
            <a:rPr lang="en-US" sz="1900" kern="1200">
              <a:solidFill>
                <a:schemeClr val="tx1">
                  <a:lumMod val="75000"/>
                  <a:lumOff val="25000"/>
                </a:schemeClr>
              </a:solidFill>
            </a:rPr>
            <a:t>Intuitive</a:t>
          </a:r>
        </a:p>
        <a:p>
          <a:pPr lvl="0" algn="ctr" defTabSz="844550">
            <a:lnSpc>
              <a:spcPct val="90000"/>
            </a:lnSpc>
            <a:spcBef>
              <a:spcPct val="0"/>
            </a:spcBef>
            <a:spcAft>
              <a:spcPct val="35000"/>
            </a:spcAft>
          </a:pPr>
          <a:r>
            <a:rPr lang="en-US" sz="1900" kern="1200">
              <a:solidFill>
                <a:schemeClr val="tx1">
                  <a:lumMod val="75000"/>
                  <a:lumOff val="25000"/>
                </a:schemeClr>
              </a:solidFill>
            </a:rPr>
            <a:t>Integrating</a:t>
          </a:r>
        </a:p>
        <a:p>
          <a:pPr lvl="0" algn="ctr" defTabSz="844550">
            <a:lnSpc>
              <a:spcPct val="90000"/>
            </a:lnSpc>
            <a:spcBef>
              <a:spcPct val="0"/>
            </a:spcBef>
            <a:spcAft>
              <a:spcPct val="35000"/>
            </a:spcAft>
          </a:pPr>
          <a:r>
            <a:rPr lang="en-US" sz="1900" kern="1200">
              <a:solidFill>
                <a:schemeClr val="tx1">
                  <a:lumMod val="75000"/>
                  <a:lumOff val="25000"/>
                </a:schemeClr>
              </a:solidFill>
            </a:rPr>
            <a:t>Synthesizing</a:t>
          </a:r>
        </a:p>
      </dsp:txBody>
      <dsp:txXfrm>
        <a:off x="2316589" y="863573"/>
        <a:ext cx="1526600" cy="1526600"/>
      </dsp:txXfrm>
    </dsp:sp>
    <dsp:sp modelId="{3C150FEE-EA38-4632-8F98-4CA7745B66CB}">
      <dsp:nvSpPr>
        <dsp:cNvPr id="0" name=""/>
        <dsp:cNvSpPr/>
      </dsp:nvSpPr>
      <dsp:spPr>
        <a:xfrm>
          <a:off x="412097" y="2602895"/>
          <a:ext cx="1691770" cy="169177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Organized</a:t>
          </a:r>
        </a:p>
        <a:p>
          <a:pPr lvl="0" algn="ctr" defTabSz="844550">
            <a:lnSpc>
              <a:spcPct val="90000"/>
            </a:lnSpc>
            <a:spcBef>
              <a:spcPct val="0"/>
            </a:spcBef>
            <a:spcAft>
              <a:spcPct val="35000"/>
            </a:spcAft>
          </a:pPr>
          <a:r>
            <a:rPr lang="en-US" sz="1900" kern="1200"/>
            <a:t>Sequential</a:t>
          </a:r>
        </a:p>
        <a:p>
          <a:pPr lvl="0" algn="ctr" defTabSz="844550">
            <a:lnSpc>
              <a:spcPct val="90000"/>
            </a:lnSpc>
            <a:spcBef>
              <a:spcPct val="0"/>
            </a:spcBef>
            <a:spcAft>
              <a:spcPct val="35000"/>
            </a:spcAft>
          </a:pPr>
          <a:r>
            <a:rPr lang="en-US" sz="1900" kern="1200"/>
            <a:t>Planned</a:t>
          </a:r>
        </a:p>
        <a:p>
          <a:pPr lvl="0" algn="ctr" defTabSz="844550">
            <a:lnSpc>
              <a:spcPct val="90000"/>
            </a:lnSpc>
            <a:spcBef>
              <a:spcPct val="0"/>
            </a:spcBef>
            <a:spcAft>
              <a:spcPct val="35000"/>
            </a:spcAft>
          </a:pPr>
          <a:r>
            <a:rPr lang="en-US" sz="1900" kern="1200"/>
            <a:t>Detailed</a:t>
          </a:r>
        </a:p>
      </dsp:txBody>
      <dsp:txXfrm>
        <a:off x="494682" y="2685480"/>
        <a:ext cx="1526600" cy="1526600"/>
      </dsp:txXfrm>
    </dsp:sp>
    <dsp:sp modelId="{5C2D32FB-36A8-49FE-AA32-5537F27CDEFA}">
      <dsp:nvSpPr>
        <dsp:cNvPr id="0" name=""/>
        <dsp:cNvSpPr/>
      </dsp:nvSpPr>
      <dsp:spPr>
        <a:xfrm>
          <a:off x="2234004" y="2602895"/>
          <a:ext cx="1691770" cy="1691770"/>
        </a:xfrm>
        <a:prstGeom prst="roundRect">
          <a:avLst/>
        </a:prstGeom>
        <a:solidFill>
          <a:srgbClr val="E001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solidFill>
                <a:schemeClr val="bg1">
                  <a:lumMod val="95000"/>
                </a:schemeClr>
              </a:solidFill>
            </a:rPr>
            <a:t>Interpersonal</a:t>
          </a:r>
        </a:p>
        <a:p>
          <a:pPr lvl="0" algn="ctr" defTabSz="844550">
            <a:lnSpc>
              <a:spcPct val="90000"/>
            </a:lnSpc>
            <a:spcBef>
              <a:spcPct val="0"/>
            </a:spcBef>
            <a:spcAft>
              <a:spcPct val="35000"/>
            </a:spcAft>
          </a:pPr>
          <a:r>
            <a:rPr lang="en-US" sz="1900" kern="1200">
              <a:solidFill>
                <a:schemeClr val="bg1">
                  <a:lumMod val="95000"/>
                </a:schemeClr>
              </a:solidFill>
            </a:rPr>
            <a:t>Feeling-Based</a:t>
          </a:r>
        </a:p>
        <a:p>
          <a:pPr lvl="0" algn="ctr" defTabSz="844550">
            <a:lnSpc>
              <a:spcPct val="90000"/>
            </a:lnSpc>
            <a:spcBef>
              <a:spcPct val="0"/>
            </a:spcBef>
            <a:spcAft>
              <a:spcPct val="35000"/>
            </a:spcAft>
          </a:pPr>
          <a:r>
            <a:rPr lang="en-US" sz="1900" kern="1200">
              <a:solidFill>
                <a:schemeClr val="bg1">
                  <a:lumMod val="95000"/>
                </a:schemeClr>
              </a:solidFill>
            </a:rPr>
            <a:t>Kinesthetic</a:t>
          </a:r>
        </a:p>
        <a:p>
          <a:pPr lvl="0" algn="ctr" defTabSz="844550">
            <a:lnSpc>
              <a:spcPct val="90000"/>
            </a:lnSpc>
            <a:spcBef>
              <a:spcPct val="0"/>
            </a:spcBef>
            <a:spcAft>
              <a:spcPct val="35000"/>
            </a:spcAft>
          </a:pPr>
          <a:r>
            <a:rPr lang="en-US" sz="1900" kern="1200">
              <a:solidFill>
                <a:schemeClr val="bg1">
                  <a:lumMod val="95000"/>
                </a:schemeClr>
              </a:solidFill>
            </a:rPr>
            <a:t>Emotional</a:t>
          </a:r>
        </a:p>
      </dsp:txBody>
      <dsp:txXfrm>
        <a:off x="2316589" y="2685480"/>
        <a:ext cx="1526600" cy="152660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BB725-E042-4321-AC2B-5BC1772BA852}" type="datetimeFigureOut">
              <a:rPr lang="en-US" smtClean="0"/>
              <a:t>8/13/2020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CAB48-5753-4CBA-9359-FECEDE677CB1}" type="slidenum">
              <a:rPr lang="en-US" smtClean="0"/>
              <a:t>‹#›</a:t>
            </a:fld>
            <a:endParaRPr lang="en-US"/>
          </a:p>
        </p:txBody>
      </p:sp>
    </p:spTree>
    <p:extLst>
      <p:ext uri="{BB962C8B-B14F-4D97-AF65-F5344CB8AC3E}">
        <p14:creationId xmlns:p14="http://schemas.microsoft.com/office/powerpoint/2010/main" val="185806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Jackie</a:t>
            </a:r>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1</a:t>
            </a:fld>
            <a:endParaRPr lang="en-US"/>
          </a:p>
        </p:txBody>
      </p:sp>
    </p:spTree>
    <p:extLst>
      <p:ext uri="{BB962C8B-B14F-4D97-AF65-F5344CB8AC3E}">
        <p14:creationId xmlns:p14="http://schemas.microsoft.com/office/powerpoint/2010/main" val="2890408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B34BC2-0EBA-EE4F-8072-D00B3841F47E}" type="slidenum">
              <a:rPr lang="en-US" smtClean="0"/>
              <a:t>11</a:t>
            </a:fld>
            <a:endParaRPr lang="en-US"/>
          </a:p>
        </p:txBody>
      </p:sp>
    </p:spTree>
    <p:extLst>
      <p:ext uri="{BB962C8B-B14F-4D97-AF65-F5344CB8AC3E}">
        <p14:creationId xmlns:p14="http://schemas.microsoft.com/office/powerpoint/2010/main" val="295463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B34BC2-0EBA-EE4F-8072-D00B3841F47E}" type="slidenum">
              <a:rPr lang="en-US" smtClean="0"/>
              <a:t>12</a:t>
            </a:fld>
            <a:endParaRPr lang="en-US"/>
          </a:p>
        </p:txBody>
      </p:sp>
    </p:spTree>
    <p:extLst>
      <p:ext uri="{BB962C8B-B14F-4D97-AF65-F5344CB8AC3E}">
        <p14:creationId xmlns:p14="http://schemas.microsoft.com/office/powerpoint/2010/main" val="114627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5B34BC2-0EBA-EE4F-8072-D00B3841F47E}" type="slidenum">
              <a:rPr lang="en-US" smtClean="0"/>
              <a:t>13</a:t>
            </a:fld>
            <a:endParaRPr lang="en-US"/>
          </a:p>
        </p:txBody>
      </p:sp>
    </p:spTree>
    <p:extLst>
      <p:ext uri="{BB962C8B-B14F-4D97-AF65-F5344CB8AC3E}">
        <p14:creationId xmlns:p14="http://schemas.microsoft.com/office/powerpoint/2010/main" val="148587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5B34BC2-0EBA-EE4F-8072-D00B3841F47E}" type="slidenum">
              <a:rPr lang="en-US" smtClean="0"/>
              <a:t>14</a:t>
            </a:fld>
            <a:endParaRPr lang="en-US"/>
          </a:p>
        </p:txBody>
      </p:sp>
    </p:spTree>
    <p:extLst>
      <p:ext uri="{BB962C8B-B14F-4D97-AF65-F5344CB8AC3E}">
        <p14:creationId xmlns:p14="http://schemas.microsoft.com/office/powerpoint/2010/main" val="263611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emails, timing, lead time, access,  </a:t>
            </a:r>
          </a:p>
          <a:p>
            <a:endParaRPr lang="en-US"/>
          </a:p>
          <a:p>
            <a:r>
              <a:rPr lang="en-US" err="1"/>
              <a:t>REDCap</a:t>
            </a:r>
            <a:r>
              <a:rPr lang="en-US"/>
              <a:t>, different platforms and why.  Differences/functionality</a:t>
            </a:r>
          </a:p>
          <a:p>
            <a:endParaRPr lang="en-US"/>
          </a:p>
          <a:p>
            <a:r>
              <a:rPr lang="en-US"/>
              <a:t>Communication management</a:t>
            </a:r>
          </a:p>
        </p:txBody>
      </p:sp>
      <p:sp>
        <p:nvSpPr>
          <p:cNvPr id="4" name="Slide Number Placeholder 3"/>
          <p:cNvSpPr>
            <a:spLocks noGrp="1"/>
          </p:cNvSpPr>
          <p:nvPr>
            <p:ph type="sldNum" sz="quarter" idx="5"/>
          </p:nvPr>
        </p:nvSpPr>
        <p:spPr/>
        <p:txBody>
          <a:bodyPr/>
          <a:lstStyle/>
          <a:p>
            <a:fld id="{05B34BC2-0EBA-EE4F-8072-D00B3841F47E}" type="slidenum">
              <a:rPr lang="en-US" smtClean="0"/>
              <a:t>16</a:t>
            </a:fld>
            <a:endParaRPr lang="en-US"/>
          </a:p>
        </p:txBody>
      </p:sp>
    </p:spTree>
    <p:extLst>
      <p:ext uri="{BB962C8B-B14F-4D97-AF65-F5344CB8AC3E}">
        <p14:creationId xmlns:p14="http://schemas.microsoft.com/office/powerpoint/2010/main" val="3486329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emails, timing, lead time, access,  </a:t>
            </a:r>
          </a:p>
          <a:p>
            <a:endParaRPr lang="en-US"/>
          </a:p>
          <a:p>
            <a:r>
              <a:rPr lang="en-US"/>
              <a:t>Communication management</a:t>
            </a:r>
          </a:p>
        </p:txBody>
      </p:sp>
      <p:sp>
        <p:nvSpPr>
          <p:cNvPr id="4" name="Slide Number Placeholder 3"/>
          <p:cNvSpPr>
            <a:spLocks noGrp="1"/>
          </p:cNvSpPr>
          <p:nvPr>
            <p:ph type="sldNum" sz="quarter" idx="5"/>
          </p:nvPr>
        </p:nvSpPr>
        <p:spPr/>
        <p:txBody>
          <a:bodyPr/>
          <a:lstStyle/>
          <a:p>
            <a:fld id="{05B34BC2-0EBA-EE4F-8072-D00B3841F47E}" type="slidenum">
              <a:rPr lang="en-US" smtClean="0"/>
              <a:t>17</a:t>
            </a:fld>
            <a:endParaRPr lang="en-US"/>
          </a:p>
        </p:txBody>
      </p:sp>
    </p:spTree>
    <p:extLst>
      <p:ext uri="{BB962C8B-B14F-4D97-AF65-F5344CB8AC3E}">
        <p14:creationId xmlns:p14="http://schemas.microsoft.com/office/powerpoint/2010/main" val="1974424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Add emails, timing, lead time, access,  </a:t>
            </a:r>
          </a:p>
          <a:p>
            <a:endParaRPr lang="en-US"/>
          </a:p>
          <a:p>
            <a:r>
              <a:rPr lang="en-US"/>
              <a:t>Communication management</a:t>
            </a:r>
          </a:p>
        </p:txBody>
      </p:sp>
      <p:sp>
        <p:nvSpPr>
          <p:cNvPr id="4" name="Slide Number Placeholder 3"/>
          <p:cNvSpPr>
            <a:spLocks noGrp="1"/>
          </p:cNvSpPr>
          <p:nvPr>
            <p:ph type="sldNum" sz="quarter" idx="5"/>
          </p:nvPr>
        </p:nvSpPr>
        <p:spPr/>
        <p:txBody>
          <a:bodyPr/>
          <a:lstStyle/>
          <a:p>
            <a:fld id="{05B34BC2-0EBA-EE4F-8072-D00B3841F47E}" type="slidenum">
              <a:rPr lang="en-US" smtClean="0"/>
              <a:t>18</a:t>
            </a:fld>
            <a:endParaRPr lang="en-US"/>
          </a:p>
        </p:txBody>
      </p:sp>
    </p:spTree>
    <p:extLst>
      <p:ext uri="{BB962C8B-B14F-4D97-AF65-F5344CB8AC3E}">
        <p14:creationId xmlns:p14="http://schemas.microsoft.com/office/powerpoint/2010/main" val="15686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B34BC2-0EBA-EE4F-8072-D00B3841F47E}" type="slidenum">
              <a:rPr lang="en-US" smtClean="0"/>
              <a:t>19</a:t>
            </a:fld>
            <a:endParaRPr lang="en-US"/>
          </a:p>
        </p:txBody>
      </p:sp>
    </p:spTree>
    <p:extLst>
      <p:ext uri="{BB962C8B-B14F-4D97-AF65-F5344CB8AC3E}">
        <p14:creationId xmlns:p14="http://schemas.microsoft.com/office/powerpoint/2010/main" val="3160848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B34BC2-0EBA-EE4F-8072-D00B3841F47E}" type="slidenum">
              <a:rPr lang="en-US" smtClean="0"/>
              <a:t>20</a:t>
            </a:fld>
            <a:endParaRPr lang="en-US"/>
          </a:p>
        </p:txBody>
      </p:sp>
    </p:spTree>
    <p:extLst>
      <p:ext uri="{BB962C8B-B14F-4D97-AF65-F5344CB8AC3E}">
        <p14:creationId xmlns:p14="http://schemas.microsoft.com/office/powerpoint/2010/main" val="61124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23</a:t>
            </a:fld>
            <a:endParaRPr lang="en-US"/>
          </a:p>
        </p:txBody>
      </p:sp>
    </p:spTree>
    <p:extLst>
      <p:ext uri="{BB962C8B-B14F-4D97-AF65-F5344CB8AC3E}">
        <p14:creationId xmlns:p14="http://schemas.microsoft.com/office/powerpoint/2010/main" val="266012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Jackie</a:t>
            </a:r>
          </a:p>
        </p:txBody>
      </p:sp>
      <p:sp>
        <p:nvSpPr>
          <p:cNvPr id="4" name="Slide Number Placeholder 3"/>
          <p:cNvSpPr>
            <a:spLocks noGrp="1"/>
          </p:cNvSpPr>
          <p:nvPr>
            <p:ph type="sldNum" sz="quarter" idx="5"/>
          </p:nvPr>
        </p:nvSpPr>
        <p:spPr/>
        <p:txBody>
          <a:bodyPr/>
          <a:lstStyle/>
          <a:p>
            <a:fld id="{6C9CAB48-5753-4CBA-9359-FECEDE677CB1}" type="slidenum">
              <a:rPr lang="en-US" smtClean="0"/>
              <a:t>2</a:t>
            </a:fld>
            <a:endParaRPr lang="en-US"/>
          </a:p>
        </p:txBody>
      </p:sp>
    </p:spTree>
    <p:extLst>
      <p:ext uri="{BB962C8B-B14F-4D97-AF65-F5344CB8AC3E}">
        <p14:creationId xmlns:p14="http://schemas.microsoft.com/office/powerpoint/2010/main" val="3575710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24</a:t>
            </a:fld>
            <a:endParaRPr lang="en-US"/>
          </a:p>
        </p:txBody>
      </p:sp>
    </p:spTree>
    <p:extLst>
      <p:ext uri="{BB962C8B-B14F-4D97-AF65-F5344CB8AC3E}">
        <p14:creationId xmlns:p14="http://schemas.microsoft.com/office/powerpoint/2010/main" val="4106520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Jackie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9CAB48-5753-4CBA-9359-FECEDE677CB1}" type="slidenum">
              <a:rPr lang="en-US" smtClean="0"/>
              <a:t>25</a:t>
            </a:fld>
            <a:endParaRPr lang="en-US"/>
          </a:p>
        </p:txBody>
      </p:sp>
    </p:spTree>
    <p:extLst>
      <p:ext uri="{BB962C8B-B14F-4D97-AF65-F5344CB8AC3E}">
        <p14:creationId xmlns:p14="http://schemas.microsoft.com/office/powerpoint/2010/main" val="349377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Jackie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9CAB48-5753-4CBA-9359-FECEDE677CB1}" type="slidenum">
              <a:rPr lang="en-US" smtClean="0"/>
              <a:t>26</a:t>
            </a:fld>
            <a:endParaRPr lang="en-US"/>
          </a:p>
        </p:txBody>
      </p:sp>
    </p:spTree>
    <p:extLst>
      <p:ext uri="{BB962C8B-B14F-4D97-AF65-F5344CB8AC3E}">
        <p14:creationId xmlns:p14="http://schemas.microsoft.com/office/powerpoint/2010/main" val="1587089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27</a:t>
            </a:fld>
            <a:endParaRPr lang="en-US"/>
          </a:p>
        </p:txBody>
      </p:sp>
    </p:spTree>
    <p:extLst>
      <p:ext uri="{BB962C8B-B14F-4D97-AF65-F5344CB8AC3E}">
        <p14:creationId xmlns:p14="http://schemas.microsoft.com/office/powerpoint/2010/main" val="120634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28</a:t>
            </a:fld>
            <a:endParaRPr lang="en-US"/>
          </a:p>
        </p:txBody>
      </p:sp>
    </p:spTree>
    <p:extLst>
      <p:ext uri="{BB962C8B-B14F-4D97-AF65-F5344CB8AC3E}">
        <p14:creationId xmlns:p14="http://schemas.microsoft.com/office/powerpoint/2010/main" val="3556009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29</a:t>
            </a:fld>
            <a:endParaRPr lang="en-US"/>
          </a:p>
        </p:txBody>
      </p:sp>
    </p:spTree>
    <p:extLst>
      <p:ext uri="{BB962C8B-B14F-4D97-AF65-F5344CB8AC3E}">
        <p14:creationId xmlns:p14="http://schemas.microsoft.com/office/powerpoint/2010/main" val="738740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30</a:t>
            </a:fld>
            <a:endParaRPr lang="en-US"/>
          </a:p>
        </p:txBody>
      </p:sp>
    </p:spTree>
    <p:extLst>
      <p:ext uri="{BB962C8B-B14F-4D97-AF65-F5344CB8AC3E}">
        <p14:creationId xmlns:p14="http://schemas.microsoft.com/office/powerpoint/2010/main" val="2808808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31</a:t>
            </a:fld>
            <a:endParaRPr lang="en-US"/>
          </a:p>
        </p:txBody>
      </p:sp>
    </p:spTree>
    <p:extLst>
      <p:ext uri="{BB962C8B-B14F-4D97-AF65-F5344CB8AC3E}">
        <p14:creationId xmlns:p14="http://schemas.microsoft.com/office/powerpoint/2010/main" val="821740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32</a:t>
            </a:fld>
            <a:endParaRPr lang="en-US"/>
          </a:p>
        </p:txBody>
      </p:sp>
    </p:spTree>
    <p:extLst>
      <p:ext uri="{BB962C8B-B14F-4D97-AF65-F5344CB8AC3E}">
        <p14:creationId xmlns:p14="http://schemas.microsoft.com/office/powerpoint/2010/main" val="2503817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33</a:t>
            </a:fld>
            <a:endParaRPr lang="en-US"/>
          </a:p>
        </p:txBody>
      </p:sp>
    </p:spTree>
    <p:extLst>
      <p:ext uri="{BB962C8B-B14F-4D97-AF65-F5344CB8AC3E}">
        <p14:creationId xmlns:p14="http://schemas.microsoft.com/office/powerpoint/2010/main" val="308547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Jackie</a:t>
            </a:r>
            <a:endParaRPr lang="en-US"/>
          </a:p>
        </p:txBody>
      </p:sp>
      <p:sp>
        <p:nvSpPr>
          <p:cNvPr id="4" name="Slide Number Placeholder 3"/>
          <p:cNvSpPr>
            <a:spLocks noGrp="1"/>
          </p:cNvSpPr>
          <p:nvPr>
            <p:ph type="sldNum" sz="quarter" idx="5"/>
          </p:nvPr>
        </p:nvSpPr>
        <p:spPr/>
        <p:txBody>
          <a:bodyPr/>
          <a:lstStyle/>
          <a:p>
            <a:fld id="{617B15B8-6C4A-40D5-9040-872C96926DEB}" type="slidenum">
              <a:rPr lang="en-US" smtClean="0"/>
              <a:t>3</a:t>
            </a:fld>
            <a:endParaRPr lang="en-US"/>
          </a:p>
        </p:txBody>
      </p:sp>
    </p:spTree>
    <p:extLst>
      <p:ext uri="{BB962C8B-B14F-4D97-AF65-F5344CB8AC3E}">
        <p14:creationId xmlns:p14="http://schemas.microsoft.com/office/powerpoint/2010/main" val="803877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p:txBody>
      </p:sp>
      <p:sp>
        <p:nvSpPr>
          <p:cNvPr id="4" name="Slide Number Placeholder 3"/>
          <p:cNvSpPr>
            <a:spLocks noGrp="1"/>
          </p:cNvSpPr>
          <p:nvPr>
            <p:ph type="sldNum" sz="quarter" idx="10"/>
          </p:nvPr>
        </p:nvSpPr>
        <p:spPr/>
        <p:txBody>
          <a:bodyPr/>
          <a:lstStyle/>
          <a:p>
            <a:fld id="{6C9CAB48-5753-4CBA-9359-FECEDE677CB1}" type="slidenum">
              <a:rPr lang="en-US" smtClean="0"/>
              <a:t>34</a:t>
            </a:fld>
            <a:endParaRPr lang="en-US"/>
          </a:p>
        </p:txBody>
      </p:sp>
    </p:spTree>
    <p:extLst>
      <p:ext uri="{BB962C8B-B14F-4D97-AF65-F5344CB8AC3E}">
        <p14:creationId xmlns:p14="http://schemas.microsoft.com/office/powerpoint/2010/main" val="1281494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Laura</a:t>
            </a:r>
          </a:p>
          <a:p>
            <a:r>
              <a:rPr lang="en-US"/>
              <a:t>An interactive workshop engages people actively in learning new information or techniques. </a:t>
            </a:r>
          </a:p>
          <a:p>
            <a:pPr lvl="0"/>
            <a:r>
              <a:rPr lang="en-US" sz="2200"/>
              <a:t>It allows your attendees to </a:t>
            </a:r>
          </a:p>
          <a:p>
            <a:pPr lvl="0"/>
            <a:r>
              <a:rPr lang="en-US" sz="2200"/>
              <a:t>Apply the information you’re sharing with them</a:t>
            </a:r>
          </a:p>
          <a:p>
            <a:pPr lvl="0"/>
            <a:r>
              <a:rPr lang="en-US" sz="2200"/>
              <a:t>Analyze problems or challenges and figure out solutions</a:t>
            </a:r>
          </a:p>
          <a:p>
            <a:pPr lvl="0"/>
            <a:r>
              <a:rPr lang="en-US" sz="2200"/>
              <a:t>And it gives them the opportunity to Share their experiences and ideas</a:t>
            </a:r>
          </a:p>
          <a:p>
            <a:endParaRPr lang="en-US"/>
          </a:p>
        </p:txBody>
      </p:sp>
      <p:sp>
        <p:nvSpPr>
          <p:cNvPr id="4" name="Slide Number Placeholder 3"/>
          <p:cNvSpPr>
            <a:spLocks noGrp="1"/>
          </p:cNvSpPr>
          <p:nvPr>
            <p:ph type="sldNum" sz="quarter" idx="5"/>
          </p:nvPr>
        </p:nvSpPr>
        <p:spPr/>
        <p:txBody>
          <a:bodyPr/>
          <a:lstStyle/>
          <a:p>
            <a:fld id="{7C9A0B26-BEFE-4521-B1F0-1653FC202A69}" type="slidenum">
              <a:rPr lang="en-US" smtClean="0"/>
              <a:t>35</a:t>
            </a:fld>
            <a:endParaRPr lang="en-US"/>
          </a:p>
        </p:txBody>
      </p:sp>
    </p:spTree>
    <p:extLst>
      <p:ext uri="{BB962C8B-B14F-4D97-AF65-F5344CB8AC3E}">
        <p14:creationId xmlns:p14="http://schemas.microsoft.com/office/powerpoint/2010/main" val="3724027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Laura</a:t>
            </a:r>
          </a:p>
          <a:p>
            <a:r>
              <a:rPr lang="en-US" sz="1200" b="0" i="0" kern="1200">
                <a:solidFill>
                  <a:schemeClr val="tx1"/>
                </a:solidFill>
                <a:effectLst/>
                <a:latin typeface="+mn-lt"/>
                <a:ea typeface="+mn-ea"/>
                <a:cs typeface="+mn-cs"/>
              </a:rPr>
              <a:t>As we discussed in the section on Prework, it’s important to know your audience.  Who are they, where are they</a:t>
            </a:r>
            <a:r>
              <a:rPr lang="en-US" sz="1200" b="0" i="0" kern="1200" baseline="0">
                <a:solidFill>
                  <a:schemeClr val="tx1"/>
                </a:solidFill>
                <a:effectLst/>
                <a:latin typeface="+mn-lt"/>
                <a:ea typeface="+mn-ea"/>
                <a:cs typeface="+mn-cs"/>
              </a:rPr>
              <a:t> from, what’s their area of expertise?</a:t>
            </a:r>
            <a:endParaRPr lang="en-US" sz="1200" b="0" i="0" kern="1200">
              <a:solidFill>
                <a:schemeClr val="tx1"/>
              </a:solidFill>
              <a:effectLst/>
              <a:latin typeface="+mn-lt"/>
              <a:ea typeface="+mn-ea"/>
              <a:cs typeface="+mn-cs"/>
            </a:endParaRPr>
          </a:p>
          <a:p>
            <a:r>
              <a:rPr lang="en-US" sz="1200" b="0" i="0" kern="1200" baseline="0">
                <a:solidFill>
                  <a:schemeClr val="tx1"/>
                </a:solidFill>
                <a:effectLst/>
                <a:latin typeface="+mn-lt"/>
                <a:ea typeface="+mn-ea"/>
                <a:cs typeface="+mn-cs"/>
              </a:rPr>
              <a:t>Once you know who they are, you can tailor the content to their needs, including didactic and hands-on components that are applicable to them.  </a:t>
            </a:r>
          </a:p>
          <a:p>
            <a:r>
              <a:rPr lang="en-US" sz="1200" b="0" i="0" kern="1200" baseline="0">
                <a:solidFill>
                  <a:schemeClr val="tx1"/>
                </a:solidFill>
                <a:effectLst/>
                <a:latin typeface="+mn-lt"/>
                <a:ea typeface="+mn-ea"/>
                <a:cs typeface="+mn-cs"/>
              </a:rPr>
              <a:t>The secret to success here, is to balance the two so that your audience takes away key information about team science, but also has the opportunity to experience that new information IN REAL LIFE - in the form of hands-on learning activities, as well as open discussion about that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a:solidFill>
                  <a:schemeClr val="tx1"/>
                </a:solidFill>
                <a:effectLst/>
                <a:latin typeface="+mn-lt"/>
                <a:ea typeface="+mn-ea"/>
                <a:cs typeface="+mn-cs"/>
              </a:rPr>
              <a:t>The takeaway here is that we try to </a:t>
            </a:r>
            <a:r>
              <a:rPr lang="en-US" sz="1200">
                <a:ea typeface="+mn-lt"/>
                <a:cs typeface="+mn-lt"/>
              </a:rPr>
              <a:t>talk for no more than 10-15 minutes before we ask participants to “do” something</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7C9A0B26-BEFE-4521-B1F0-1653FC202A69}" type="slidenum">
              <a:rPr lang="en-US" smtClean="0"/>
              <a:t>36</a:t>
            </a:fld>
            <a:endParaRPr lang="en-US"/>
          </a:p>
        </p:txBody>
      </p:sp>
    </p:spTree>
    <p:extLst>
      <p:ext uri="{BB962C8B-B14F-4D97-AF65-F5344CB8AC3E}">
        <p14:creationId xmlns:p14="http://schemas.microsoft.com/office/powerpoint/2010/main" val="3369046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Laura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During the didactic section of a workshop, you can impart a lot of information in a very efficient way – you just explain what you want them to know (and hope they’re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ea typeface="+mn-lt"/>
                <a:cs typeface="+mn-lt"/>
              </a:rPr>
              <a:t>But often, when it comes to </a:t>
            </a:r>
            <a:r>
              <a:rPr lang="en-US" baseline="0" err="1">
                <a:ea typeface="+mn-lt"/>
                <a:cs typeface="+mn-lt"/>
              </a:rPr>
              <a:t>Powerpoints</a:t>
            </a:r>
            <a:r>
              <a:rPr lang="en-US" baseline="0">
                <a:ea typeface="+mn-lt"/>
                <a:cs typeface="+mn-lt"/>
              </a:rPr>
              <a:t>, we always add photos, cartoons, videos, little pictures of people sleeping…anything we think will keep the audience awake, but it’s still, for the most part, a one-way conversation.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Too much talking could keep your participants from internalizing what you’re hoping they’ll learn from your workshop.</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7C9A0B26-BEFE-4521-B1F0-1653FC202A69}" type="slidenum">
              <a:rPr lang="en-US" smtClean="0"/>
              <a:t>37</a:t>
            </a:fld>
            <a:endParaRPr lang="en-US"/>
          </a:p>
        </p:txBody>
      </p:sp>
    </p:spTree>
    <p:extLst>
      <p:ext uri="{BB962C8B-B14F-4D97-AF65-F5344CB8AC3E}">
        <p14:creationId xmlns:p14="http://schemas.microsoft.com/office/powerpoint/2010/main" val="3251601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Laura</a:t>
            </a:r>
          </a:p>
          <a:p>
            <a:pPr lvl="0"/>
            <a:r>
              <a:rPr lang="en-US">
                <a:solidFill>
                  <a:schemeClr val="tx1">
                    <a:lumMod val="50000"/>
                    <a:lumOff val="50000"/>
                  </a:schemeClr>
                </a:solidFill>
                <a:ea typeface="+mn-lt"/>
                <a:cs typeface="+mn-lt"/>
              </a:rPr>
              <a:t>Interactivity is important because it increases the learning power of the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So we aim for a balance of practical aspects and learner engagement</a:t>
            </a:r>
            <a:endParaRPr lang="en-US">
              <a:cs typeface="Calibri"/>
            </a:endParaRPr>
          </a:p>
          <a:p>
            <a:r>
              <a:rPr lang="en-US">
                <a:solidFill>
                  <a:schemeClr val="tx1">
                    <a:lumMod val="50000"/>
                    <a:lumOff val="50000"/>
                  </a:schemeClr>
                </a:solidFill>
                <a:ea typeface="+mn-lt"/>
                <a:cs typeface="+mn-lt"/>
              </a:rPr>
              <a:t>But Interactivity does tend to use up a lot of </a:t>
            </a:r>
            <a:r>
              <a:rPr lang="en-US">
                <a:ea typeface="+mn-lt"/>
                <a:cs typeface="+mn-lt"/>
              </a:rPr>
              <a:t>time on the clock.  </a:t>
            </a:r>
          </a:p>
          <a:p>
            <a:pPr>
              <a:defRPr/>
            </a:pPr>
            <a:r>
              <a:rPr lang="en-US">
                <a:ea typeface="+mn-lt"/>
                <a:cs typeface="+mn-lt"/>
              </a:rPr>
              <a:t>It’s  hard to judge how long it will take – for people to learn what you’re trying to teach them </a:t>
            </a:r>
          </a:p>
          <a:p>
            <a:pPr>
              <a:defRPr/>
            </a:pPr>
            <a:r>
              <a:rPr lang="en-US">
                <a:ea typeface="+mn-lt"/>
                <a:cs typeface="+mn-lt"/>
              </a:rPr>
              <a:t>(not to mention the logistical need to organize small groups, introduce an activity, and give them time to work together)</a:t>
            </a:r>
            <a:endParaRPr lang="en-US"/>
          </a:p>
          <a:p>
            <a:pPr lvl="0"/>
            <a:r>
              <a:rPr lang="en-US">
                <a:ea typeface="+mn-lt"/>
                <a:cs typeface="+mn-lt"/>
              </a:rPr>
              <a:t>Remember to stay in control of the time, because if the discussion is going really well, you </a:t>
            </a:r>
            <a:r>
              <a:rPr lang="en-US" baseline="0">
                <a:ea typeface="+mn-lt"/>
                <a:cs typeface="+mn-lt"/>
              </a:rPr>
              <a:t>may not want to break up your groups of actively engaged participants.</a:t>
            </a:r>
            <a:endParaRPr lang="en-US">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7C9A0B26-BEFE-4521-B1F0-1653FC202A69}" type="slidenum">
              <a:rPr lang="en-US" smtClean="0"/>
              <a:t>38</a:t>
            </a:fld>
            <a:endParaRPr lang="en-US"/>
          </a:p>
        </p:txBody>
      </p:sp>
    </p:spTree>
    <p:extLst>
      <p:ext uri="{BB962C8B-B14F-4D97-AF65-F5344CB8AC3E}">
        <p14:creationId xmlns:p14="http://schemas.microsoft.com/office/powerpoint/2010/main" val="1090904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Laura</a:t>
            </a:r>
          </a:p>
          <a:p>
            <a:r>
              <a:rPr lang="en-US">
                <a:effectLst/>
              </a:rPr>
              <a:t>In a Team Science workshop, you might ask the audience to brainstorm the challenges related to communication, diversity, or trust.  </a:t>
            </a:r>
          </a:p>
          <a:p>
            <a:r>
              <a:rPr lang="en-US">
                <a:effectLst/>
              </a:rPr>
              <a:t>Or you could present some possibilities and ask participants to supplement them with their own ideas</a:t>
            </a:r>
          </a:p>
          <a:p>
            <a:r>
              <a:rPr lang="en-US">
                <a:effectLst/>
              </a:rPr>
              <a:t>Or you could ask for personal stories about unsuccessful attempts to meet these challenges, and then, in large group discussion, construct a list of pitfalls to avoid. </a:t>
            </a:r>
          </a:p>
          <a:p>
            <a:r>
              <a:rPr lang="en-US">
                <a:effectLst/>
              </a:rPr>
              <a:t>After the audience is actively thinking about possible solutions, you introduce your techniques and tools.  This section of the workshop works best if participants practice at least one of the techniques with each other in small groups.</a:t>
            </a:r>
            <a:endParaRPr lang="en-US"/>
          </a:p>
        </p:txBody>
      </p:sp>
      <p:sp>
        <p:nvSpPr>
          <p:cNvPr id="4" name="Slide Number Placeholder 3"/>
          <p:cNvSpPr>
            <a:spLocks noGrp="1"/>
          </p:cNvSpPr>
          <p:nvPr>
            <p:ph type="sldNum" sz="quarter" idx="5"/>
          </p:nvPr>
        </p:nvSpPr>
        <p:spPr/>
        <p:txBody>
          <a:bodyPr/>
          <a:lstStyle/>
          <a:p>
            <a:fld id="{7C9A0B26-BEFE-4521-B1F0-1653FC202A69}" type="slidenum">
              <a:rPr lang="en-US" smtClean="0"/>
              <a:t>39</a:t>
            </a:fld>
            <a:endParaRPr lang="en-US"/>
          </a:p>
        </p:txBody>
      </p:sp>
    </p:spTree>
    <p:extLst>
      <p:ext uri="{BB962C8B-B14F-4D97-AF65-F5344CB8AC3E}">
        <p14:creationId xmlns:p14="http://schemas.microsoft.com/office/powerpoint/2010/main" val="2610299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Laura</a:t>
            </a:r>
          </a:p>
          <a:p>
            <a:r>
              <a:rPr lang="en-US">
                <a:effectLst/>
              </a:rPr>
              <a:t>I am now going to ask you to gather back into your small groups to co-create an activity that will </a:t>
            </a:r>
            <a:endParaRPr lang="en-US"/>
          </a:p>
          <a:p>
            <a:r>
              <a:rPr lang="en-US">
                <a:effectLst/>
              </a:rPr>
              <a:t>stimulate understanding of team science techniques that help meet the challenges of team dysfunction.</a:t>
            </a:r>
            <a:r>
              <a:rPr lang="en-US"/>
              <a:t>  </a:t>
            </a:r>
          </a:p>
          <a:p>
            <a:r>
              <a:rPr lang="en-US">
                <a:effectLst/>
              </a:rPr>
              <a:t>After you’ve thought up some possible ideas for activities, we’ll come back together so you can share your ideas with the larger group.</a:t>
            </a:r>
          </a:p>
        </p:txBody>
      </p:sp>
      <p:sp>
        <p:nvSpPr>
          <p:cNvPr id="4" name="Slide Number Placeholder 3"/>
          <p:cNvSpPr>
            <a:spLocks noGrp="1"/>
          </p:cNvSpPr>
          <p:nvPr>
            <p:ph type="sldNum" sz="quarter" idx="5"/>
          </p:nvPr>
        </p:nvSpPr>
        <p:spPr/>
        <p:txBody>
          <a:bodyPr/>
          <a:lstStyle/>
          <a:p>
            <a:fld id="{7C9A0B26-BEFE-4521-B1F0-1653FC202A69}" type="slidenum">
              <a:rPr lang="en-US" smtClean="0"/>
              <a:t>40</a:t>
            </a:fld>
            <a:endParaRPr lang="en-US"/>
          </a:p>
        </p:txBody>
      </p:sp>
    </p:spTree>
    <p:extLst>
      <p:ext uri="{BB962C8B-B14F-4D97-AF65-F5344CB8AC3E}">
        <p14:creationId xmlns:p14="http://schemas.microsoft.com/office/powerpoint/2010/main" val="160945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Laura</a:t>
            </a:r>
          </a:p>
          <a:p>
            <a:r>
              <a:rPr lang="en-US">
                <a:effectLst/>
              </a:rPr>
              <a:t>If your workshop involves interactivity, your audience might too busy having fun to take very many notes. </a:t>
            </a:r>
            <a:endParaRPr lang="en-US"/>
          </a:p>
          <a:p>
            <a:r>
              <a:rPr lang="en-US">
                <a:effectLst/>
              </a:rPr>
              <a:t>So, you might want to make sure they have the information provided in a handout to review later if they need it.</a:t>
            </a:r>
            <a:r>
              <a:rPr lang="en-US"/>
              <a:t> </a:t>
            </a:r>
            <a:endParaRPr lang="en-US">
              <a:cs typeface="Calibri"/>
            </a:endParaRPr>
          </a:p>
          <a:p>
            <a:r>
              <a:rPr lang="en-US">
                <a:effectLst/>
              </a:rPr>
              <a:t>So - create a handout that outlines your main points and, in it, describe your tools and techniques well enough for someone to make sense of them later. </a:t>
            </a:r>
            <a:endParaRPr lang="en-US"/>
          </a:p>
          <a:p>
            <a:r>
              <a:rPr lang="en-US">
                <a:effectLst/>
              </a:rPr>
              <a:t>These notes will also be useful for someone watching your workshop on a video, sometime in the future.</a:t>
            </a:r>
            <a:endParaRPr lang="en-US">
              <a:cs typeface="Calibri"/>
            </a:endParaRPr>
          </a:p>
          <a:p>
            <a:r>
              <a:rPr lang="en-US">
                <a:effectLst/>
              </a:rPr>
              <a:t>You’ll also need to decide if you want to distribute your handout at the beginning of the workshop or at the end. </a:t>
            </a:r>
            <a:endParaRPr lang="en-US"/>
          </a:p>
          <a:p>
            <a:r>
              <a:rPr lang="en-US">
                <a:effectLst/>
              </a:rPr>
              <a:t>Each way offers a different advantage. Some participants find it useful to take notes on a handout, completing it as the workshop progresses. </a:t>
            </a:r>
            <a:endParaRPr lang="en-US"/>
          </a:p>
          <a:p>
            <a:r>
              <a:rPr lang="en-US">
                <a:effectLst/>
              </a:rPr>
              <a:t>But others, might focus too much on the notes, and lose focus on the process of the workshop.</a:t>
            </a:r>
            <a:endParaRPr lang="en-US"/>
          </a:p>
        </p:txBody>
      </p:sp>
      <p:sp>
        <p:nvSpPr>
          <p:cNvPr id="4" name="Slide Number Placeholder 3"/>
          <p:cNvSpPr>
            <a:spLocks noGrp="1"/>
          </p:cNvSpPr>
          <p:nvPr>
            <p:ph type="sldNum" sz="quarter" idx="5"/>
          </p:nvPr>
        </p:nvSpPr>
        <p:spPr/>
        <p:txBody>
          <a:bodyPr/>
          <a:lstStyle/>
          <a:p>
            <a:fld id="{7C9A0B26-BEFE-4521-B1F0-1653FC202A69}" type="slidenum">
              <a:rPr lang="en-US" smtClean="0"/>
              <a:t>41</a:t>
            </a:fld>
            <a:endParaRPr lang="en-US"/>
          </a:p>
        </p:txBody>
      </p:sp>
    </p:spTree>
    <p:extLst>
      <p:ext uri="{BB962C8B-B14F-4D97-AF65-F5344CB8AC3E}">
        <p14:creationId xmlns:p14="http://schemas.microsoft.com/office/powerpoint/2010/main" val="741385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Laura</a:t>
            </a:r>
          </a:p>
          <a:p>
            <a:pPr>
              <a:defRPr/>
            </a:pPr>
            <a:r>
              <a:rPr lang="en-US" sz="1200"/>
              <a:t>This is maybe something you would think that most people would expect – to participate in hands-on activities and group discussions during a workshop.</a:t>
            </a:r>
            <a:r>
              <a:rPr lang="en-US"/>
              <a:t>  </a:t>
            </a:r>
          </a:p>
          <a:p>
            <a:pPr marL="0" marR="0" lvl="0" indent="0" algn="l" defTabSz="914400">
              <a:lnSpc>
                <a:spcPct val="100000"/>
              </a:lnSpc>
              <a:spcBef>
                <a:spcPts val="0"/>
              </a:spcBef>
              <a:spcAft>
                <a:spcPts val="0"/>
              </a:spcAft>
              <a:buClrTx/>
              <a:buSzTx/>
              <a:buFontTx/>
              <a:buNone/>
              <a:tabLst/>
              <a:defRPr/>
            </a:pPr>
            <a:r>
              <a:rPr lang="en-US" sz="1200"/>
              <a:t>But it’s good practice just to Give them a head’s up…</a:t>
            </a:r>
            <a:endParaRPr lang="en-US"/>
          </a:p>
          <a:p>
            <a:r>
              <a:rPr lang="en-US">
                <a:effectLst/>
              </a:rPr>
              <a:t>And let your participants know early on - that their experiences and expertise matter to you - and that you plan to engage them in open discussion and idea exchange.</a:t>
            </a:r>
          </a:p>
          <a:p>
            <a:endParaRPr lang="en-US">
              <a:effectLst/>
            </a:endParaRPr>
          </a:p>
          <a:p>
            <a:r>
              <a:rPr lang="en-US">
                <a:effectLst/>
              </a:rPr>
              <a:t>TOTAL</a:t>
            </a:r>
            <a:r>
              <a:rPr lang="en-US"/>
              <a:t> TIME</a:t>
            </a:r>
            <a:r>
              <a:rPr lang="en-US">
                <a:effectLst/>
              </a:rPr>
              <a:t> (without discussions) 5:29</a:t>
            </a:r>
            <a:endParaRPr lang="en-US">
              <a:effectLst/>
              <a:cs typeface="Calibri"/>
            </a:endParaRPr>
          </a:p>
        </p:txBody>
      </p:sp>
      <p:sp>
        <p:nvSpPr>
          <p:cNvPr id="4" name="Slide Number Placeholder 3"/>
          <p:cNvSpPr>
            <a:spLocks noGrp="1"/>
          </p:cNvSpPr>
          <p:nvPr>
            <p:ph type="sldNum" sz="quarter" idx="5"/>
          </p:nvPr>
        </p:nvSpPr>
        <p:spPr/>
        <p:txBody>
          <a:bodyPr/>
          <a:lstStyle/>
          <a:p>
            <a:fld id="{7C9A0B26-BEFE-4521-B1F0-1653FC202A69}" type="slidenum">
              <a:rPr lang="en-US" smtClean="0"/>
              <a:t>42</a:t>
            </a:fld>
            <a:endParaRPr lang="en-US"/>
          </a:p>
        </p:txBody>
      </p:sp>
    </p:spTree>
    <p:extLst>
      <p:ext uri="{BB962C8B-B14F-4D97-AF65-F5344CB8AC3E}">
        <p14:creationId xmlns:p14="http://schemas.microsoft.com/office/powerpoint/2010/main" val="3739799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a:t>
            </a:r>
          </a:p>
        </p:txBody>
      </p:sp>
      <p:sp>
        <p:nvSpPr>
          <p:cNvPr id="4" name="Slide Number Placeholder 3"/>
          <p:cNvSpPr>
            <a:spLocks noGrp="1"/>
          </p:cNvSpPr>
          <p:nvPr>
            <p:ph type="sldNum" sz="quarter" idx="5"/>
          </p:nvPr>
        </p:nvSpPr>
        <p:spPr/>
        <p:txBody>
          <a:bodyPr/>
          <a:lstStyle/>
          <a:p>
            <a:fld id="{6C9CAB48-5753-4CBA-9359-FECEDE677CB1}" type="slidenum">
              <a:rPr lang="en-US" smtClean="0"/>
              <a:t>44</a:t>
            </a:fld>
            <a:endParaRPr lang="en-US"/>
          </a:p>
        </p:txBody>
      </p:sp>
    </p:spTree>
    <p:extLst>
      <p:ext uri="{BB962C8B-B14F-4D97-AF65-F5344CB8AC3E}">
        <p14:creationId xmlns:p14="http://schemas.microsoft.com/office/powerpoint/2010/main" val="1200900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Jackie</a:t>
            </a:r>
            <a:endParaRPr lang="en-US"/>
          </a:p>
          <a:p>
            <a:r>
              <a:rPr lang="en-US"/>
              <a:t>We usually include a slide on learning outcomes because people in an academic environment expect them, but we usually provide a more informal overview of the kind of experience we're trying to provide so they know what to expect. </a:t>
            </a:r>
            <a:endParaRPr lang="en-US">
              <a:cs typeface="Calibri"/>
            </a:endParaRPr>
          </a:p>
        </p:txBody>
      </p:sp>
      <p:sp>
        <p:nvSpPr>
          <p:cNvPr id="4" name="Slide Number Placeholder 3"/>
          <p:cNvSpPr>
            <a:spLocks noGrp="1"/>
          </p:cNvSpPr>
          <p:nvPr>
            <p:ph type="sldNum" sz="quarter" idx="10"/>
          </p:nvPr>
        </p:nvSpPr>
        <p:spPr/>
        <p:txBody>
          <a:bodyPr/>
          <a:lstStyle/>
          <a:p>
            <a:fld id="{6C9CAB48-5753-4CBA-9359-FECEDE677CB1}" type="slidenum">
              <a:rPr lang="en-US" smtClean="0"/>
              <a:t>4</a:t>
            </a:fld>
            <a:endParaRPr lang="en-US"/>
          </a:p>
        </p:txBody>
      </p:sp>
    </p:spTree>
    <p:extLst>
      <p:ext uri="{BB962C8B-B14F-4D97-AF65-F5344CB8AC3E}">
        <p14:creationId xmlns:p14="http://schemas.microsoft.com/office/powerpoint/2010/main" val="1213412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a:t>
            </a:r>
          </a:p>
        </p:txBody>
      </p:sp>
      <p:sp>
        <p:nvSpPr>
          <p:cNvPr id="4" name="Slide Number Placeholder 3"/>
          <p:cNvSpPr>
            <a:spLocks noGrp="1"/>
          </p:cNvSpPr>
          <p:nvPr>
            <p:ph type="sldNum" sz="quarter" idx="10"/>
          </p:nvPr>
        </p:nvSpPr>
        <p:spPr/>
        <p:txBody>
          <a:bodyPr/>
          <a:lstStyle/>
          <a:p>
            <a:fld id="{6C9CAB48-5753-4CBA-9359-FECEDE677CB1}" type="slidenum">
              <a:rPr lang="en-US" smtClean="0"/>
              <a:t>45</a:t>
            </a:fld>
            <a:endParaRPr lang="en-US"/>
          </a:p>
        </p:txBody>
      </p:sp>
    </p:spTree>
    <p:extLst>
      <p:ext uri="{BB962C8B-B14F-4D97-AF65-F5344CB8AC3E}">
        <p14:creationId xmlns:p14="http://schemas.microsoft.com/office/powerpoint/2010/main" val="901662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46</a:t>
            </a:fld>
            <a:endParaRPr lang="en-US"/>
          </a:p>
        </p:txBody>
      </p:sp>
    </p:spTree>
    <p:extLst>
      <p:ext uri="{BB962C8B-B14F-4D97-AF65-F5344CB8AC3E}">
        <p14:creationId xmlns:p14="http://schemas.microsoft.com/office/powerpoint/2010/main" val="212128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47</a:t>
            </a:fld>
            <a:endParaRPr lang="en-US"/>
          </a:p>
        </p:txBody>
      </p:sp>
    </p:spTree>
    <p:extLst>
      <p:ext uri="{BB962C8B-B14F-4D97-AF65-F5344CB8AC3E}">
        <p14:creationId xmlns:p14="http://schemas.microsoft.com/office/powerpoint/2010/main" val="1093913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48</a:t>
            </a:fld>
            <a:endParaRPr lang="en-US"/>
          </a:p>
        </p:txBody>
      </p:sp>
    </p:spTree>
    <p:extLst>
      <p:ext uri="{BB962C8B-B14F-4D97-AF65-F5344CB8AC3E}">
        <p14:creationId xmlns:p14="http://schemas.microsoft.com/office/powerpoint/2010/main" val="3073837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49</a:t>
            </a:fld>
            <a:endParaRPr lang="en-US"/>
          </a:p>
        </p:txBody>
      </p:sp>
    </p:spTree>
    <p:extLst>
      <p:ext uri="{BB962C8B-B14F-4D97-AF65-F5344CB8AC3E}">
        <p14:creationId xmlns:p14="http://schemas.microsoft.com/office/powerpoint/2010/main" val="4045345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50</a:t>
            </a:fld>
            <a:endParaRPr lang="en-US"/>
          </a:p>
        </p:txBody>
      </p:sp>
    </p:spTree>
    <p:extLst>
      <p:ext uri="{BB962C8B-B14F-4D97-AF65-F5344CB8AC3E}">
        <p14:creationId xmlns:p14="http://schemas.microsoft.com/office/powerpoint/2010/main" val="1256428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51</a:t>
            </a:fld>
            <a:endParaRPr lang="en-US"/>
          </a:p>
        </p:txBody>
      </p:sp>
    </p:spTree>
    <p:extLst>
      <p:ext uri="{BB962C8B-B14F-4D97-AF65-F5344CB8AC3E}">
        <p14:creationId xmlns:p14="http://schemas.microsoft.com/office/powerpoint/2010/main" val="3103539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r>
              <a:rPr lang="en-US">
                <a:cs typeface="Calibri"/>
              </a:rPr>
              <a:t>Review attendee feedback and also debrief among the faculty who were there to critique what went well, what didn't.</a:t>
            </a:r>
          </a:p>
        </p:txBody>
      </p:sp>
      <p:sp>
        <p:nvSpPr>
          <p:cNvPr id="4" name="Slide Number Placeholder 3"/>
          <p:cNvSpPr>
            <a:spLocks noGrp="1"/>
          </p:cNvSpPr>
          <p:nvPr>
            <p:ph type="sldNum" sz="quarter" idx="5"/>
          </p:nvPr>
        </p:nvSpPr>
        <p:spPr/>
        <p:txBody>
          <a:bodyPr/>
          <a:lstStyle/>
          <a:p>
            <a:fld id="{6C9CAB48-5753-4CBA-9359-FECEDE677CB1}" type="slidenum">
              <a:rPr lang="en-US" smtClean="0"/>
              <a:t>52</a:t>
            </a:fld>
            <a:endParaRPr lang="en-US"/>
          </a:p>
        </p:txBody>
      </p:sp>
    </p:spTree>
    <p:extLst>
      <p:ext uri="{BB962C8B-B14F-4D97-AF65-F5344CB8AC3E}">
        <p14:creationId xmlns:p14="http://schemas.microsoft.com/office/powerpoint/2010/main" val="2891777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p:txBody>
      </p:sp>
      <p:sp>
        <p:nvSpPr>
          <p:cNvPr id="4" name="Slide Number Placeholder 3"/>
          <p:cNvSpPr>
            <a:spLocks noGrp="1"/>
          </p:cNvSpPr>
          <p:nvPr>
            <p:ph type="sldNum" sz="quarter" idx="5"/>
          </p:nvPr>
        </p:nvSpPr>
        <p:spPr/>
        <p:txBody>
          <a:bodyPr/>
          <a:lstStyle/>
          <a:p>
            <a:fld id="{6C9CAB48-5753-4CBA-9359-FECEDE677CB1}" type="slidenum">
              <a:rPr lang="en-US" smtClean="0"/>
              <a:t>53</a:t>
            </a:fld>
            <a:endParaRPr lang="en-US"/>
          </a:p>
        </p:txBody>
      </p:sp>
    </p:spTree>
    <p:extLst>
      <p:ext uri="{BB962C8B-B14F-4D97-AF65-F5344CB8AC3E}">
        <p14:creationId xmlns:p14="http://schemas.microsoft.com/office/powerpoint/2010/main" val="2987053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54</a:t>
            </a:fld>
            <a:endParaRPr lang="en-US"/>
          </a:p>
        </p:txBody>
      </p:sp>
    </p:spTree>
    <p:extLst>
      <p:ext uri="{BB962C8B-B14F-4D97-AF65-F5344CB8AC3E}">
        <p14:creationId xmlns:p14="http://schemas.microsoft.com/office/powerpoint/2010/main" val="153264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Jackie</a:t>
            </a:r>
            <a:endParaRPr lang="en-US"/>
          </a:p>
          <a:p>
            <a:r>
              <a:rPr lang="en-US"/>
              <a:t>About this workshop: we're going to walk you through a model that we go through when we create our workshops. We've modified it over the years. Our workshops are designed to engage learners, help them reflect on their experiences and learn some info and skills that they can take back to their workplace. We warn them we expect them to engage and participate actively in activities and discussions. The same is true for you in this workshop. :) </a:t>
            </a:r>
          </a:p>
          <a:p>
            <a:r>
              <a:rPr lang="en-US"/>
              <a:t>Hand over to Angela</a:t>
            </a:r>
          </a:p>
        </p:txBody>
      </p:sp>
      <p:sp>
        <p:nvSpPr>
          <p:cNvPr id="4" name="Slide Number Placeholder 3"/>
          <p:cNvSpPr>
            <a:spLocks noGrp="1"/>
          </p:cNvSpPr>
          <p:nvPr>
            <p:ph type="sldNum" sz="quarter" idx="5"/>
          </p:nvPr>
        </p:nvSpPr>
        <p:spPr/>
        <p:txBody>
          <a:bodyPr/>
          <a:lstStyle/>
          <a:p>
            <a:fld id="{6C9CAB48-5753-4CBA-9359-FECEDE677CB1}" type="slidenum">
              <a:rPr lang="en-US" smtClean="0"/>
              <a:t>5</a:t>
            </a:fld>
            <a:endParaRPr lang="en-US"/>
          </a:p>
        </p:txBody>
      </p:sp>
    </p:spTree>
    <p:extLst>
      <p:ext uri="{BB962C8B-B14F-4D97-AF65-F5344CB8AC3E}">
        <p14:creationId xmlns:p14="http://schemas.microsoft.com/office/powerpoint/2010/main" val="25979120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a:t>
            </a:r>
          </a:p>
          <a:p>
            <a:endParaRPr lang="en-US"/>
          </a:p>
        </p:txBody>
      </p:sp>
      <p:sp>
        <p:nvSpPr>
          <p:cNvPr id="4" name="Slide Number Placeholder 3"/>
          <p:cNvSpPr>
            <a:spLocks noGrp="1"/>
          </p:cNvSpPr>
          <p:nvPr>
            <p:ph type="sldNum" sz="quarter" idx="10"/>
          </p:nvPr>
        </p:nvSpPr>
        <p:spPr/>
        <p:txBody>
          <a:bodyPr/>
          <a:lstStyle/>
          <a:p>
            <a:fld id="{6C9CAB48-5753-4CBA-9359-FECEDE677CB1}" type="slidenum">
              <a:rPr lang="en-US" smtClean="0"/>
              <a:t>55</a:t>
            </a:fld>
            <a:endParaRPr lang="en-US"/>
          </a:p>
        </p:txBody>
      </p:sp>
    </p:spTree>
    <p:extLst>
      <p:ext uri="{BB962C8B-B14F-4D97-AF65-F5344CB8AC3E}">
        <p14:creationId xmlns:p14="http://schemas.microsoft.com/office/powerpoint/2010/main" val="2434113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 – Here are the key things we just covered. Key take-aways. Leave these key points on the screen and then open up for Q&amp;A, comments</a:t>
            </a:r>
          </a:p>
        </p:txBody>
      </p:sp>
      <p:sp>
        <p:nvSpPr>
          <p:cNvPr id="4" name="Slide Number Placeholder 3"/>
          <p:cNvSpPr>
            <a:spLocks noGrp="1"/>
          </p:cNvSpPr>
          <p:nvPr>
            <p:ph type="sldNum" sz="quarter" idx="5"/>
          </p:nvPr>
        </p:nvSpPr>
        <p:spPr/>
        <p:txBody>
          <a:bodyPr/>
          <a:lstStyle/>
          <a:p>
            <a:fld id="{6C9CAB48-5753-4CBA-9359-FECEDE677CB1}" type="slidenum">
              <a:rPr lang="en-US" smtClean="0"/>
              <a:t>56</a:t>
            </a:fld>
            <a:endParaRPr lang="en-US"/>
          </a:p>
        </p:txBody>
      </p:sp>
    </p:spTree>
    <p:extLst>
      <p:ext uri="{BB962C8B-B14F-4D97-AF65-F5344CB8AC3E}">
        <p14:creationId xmlns:p14="http://schemas.microsoft.com/office/powerpoint/2010/main" val="4514276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CAB48-5753-4CBA-9359-FECEDE677CB1}" type="slidenum">
              <a:rPr lang="en-US" smtClean="0"/>
              <a:t>59</a:t>
            </a:fld>
            <a:endParaRPr lang="en-US"/>
          </a:p>
        </p:txBody>
      </p:sp>
    </p:spTree>
    <p:extLst>
      <p:ext uri="{BB962C8B-B14F-4D97-AF65-F5344CB8AC3E}">
        <p14:creationId xmlns:p14="http://schemas.microsoft.com/office/powerpoint/2010/main" val="411919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5B34BC2-0EBA-EE4F-8072-D00B3841F47E}" type="slidenum">
              <a:rPr lang="en-US" smtClean="0"/>
              <a:t>6</a:t>
            </a:fld>
            <a:endParaRPr lang="en-US"/>
          </a:p>
        </p:txBody>
      </p:sp>
    </p:spTree>
    <p:extLst>
      <p:ext uri="{BB962C8B-B14F-4D97-AF65-F5344CB8AC3E}">
        <p14:creationId xmlns:p14="http://schemas.microsoft.com/office/powerpoint/2010/main" val="2570063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Angela</a:t>
            </a:r>
            <a:endParaRPr lang="en-US"/>
          </a:p>
          <a:p>
            <a:endParaRPr lang="en-US"/>
          </a:p>
          <a:p>
            <a:r>
              <a:rPr lang="en-US"/>
              <a:t>Intro to concepts first?</a:t>
            </a:r>
            <a:endParaRPr lang="en-US">
              <a:cs typeface="Calibri" panose="020F0502020204030204"/>
            </a:endParaRPr>
          </a:p>
          <a:p>
            <a:r>
              <a:rPr lang="en-US"/>
              <a:t>Then hit on the process, rationale….</a:t>
            </a:r>
          </a:p>
          <a:p>
            <a:endParaRPr lang="en-US"/>
          </a:p>
          <a:p>
            <a:r>
              <a:rPr lang="en-US"/>
              <a:t>What it is and why we do it</a:t>
            </a:r>
          </a:p>
          <a:p>
            <a:endParaRPr lang="en-US"/>
          </a:p>
          <a:p>
            <a:r>
              <a:rPr lang="en-US"/>
              <a:t>List prework in a column and then what it does</a:t>
            </a:r>
          </a:p>
          <a:p>
            <a:endParaRPr lang="en-US"/>
          </a:p>
          <a:p>
            <a:endParaRPr lang="en-US"/>
          </a:p>
          <a:p>
            <a:r>
              <a:rPr lang="en-US" sz="1200" b="0" i="0" u="none" strike="noStrike" kern="1200">
                <a:solidFill>
                  <a:schemeClr val="tx1"/>
                </a:solidFill>
                <a:effectLst/>
                <a:latin typeface="+mn-lt"/>
                <a:ea typeface="+mn-ea"/>
                <a:cs typeface="+mn-cs"/>
              </a:rPr>
              <a:t>go into the example slide where I'm going to have a table, I'm probably going to incorporate this. Why'd we do it? The benefits ended up table a little bit. So for the stuff that, that's just the rest of it. I have a logistics slide. How does it work? What the timing is, you know, like the actual how to piece and like that. Yeah. And then lessons learned pointers, things that we, you know, get in. This can be incorporated above if we want to do that. </a:t>
            </a:r>
            <a:endParaRPr lang="en-US"/>
          </a:p>
        </p:txBody>
      </p:sp>
      <p:sp>
        <p:nvSpPr>
          <p:cNvPr id="4" name="Slide Number Placeholder 3"/>
          <p:cNvSpPr>
            <a:spLocks noGrp="1"/>
          </p:cNvSpPr>
          <p:nvPr>
            <p:ph type="sldNum" sz="quarter" idx="5"/>
          </p:nvPr>
        </p:nvSpPr>
        <p:spPr/>
        <p:txBody>
          <a:bodyPr/>
          <a:lstStyle/>
          <a:p>
            <a:fld id="{05B34BC2-0EBA-EE4F-8072-D00B3841F47E}" type="slidenum">
              <a:rPr lang="en-US" smtClean="0"/>
              <a:t>7</a:t>
            </a:fld>
            <a:endParaRPr lang="en-US"/>
          </a:p>
        </p:txBody>
      </p:sp>
    </p:spTree>
    <p:extLst>
      <p:ext uri="{BB962C8B-B14F-4D97-AF65-F5344CB8AC3E}">
        <p14:creationId xmlns:p14="http://schemas.microsoft.com/office/powerpoint/2010/main" val="138567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a:t>
            </a:r>
          </a:p>
          <a:p>
            <a:endParaRPr lang="en-US"/>
          </a:p>
        </p:txBody>
      </p:sp>
      <p:sp>
        <p:nvSpPr>
          <p:cNvPr id="4" name="Slide Number Placeholder 3"/>
          <p:cNvSpPr>
            <a:spLocks noGrp="1"/>
          </p:cNvSpPr>
          <p:nvPr>
            <p:ph type="sldNum" sz="quarter" idx="5"/>
          </p:nvPr>
        </p:nvSpPr>
        <p:spPr/>
        <p:txBody>
          <a:bodyPr/>
          <a:lstStyle/>
          <a:p>
            <a:fld id="{05B34BC2-0EBA-EE4F-8072-D00B3841F47E}" type="slidenum">
              <a:rPr lang="en-US" smtClean="0"/>
              <a:t>8</a:t>
            </a:fld>
            <a:endParaRPr lang="en-US"/>
          </a:p>
        </p:txBody>
      </p:sp>
    </p:spTree>
    <p:extLst>
      <p:ext uri="{BB962C8B-B14F-4D97-AF65-F5344CB8AC3E}">
        <p14:creationId xmlns:p14="http://schemas.microsoft.com/office/powerpoint/2010/main" val="124514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B34BC2-0EBA-EE4F-8072-D00B3841F47E}" type="slidenum">
              <a:rPr lang="en-US" smtClean="0"/>
              <a:t>10</a:t>
            </a:fld>
            <a:endParaRPr lang="en-US"/>
          </a:p>
        </p:txBody>
      </p:sp>
    </p:spTree>
    <p:extLst>
      <p:ext uri="{BB962C8B-B14F-4D97-AF65-F5344CB8AC3E}">
        <p14:creationId xmlns:p14="http://schemas.microsoft.com/office/powerpoint/2010/main" val="2172619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05D281-FBAC-9942-BA7B-2A5534EB440D}"/>
              </a:ext>
            </a:extLst>
          </p:cNvPr>
          <p:cNvSpPr/>
          <p:nvPr userDrawn="1"/>
        </p:nvSpPr>
        <p:spPr>
          <a:xfrm>
            <a:off x="0" y="5955920"/>
            <a:ext cx="12192000" cy="90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52CB68-F331-724D-AAFF-2852A9B8136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46EB8-E306-1D4A-9EE4-E151F775A300}"/>
              </a:ext>
            </a:extLst>
          </p:cNvPr>
          <p:cNvSpPr>
            <a:spLocks noGrp="1"/>
          </p:cNvSpPr>
          <p:nvPr>
            <p:ph type="ctrTitle"/>
          </p:nvPr>
        </p:nvSpPr>
        <p:spPr>
          <a:xfrm>
            <a:off x="908642" y="1669671"/>
            <a:ext cx="9964479" cy="1909762"/>
          </a:xfrm>
          <a:prstGeom prst="rect">
            <a:avLst/>
          </a:prstGeom>
        </p:spPr>
        <p:txBody>
          <a:bodyPr anchor="b"/>
          <a:lstStyle>
            <a:lvl1pPr algn="l">
              <a:defRPr sz="5400" b="1">
                <a:solidFill>
                  <a:schemeClr val="bg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20584A3C-B3DF-6B4F-9FDF-F57E59FFFC96}"/>
              </a:ext>
            </a:extLst>
          </p:cNvPr>
          <p:cNvSpPr>
            <a:spLocks noGrp="1"/>
          </p:cNvSpPr>
          <p:nvPr>
            <p:ph type="subTitle" idx="1"/>
          </p:nvPr>
        </p:nvSpPr>
        <p:spPr>
          <a:xfrm>
            <a:off x="908642" y="3671509"/>
            <a:ext cx="9964479" cy="1655762"/>
          </a:xfrm>
          <a:prstGeom prst="rect">
            <a:avLst/>
          </a:prstGeom>
        </p:spPr>
        <p:txBody>
          <a:bodyPr/>
          <a:lstStyle>
            <a:lvl1pPr marL="0" indent="0" algn="l">
              <a:buNone/>
              <a:defRPr sz="24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2BA54F-BE03-7041-8CC3-7CE1E854506F}"/>
              </a:ext>
            </a:extLst>
          </p:cNvPr>
          <p:cNvSpPr>
            <a:spLocks noGrp="1"/>
          </p:cNvSpPr>
          <p:nvPr>
            <p:ph type="dt" sz="half" idx="10"/>
          </p:nvPr>
        </p:nvSpPr>
        <p:spPr>
          <a:xfrm>
            <a:off x="908642" y="5568371"/>
            <a:ext cx="1947530" cy="365125"/>
          </a:xfrm>
        </p:spPr>
        <p:txBody>
          <a:bodyPr/>
          <a:lstStyle/>
          <a:p>
            <a:fld id="{43D4AFC4-32F9-FE4B-B812-1CE4F6EB9CA3}" type="datetimeFigureOut">
              <a:rPr lang="en-US" smtClean="0"/>
              <a:t>8/13/2020</a:t>
            </a:fld>
            <a:endParaRPr lang="en-US"/>
          </a:p>
        </p:txBody>
      </p:sp>
      <p:sp>
        <p:nvSpPr>
          <p:cNvPr id="5" name="Footer Placeholder 4">
            <a:extLst>
              <a:ext uri="{FF2B5EF4-FFF2-40B4-BE49-F238E27FC236}">
                <a16:creationId xmlns:a16="http://schemas.microsoft.com/office/drawing/2014/main" id="{B1D0DCD8-C452-5E46-8A77-D939C6C7E5C4}"/>
              </a:ext>
            </a:extLst>
          </p:cNvPr>
          <p:cNvSpPr>
            <a:spLocks noGrp="1"/>
          </p:cNvSpPr>
          <p:nvPr>
            <p:ph type="ftr" sz="quarter" idx="11"/>
          </p:nvPr>
        </p:nvSpPr>
        <p:spPr>
          <a:xfrm>
            <a:off x="3305843" y="5579582"/>
            <a:ext cx="2921295" cy="365125"/>
          </a:xfrm>
        </p:spPr>
        <p:txBody>
          <a:bodyPr/>
          <a:lstStyle/>
          <a:p>
            <a:endParaRPr lang="en-US"/>
          </a:p>
        </p:txBody>
      </p:sp>
      <p:sp>
        <p:nvSpPr>
          <p:cNvPr id="6" name="Slide Number Placeholder 5">
            <a:extLst>
              <a:ext uri="{FF2B5EF4-FFF2-40B4-BE49-F238E27FC236}">
                <a16:creationId xmlns:a16="http://schemas.microsoft.com/office/drawing/2014/main" id="{39B636A8-0BAA-2143-9F6B-E2EF940068E0}"/>
              </a:ext>
            </a:extLst>
          </p:cNvPr>
          <p:cNvSpPr>
            <a:spLocks noGrp="1"/>
          </p:cNvSpPr>
          <p:nvPr>
            <p:ph type="sldNum" sz="quarter" idx="12"/>
          </p:nvPr>
        </p:nvSpPr>
        <p:spPr>
          <a:xfrm>
            <a:off x="6676809" y="5579583"/>
            <a:ext cx="1947530" cy="365125"/>
          </a:xfrm>
        </p:spPr>
        <p:txBody>
          <a:bodyPr/>
          <a:lstStyle/>
          <a:p>
            <a:fld id="{293BE7E3-71D5-9942-9BDD-C1D66216F0CF}" type="slidenum">
              <a:rPr lang="en-US" smtClean="0"/>
              <a:t>‹#›</a:t>
            </a:fld>
            <a:endParaRPr lang="en-US"/>
          </a:p>
        </p:txBody>
      </p:sp>
      <p:sp>
        <p:nvSpPr>
          <p:cNvPr id="7" name="Rectangle 6">
            <a:extLst>
              <a:ext uri="{FF2B5EF4-FFF2-40B4-BE49-F238E27FC236}">
                <a16:creationId xmlns:a16="http://schemas.microsoft.com/office/drawing/2014/main" id="{C1559F45-5D94-1B4B-A6A0-AE68FD9E40D0}"/>
              </a:ext>
            </a:extLst>
          </p:cNvPr>
          <p:cNvSpPr/>
          <p:nvPr userDrawn="1"/>
        </p:nvSpPr>
        <p:spPr>
          <a:xfrm>
            <a:off x="0" y="5967131"/>
            <a:ext cx="12192000" cy="89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69AA8C3-F777-C747-AC6E-4355EBD6321B}"/>
              </a:ext>
            </a:extLst>
          </p:cNvPr>
          <p:cNvPicPr>
            <a:picLocks noChangeAspect="1"/>
          </p:cNvPicPr>
          <p:nvPr userDrawn="1"/>
        </p:nvPicPr>
        <p:blipFill>
          <a:blip r:embed="rId2"/>
          <a:stretch>
            <a:fillRect/>
          </a:stretch>
        </p:blipFill>
        <p:spPr>
          <a:xfrm>
            <a:off x="908642" y="618798"/>
            <a:ext cx="3865377" cy="667656"/>
          </a:xfrm>
          <a:prstGeom prst="rect">
            <a:avLst/>
          </a:prstGeom>
        </p:spPr>
      </p:pic>
      <p:pic>
        <p:nvPicPr>
          <p:cNvPr id="14" name="Picture 13" descr="A close up of a sign&#10;&#10;Description automatically generated">
            <a:extLst>
              <a:ext uri="{FF2B5EF4-FFF2-40B4-BE49-F238E27FC236}">
                <a16:creationId xmlns:a16="http://schemas.microsoft.com/office/drawing/2014/main" id="{C0F447BF-D7E8-E840-9D6C-3EE71CDEF97E}"/>
              </a:ext>
            </a:extLst>
          </p:cNvPr>
          <p:cNvPicPr>
            <a:picLocks noChangeAspect="1"/>
          </p:cNvPicPr>
          <p:nvPr userDrawn="1"/>
        </p:nvPicPr>
        <p:blipFill>
          <a:blip r:embed="rId3"/>
          <a:stretch>
            <a:fillRect/>
          </a:stretch>
        </p:blipFill>
        <p:spPr>
          <a:xfrm>
            <a:off x="2576428" y="6121431"/>
            <a:ext cx="1138278" cy="630819"/>
          </a:xfrm>
          <a:prstGeom prst="rect">
            <a:avLst/>
          </a:prstGeom>
        </p:spPr>
      </p:pic>
      <p:pic>
        <p:nvPicPr>
          <p:cNvPr id="16" name="Picture 15" descr="A picture containing food, drawing&#10;&#10;Description automatically generated">
            <a:extLst>
              <a:ext uri="{FF2B5EF4-FFF2-40B4-BE49-F238E27FC236}">
                <a16:creationId xmlns:a16="http://schemas.microsoft.com/office/drawing/2014/main" id="{5E5CE833-D29C-9840-B15F-F9F66E25487B}"/>
              </a:ext>
            </a:extLst>
          </p:cNvPr>
          <p:cNvPicPr>
            <a:picLocks noChangeAspect="1"/>
          </p:cNvPicPr>
          <p:nvPr userDrawn="1"/>
        </p:nvPicPr>
        <p:blipFill>
          <a:blip r:embed="rId4"/>
          <a:stretch>
            <a:fillRect/>
          </a:stretch>
        </p:blipFill>
        <p:spPr>
          <a:xfrm>
            <a:off x="4052925" y="6207303"/>
            <a:ext cx="1316517" cy="44289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3F83A60F-00DC-2441-AB87-2CBF184393C0}"/>
              </a:ext>
            </a:extLst>
          </p:cNvPr>
          <p:cNvPicPr>
            <a:picLocks noChangeAspect="1"/>
          </p:cNvPicPr>
          <p:nvPr userDrawn="1"/>
        </p:nvPicPr>
        <p:blipFill>
          <a:blip r:embed="rId5"/>
          <a:stretch>
            <a:fillRect/>
          </a:stretch>
        </p:blipFill>
        <p:spPr>
          <a:xfrm>
            <a:off x="5801550" y="6338045"/>
            <a:ext cx="1175212" cy="305213"/>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559953EE-8716-4A45-880B-1005CDE98E03}"/>
              </a:ext>
            </a:extLst>
          </p:cNvPr>
          <p:cNvPicPr>
            <a:picLocks noChangeAspect="1"/>
          </p:cNvPicPr>
          <p:nvPr userDrawn="1"/>
        </p:nvPicPr>
        <p:blipFill>
          <a:blip r:embed="rId6"/>
          <a:stretch>
            <a:fillRect/>
          </a:stretch>
        </p:blipFill>
        <p:spPr>
          <a:xfrm>
            <a:off x="7408870" y="6304154"/>
            <a:ext cx="2015756" cy="450677"/>
          </a:xfrm>
          <a:prstGeom prst="rect">
            <a:avLst/>
          </a:prstGeom>
        </p:spPr>
      </p:pic>
    </p:spTree>
    <p:extLst>
      <p:ext uri="{BB962C8B-B14F-4D97-AF65-F5344CB8AC3E}">
        <p14:creationId xmlns:p14="http://schemas.microsoft.com/office/powerpoint/2010/main" val="302017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2C768-AD12-7C48-837A-6BAF5AC9C3B3}"/>
              </a:ext>
            </a:extLst>
          </p:cNvPr>
          <p:cNvSpPr>
            <a:spLocks noGrp="1"/>
          </p:cNvSpPr>
          <p:nvPr>
            <p:ph idx="1"/>
          </p:nvPr>
        </p:nvSpPr>
        <p:spPr>
          <a:xfrm>
            <a:off x="838200" y="1900051"/>
            <a:ext cx="10515600" cy="35863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EEF29-B130-024C-8287-729FAAB36D02}"/>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5" name="Footer Placeholder 4">
            <a:extLst>
              <a:ext uri="{FF2B5EF4-FFF2-40B4-BE49-F238E27FC236}">
                <a16:creationId xmlns:a16="http://schemas.microsoft.com/office/drawing/2014/main" id="{790AA70B-C9C3-6D4E-84F5-700193953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F71A9-B894-E24F-9F99-C848CAE283E1}"/>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8" name="Title 1">
            <a:extLst>
              <a:ext uri="{FF2B5EF4-FFF2-40B4-BE49-F238E27FC236}">
                <a16:creationId xmlns:a16="http://schemas.microsoft.com/office/drawing/2014/main" id="{B577550C-B4C4-6D4B-AFFA-BF96366F9C61}"/>
              </a:ext>
            </a:extLst>
          </p:cNvPr>
          <p:cNvSpPr>
            <a:spLocks noGrp="1"/>
          </p:cNvSpPr>
          <p:nvPr>
            <p:ph type="title"/>
          </p:nvPr>
        </p:nvSpPr>
        <p:spPr>
          <a:xfrm>
            <a:off x="838200" y="918664"/>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317788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5AD846-F290-584C-A108-D9A3089B67EF}"/>
              </a:ext>
            </a:extLst>
          </p:cNvPr>
          <p:cNvSpPr/>
          <p:nvPr userDrawn="1"/>
        </p:nvSpPr>
        <p:spPr>
          <a:xfrm>
            <a:off x="0" y="0"/>
            <a:ext cx="12192000" cy="150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83617-6127-3842-ACB0-9D231C8C7CFC}"/>
              </a:ext>
            </a:extLst>
          </p:cNvPr>
          <p:cNvSpPr>
            <a:spLocks noGrp="1"/>
          </p:cNvSpPr>
          <p:nvPr>
            <p:ph type="title"/>
          </p:nvPr>
        </p:nvSpPr>
        <p:spPr>
          <a:xfrm>
            <a:off x="831850" y="954825"/>
            <a:ext cx="10515600" cy="2852737"/>
          </a:xfrm>
          <a:prstGeom prst="rect">
            <a:avLst/>
          </a:prstGeom>
        </p:spPr>
        <p:txBody>
          <a:bodyPr anchor="b"/>
          <a:lstStyle>
            <a:lvl1pPr>
              <a:defRPr sz="6000" b="1">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A0233C5D-65B6-594E-B0D6-2722E6D73134}"/>
              </a:ext>
            </a:extLst>
          </p:cNvPr>
          <p:cNvSpPr>
            <a:spLocks noGrp="1"/>
          </p:cNvSpPr>
          <p:nvPr>
            <p:ph type="body" idx="1"/>
          </p:nvPr>
        </p:nvSpPr>
        <p:spPr>
          <a:xfrm>
            <a:off x="831850" y="3834551"/>
            <a:ext cx="10515600" cy="1001332"/>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EB66DF-9310-A049-ACE2-2D0AC5A1F163}"/>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5" name="Footer Placeholder 4">
            <a:extLst>
              <a:ext uri="{FF2B5EF4-FFF2-40B4-BE49-F238E27FC236}">
                <a16:creationId xmlns:a16="http://schemas.microsoft.com/office/drawing/2014/main" id="{F31715D1-C935-D145-9AAA-FF22AADDB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07910-9C48-5C46-B206-4D1F6C917598}"/>
              </a:ext>
            </a:extLst>
          </p:cNvPr>
          <p:cNvSpPr>
            <a:spLocks noGrp="1"/>
          </p:cNvSpPr>
          <p:nvPr>
            <p:ph type="sldNum" sz="quarter" idx="12"/>
          </p:nvPr>
        </p:nvSpPr>
        <p:spPr/>
        <p:txBody>
          <a:bodyPr/>
          <a:lstStyle/>
          <a:p>
            <a:fld id="{293BE7E3-71D5-9942-9BDD-C1D66216F0CF}" type="slidenum">
              <a:rPr lang="en-US" smtClean="0"/>
              <a:t>‹#›</a:t>
            </a:fld>
            <a:endParaRPr lang="en-US"/>
          </a:p>
        </p:txBody>
      </p:sp>
      <p:cxnSp>
        <p:nvCxnSpPr>
          <p:cNvPr id="11" name="Straight Connector 10">
            <a:extLst>
              <a:ext uri="{FF2B5EF4-FFF2-40B4-BE49-F238E27FC236}">
                <a16:creationId xmlns:a16="http://schemas.microsoft.com/office/drawing/2014/main" id="{81EED0BF-7AA4-7E4A-AB77-D44DA43B514A}"/>
              </a:ext>
            </a:extLst>
          </p:cNvPr>
          <p:cNvCxnSpPr/>
          <p:nvPr userDrawn="1"/>
        </p:nvCxnSpPr>
        <p:spPr>
          <a:xfrm>
            <a:off x="542260" y="922926"/>
            <a:ext cx="0" cy="4116905"/>
          </a:xfrm>
          <a:prstGeom prst="line">
            <a:avLst/>
          </a:prstGeom>
          <a:ln w="57150">
            <a:solidFill>
              <a:srgbClr val="BB1D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2B140-2D63-4C47-A116-8F42842F198A}"/>
              </a:ext>
            </a:extLst>
          </p:cNvPr>
          <p:cNvSpPr>
            <a:spLocks noGrp="1"/>
          </p:cNvSpPr>
          <p:nvPr>
            <p:ph sz="half" idx="1"/>
          </p:nvPr>
        </p:nvSpPr>
        <p:spPr>
          <a:xfrm>
            <a:off x="838200" y="1923803"/>
            <a:ext cx="5181600" cy="35625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D2B64-C1CE-6546-8290-300D8B8060BF}"/>
              </a:ext>
            </a:extLst>
          </p:cNvPr>
          <p:cNvSpPr>
            <a:spLocks noGrp="1"/>
          </p:cNvSpPr>
          <p:nvPr>
            <p:ph sz="half" idx="2"/>
          </p:nvPr>
        </p:nvSpPr>
        <p:spPr>
          <a:xfrm>
            <a:off x="6172200" y="1923803"/>
            <a:ext cx="5181600" cy="35625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A0A9D8-3735-6B4D-BC19-E4E42786A522}"/>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6" name="Footer Placeholder 5">
            <a:extLst>
              <a:ext uri="{FF2B5EF4-FFF2-40B4-BE49-F238E27FC236}">
                <a16:creationId xmlns:a16="http://schemas.microsoft.com/office/drawing/2014/main" id="{49748E31-B2BD-0D49-AFA0-CBBFD90BC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CA30A-8F05-5344-9392-CBEE5E009837}"/>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8" name="Title 1">
            <a:extLst>
              <a:ext uri="{FF2B5EF4-FFF2-40B4-BE49-F238E27FC236}">
                <a16:creationId xmlns:a16="http://schemas.microsoft.com/office/drawing/2014/main" id="{E44DCEDE-4DEF-7A45-B205-4CB025546640}"/>
              </a:ext>
            </a:extLst>
          </p:cNvPr>
          <p:cNvSpPr>
            <a:spLocks noGrp="1"/>
          </p:cNvSpPr>
          <p:nvPr>
            <p:ph type="title"/>
          </p:nvPr>
        </p:nvSpPr>
        <p:spPr>
          <a:xfrm>
            <a:off x="838200" y="918664"/>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421548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5660A-9950-D24E-B8A3-8FF3A5D2380A}"/>
              </a:ext>
            </a:extLst>
          </p:cNvPr>
          <p:cNvSpPr>
            <a:spLocks noGrp="1"/>
          </p:cNvSpPr>
          <p:nvPr>
            <p:ph type="body" idx="1"/>
          </p:nvPr>
        </p:nvSpPr>
        <p:spPr>
          <a:xfrm>
            <a:off x="839788" y="197224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EED0600-1C8E-AC4C-9C67-8EB129179546}"/>
              </a:ext>
            </a:extLst>
          </p:cNvPr>
          <p:cNvSpPr>
            <a:spLocks noGrp="1"/>
          </p:cNvSpPr>
          <p:nvPr>
            <p:ph type="body" sz="quarter" idx="3"/>
          </p:nvPr>
        </p:nvSpPr>
        <p:spPr>
          <a:xfrm>
            <a:off x="6172200" y="197224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12A5C147-7615-F34F-9771-C0BB71D1E855}"/>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8" name="Footer Placeholder 7">
            <a:extLst>
              <a:ext uri="{FF2B5EF4-FFF2-40B4-BE49-F238E27FC236}">
                <a16:creationId xmlns:a16="http://schemas.microsoft.com/office/drawing/2014/main" id="{EBFE14AD-C5BD-964F-972A-AB597EA67E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EB6415-CF2C-BA49-98F1-CEB03CA303EA}"/>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10" name="Content Placeholder 2">
            <a:extLst>
              <a:ext uri="{FF2B5EF4-FFF2-40B4-BE49-F238E27FC236}">
                <a16:creationId xmlns:a16="http://schemas.microsoft.com/office/drawing/2014/main" id="{A1249608-6FDB-5E4D-9A96-B3DD3A64BC1A}"/>
              </a:ext>
            </a:extLst>
          </p:cNvPr>
          <p:cNvSpPr>
            <a:spLocks noGrp="1"/>
          </p:cNvSpPr>
          <p:nvPr>
            <p:ph sz="half" idx="13"/>
          </p:nvPr>
        </p:nvSpPr>
        <p:spPr>
          <a:xfrm>
            <a:off x="838200" y="2933204"/>
            <a:ext cx="5181600" cy="25531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A0CEEA57-3CF5-9147-8178-27E2317521D1}"/>
              </a:ext>
            </a:extLst>
          </p:cNvPr>
          <p:cNvSpPr>
            <a:spLocks noGrp="1"/>
          </p:cNvSpPr>
          <p:nvPr>
            <p:ph sz="half" idx="2"/>
          </p:nvPr>
        </p:nvSpPr>
        <p:spPr>
          <a:xfrm>
            <a:off x="6172200" y="2933204"/>
            <a:ext cx="5181600" cy="25531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32706033-37C6-6543-AA1A-4117970C3AF5}"/>
              </a:ext>
            </a:extLst>
          </p:cNvPr>
          <p:cNvSpPr>
            <a:spLocks noGrp="1"/>
          </p:cNvSpPr>
          <p:nvPr>
            <p:ph type="title"/>
          </p:nvPr>
        </p:nvSpPr>
        <p:spPr>
          <a:xfrm>
            <a:off x="838200" y="918664"/>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105412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CE2F66E-4FF1-AB41-AA9A-5C9875C6E17A}"/>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4" name="Footer Placeholder 3">
            <a:extLst>
              <a:ext uri="{FF2B5EF4-FFF2-40B4-BE49-F238E27FC236}">
                <a16:creationId xmlns:a16="http://schemas.microsoft.com/office/drawing/2014/main" id="{E89D992C-9B3F-7D4C-983F-7A9592434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37692C-09C3-E740-8CEF-ABD3AE4F6A75}"/>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6" name="Title 1">
            <a:extLst>
              <a:ext uri="{FF2B5EF4-FFF2-40B4-BE49-F238E27FC236}">
                <a16:creationId xmlns:a16="http://schemas.microsoft.com/office/drawing/2014/main" id="{E977B5F1-87BA-B84F-85A7-89E9373860D3}"/>
              </a:ext>
            </a:extLst>
          </p:cNvPr>
          <p:cNvSpPr>
            <a:spLocks noGrp="1"/>
          </p:cNvSpPr>
          <p:nvPr>
            <p:ph type="title"/>
          </p:nvPr>
        </p:nvSpPr>
        <p:spPr>
          <a:xfrm>
            <a:off x="838200" y="918664"/>
            <a:ext cx="10515600" cy="905872"/>
          </a:xfrm>
          <a:prstGeom prst="rect">
            <a:avLst/>
          </a:prstGeom>
        </p:spPr>
        <p:txBody>
          <a:bodyPr anchor="b"/>
          <a:lstStyle>
            <a:lvl1pPr>
              <a:defRPr sz="4400" b="1">
                <a:latin typeface="+mn-lt"/>
              </a:defRPr>
            </a:lvl1pPr>
          </a:lstStyle>
          <a:p>
            <a:r>
              <a:rPr lang="en-US"/>
              <a:t>Click to edit Master title style</a:t>
            </a:r>
          </a:p>
        </p:txBody>
      </p:sp>
    </p:spTree>
    <p:extLst>
      <p:ext uri="{BB962C8B-B14F-4D97-AF65-F5344CB8AC3E}">
        <p14:creationId xmlns:p14="http://schemas.microsoft.com/office/powerpoint/2010/main" val="154026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25604-3056-AC41-AE23-72FF54461064}"/>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3" name="Footer Placeholder 2">
            <a:extLst>
              <a:ext uri="{FF2B5EF4-FFF2-40B4-BE49-F238E27FC236}">
                <a16:creationId xmlns:a16="http://schemas.microsoft.com/office/drawing/2014/main" id="{C693975B-1B43-E846-9DEB-E18E2C78AA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9EE75-1B2D-344A-AAA9-E48D63010C7E}"/>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5" name="Rectangle 4">
            <a:extLst>
              <a:ext uri="{FF2B5EF4-FFF2-40B4-BE49-F238E27FC236}">
                <a16:creationId xmlns:a16="http://schemas.microsoft.com/office/drawing/2014/main" id="{346EC7F8-3C31-934B-BD54-F8669E8F0855}"/>
              </a:ext>
            </a:extLst>
          </p:cNvPr>
          <p:cNvSpPr/>
          <p:nvPr userDrawn="1"/>
        </p:nvSpPr>
        <p:spPr>
          <a:xfrm>
            <a:off x="733647" y="914400"/>
            <a:ext cx="10940902" cy="861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826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A2725-2D34-4D46-87FA-0C6B754BD310}"/>
              </a:ext>
            </a:extLst>
          </p:cNvPr>
          <p:cNvSpPr>
            <a:spLocks noGrp="1"/>
          </p:cNvSpPr>
          <p:nvPr>
            <p:ph idx="1"/>
          </p:nvPr>
        </p:nvSpPr>
        <p:spPr>
          <a:xfrm>
            <a:off x="5183188" y="1928932"/>
            <a:ext cx="6172200" cy="3557468"/>
          </a:xfrm>
          <a:prstGeom prst="rect">
            <a:avLst/>
          </a:prstGeo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2905B10-01BA-CD4B-B5FA-D7E3D93B6680}"/>
              </a:ext>
            </a:extLst>
          </p:cNvPr>
          <p:cNvSpPr>
            <a:spLocks noGrp="1"/>
          </p:cNvSpPr>
          <p:nvPr>
            <p:ph type="title"/>
          </p:nvPr>
        </p:nvSpPr>
        <p:spPr>
          <a:xfrm>
            <a:off x="839788" y="1927223"/>
            <a:ext cx="3932237" cy="840687"/>
          </a:xfrm>
          <a:prstGeom prst="rect">
            <a:avLst/>
          </a:prstGeom>
        </p:spPr>
        <p:txBody>
          <a:bodyPr anchor="b"/>
          <a:lstStyle>
            <a:lvl1pPr>
              <a:defRPr sz="2800" b="1">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FF89BD27-C1E2-2C4D-837E-B6A693ADB103}"/>
              </a:ext>
            </a:extLst>
          </p:cNvPr>
          <p:cNvSpPr>
            <a:spLocks noGrp="1"/>
          </p:cNvSpPr>
          <p:nvPr>
            <p:ph type="body" sz="half" idx="2"/>
          </p:nvPr>
        </p:nvSpPr>
        <p:spPr>
          <a:xfrm>
            <a:off x="839788" y="2873828"/>
            <a:ext cx="3932237" cy="26125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C6A81B-49C5-EF43-89D0-6C68F672B39F}"/>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6" name="Footer Placeholder 5">
            <a:extLst>
              <a:ext uri="{FF2B5EF4-FFF2-40B4-BE49-F238E27FC236}">
                <a16:creationId xmlns:a16="http://schemas.microsoft.com/office/drawing/2014/main" id="{3DC0E11A-0831-EF47-9379-D878800EB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7E8AD-5B4A-9B44-A096-12AB8D4FB9E5}"/>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15" name="Text Placeholder 14">
            <a:extLst>
              <a:ext uri="{FF2B5EF4-FFF2-40B4-BE49-F238E27FC236}">
                <a16:creationId xmlns:a16="http://schemas.microsoft.com/office/drawing/2014/main" id="{5209BD95-F97D-FE4B-B231-918ACADB5953}"/>
              </a:ext>
            </a:extLst>
          </p:cNvPr>
          <p:cNvSpPr>
            <a:spLocks noGrp="1"/>
          </p:cNvSpPr>
          <p:nvPr>
            <p:ph type="body" sz="quarter" idx="13" hasCustomPrompt="1"/>
          </p:nvPr>
        </p:nvSpPr>
        <p:spPr>
          <a:xfrm>
            <a:off x="838200" y="985838"/>
            <a:ext cx="10515600" cy="831850"/>
          </a:xfrm>
          <a:prstGeom prst="rect">
            <a:avLst/>
          </a:prstGeom>
        </p:spPr>
        <p:txBody>
          <a:bodyPr/>
          <a:lstStyle>
            <a:lvl1pPr marL="0" indent="0">
              <a:buNone/>
              <a:defRPr sz="4400" b="1"/>
            </a:lvl1pPr>
          </a:lstStyle>
          <a:p>
            <a:pPr lvl="0"/>
            <a:r>
              <a:rPr lang="en-US"/>
              <a:t>Click to edit Master title style</a:t>
            </a:r>
          </a:p>
        </p:txBody>
      </p:sp>
    </p:spTree>
    <p:extLst>
      <p:ext uri="{BB962C8B-B14F-4D97-AF65-F5344CB8AC3E}">
        <p14:creationId xmlns:p14="http://schemas.microsoft.com/office/powerpoint/2010/main" val="180466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B735B7-1146-E04A-A33B-BD89F0462DE0}"/>
              </a:ext>
            </a:extLst>
          </p:cNvPr>
          <p:cNvSpPr>
            <a:spLocks noGrp="1"/>
          </p:cNvSpPr>
          <p:nvPr>
            <p:ph type="pic" idx="1"/>
          </p:nvPr>
        </p:nvSpPr>
        <p:spPr>
          <a:xfrm>
            <a:off x="5183188" y="1928932"/>
            <a:ext cx="6172200" cy="355746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73F19A5B-4B2F-D648-86A9-76D69941B63B}"/>
              </a:ext>
            </a:extLst>
          </p:cNvPr>
          <p:cNvSpPr>
            <a:spLocks noGrp="1"/>
          </p:cNvSpPr>
          <p:nvPr>
            <p:ph type="dt" sz="half" idx="10"/>
          </p:nvPr>
        </p:nvSpPr>
        <p:spPr/>
        <p:txBody>
          <a:bodyPr/>
          <a:lstStyle/>
          <a:p>
            <a:fld id="{43D4AFC4-32F9-FE4B-B812-1CE4F6EB9CA3}" type="datetimeFigureOut">
              <a:rPr lang="en-US" smtClean="0"/>
              <a:t>8/13/2020</a:t>
            </a:fld>
            <a:endParaRPr lang="en-US"/>
          </a:p>
        </p:txBody>
      </p:sp>
      <p:sp>
        <p:nvSpPr>
          <p:cNvPr id="6" name="Footer Placeholder 5">
            <a:extLst>
              <a:ext uri="{FF2B5EF4-FFF2-40B4-BE49-F238E27FC236}">
                <a16:creationId xmlns:a16="http://schemas.microsoft.com/office/drawing/2014/main" id="{B421173F-2597-D143-B860-E016955AF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A7740-AA65-364A-884B-6FA3E3EFE382}"/>
              </a:ext>
            </a:extLst>
          </p:cNvPr>
          <p:cNvSpPr>
            <a:spLocks noGrp="1"/>
          </p:cNvSpPr>
          <p:nvPr>
            <p:ph type="sldNum" sz="quarter" idx="12"/>
          </p:nvPr>
        </p:nvSpPr>
        <p:spPr/>
        <p:txBody>
          <a:bodyPr/>
          <a:lstStyle/>
          <a:p>
            <a:fld id="{293BE7E3-71D5-9942-9BDD-C1D66216F0CF}" type="slidenum">
              <a:rPr lang="en-US" smtClean="0"/>
              <a:t>‹#›</a:t>
            </a:fld>
            <a:endParaRPr lang="en-US"/>
          </a:p>
        </p:txBody>
      </p:sp>
      <p:sp>
        <p:nvSpPr>
          <p:cNvPr id="12" name="Title 1">
            <a:extLst>
              <a:ext uri="{FF2B5EF4-FFF2-40B4-BE49-F238E27FC236}">
                <a16:creationId xmlns:a16="http://schemas.microsoft.com/office/drawing/2014/main" id="{8B3D9F37-9F53-9D44-B7E9-A2502DAD2F62}"/>
              </a:ext>
            </a:extLst>
          </p:cNvPr>
          <p:cNvSpPr>
            <a:spLocks noGrp="1"/>
          </p:cNvSpPr>
          <p:nvPr>
            <p:ph type="title"/>
          </p:nvPr>
        </p:nvSpPr>
        <p:spPr>
          <a:xfrm>
            <a:off x="839788" y="1961008"/>
            <a:ext cx="3932237" cy="840687"/>
          </a:xfrm>
          <a:prstGeom prst="rect">
            <a:avLst/>
          </a:prstGeom>
        </p:spPr>
        <p:txBody>
          <a:bodyPr anchor="b"/>
          <a:lstStyle>
            <a:lvl1pPr>
              <a:defRPr sz="2800" b="1">
                <a:latin typeface="+mn-lt"/>
              </a:defRPr>
            </a:lvl1pPr>
          </a:lstStyle>
          <a:p>
            <a:r>
              <a:rPr lang="en-US"/>
              <a:t>Click to edit Master title style</a:t>
            </a:r>
          </a:p>
        </p:txBody>
      </p:sp>
      <p:sp>
        <p:nvSpPr>
          <p:cNvPr id="13" name="Text Placeholder 3">
            <a:extLst>
              <a:ext uri="{FF2B5EF4-FFF2-40B4-BE49-F238E27FC236}">
                <a16:creationId xmlns:a16="http://schemas.microsoft.com/office/drawing/2014/main" id="{8CB9BF4A-3598-3341-89F1-FE3D4659188D}"/>
              </a:ext>
            </a:extLst>
          </p:cNvPr>
          <p:cNvSpPr>
            <a:spLocks noGrp="1"/>
          </p:cNvSpPr>
          <p:nvPr>
            <p:ph type="body" sz="half" idx="2"/>
          </p:nvPr>
        </p:nvSpPr>
        <p:spPr>
          <a:xfrm>
            <a:off x="839788" y="2933205"/>
            <a:ext cx="3932237" cy="255319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14">
            <a:extLst>
              <a:ext uri="{FF2B5EF4-FFF2-40B4-BE49-F238E27FC236}">
                <a16:creationId xmlns:a16="http://schemas.microsoft.com/office/drawing/2014/main" id="{493F65E8-0839-694D-B1B4-DF69274742D6}"/>
              </a:ext>
            </a:extLst>
          </p:cNvPr>
          <p:cNvSpPr>
            <a:spLocks noGrp="1"/>
          </p:cNvSpPr>
          <p:nvPr>
            <p:ph type="body" sz="quarter" idx="13" hasCustomPrompt="1"/>
          </p:nvPr>
        </p:nvSpPr>
        <p:spPr>
          <a:xfrm>
            <a:off x="838200" y="985838"/>
            <a:ext cx="10515600" cy="831850"/>
          </a:xfrm>
          <a:prstGeom prst="rect">
            <a:avLst/>
          </a:prstGeom>
        </p:spPr>
        <p:txBody>
          <a:bodyPr/>
          <a:lstStyle>
            <a:lvl1pPr marL="0" indent="0">
              <a:buNone/>
              <a:defRPr sz="4400" b="1"/>
            </a:lvl1pPr>
          </a:lstStyle>
          <a:p>
            <a:pPr lvl="0"/>
            <a:r>
              <a:rPr lang="en-US"/>
              <a:t>Click to edit Master title style</a:t>
            </a:r>
          </a:p>
        </p:txBody>
      </p:sp>
    </p:spTree>
    <p:extLst>
      <p:ext uri="{BB962C8B-B14F-4D97-AF65-F5344CB8AC3E}">
        <p14:creationId xmlns:p14="http://schemas.microsoft.com/office/powerpoint/2010/main" val="301700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1B182C-527F-044D-8A7D-3CEE6608919E}"/>
              </a:ext>
            </a:extLst>
          </p:cNvPr>
          <p:cNvSpPr>
            <a:spLocks noGrp="1"/>
          </p:cNvSpPr>
          <p:nvPr>
            <p:ph type="dt" sz="half" idx="2"/>
          </p:nvPr>
        </p:nvSpPr>
        <p:spPr>
          <a:xfrm>
            <a:off x="838200" y="559079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4AFC4-32F9-FE4B-B812-1CE4F6EB9CA3}" type="datetimeFigureOut">
              <a:rPr lang="en-US" smtClean="0"/>
              <a:t>8/13/2020</a:t>
            </a:fld>
            <a:endParaRPr lang="en-US"/>
          </a:p>
        </p:txBody>
      </p:sp>
      <p:sp>
        <p:nvSpPr>
          <p:cNvPr id="5" name="Footer Placeholder 4">
            <a:extLst>
              <a:ext uri="{FF2B5EF4-FFF2-40B4-BE49-F238E27FC236}">
                <a16:creationId xmlns:a16="http://schemas.microsoft.com/office/drawing/2014/main" id="{5E81D602-1763-E647-8B25-8F67C6E705A8}"/>
              </a:ext>
            </a:extLst>
          </p:cNvPr>
          <p:cNvSpPr>
            <a:spLocks noGrp="1"/>
          </p:cNvSpPr>
          <p:nvPr>
            <p:ph type="ftr" sz="quarter" idx="3"/>
          </p:nvPr>
        </p:nvSpPr>
        <p:spPr>
          <a:xfrm>
            <a:off x="4038600" y="559079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1F7F28-5B43-C442-BBF3-BE8F4276FF8B}"/>
              </a:ext>
            </a:extLst>
          </p:cNvPr>
          <p:cNvSpPr>
            <a:spLocks noGrp="1"/>
          </p:cNvSpPr>
          <p:nvPr>
            <p:ph type="sldNum" sz="quarter" idx="4"/>
          </p:nvPr>
        </p:nvSpPr>
        <p:spPr>
          <a:xfrm>
            <a:off x="8610600" y="559079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BE7E3-71D5-9942-9BDD-C1D66216F0CF}" type="slidenum">
              <a:rPr lang="en-US" smtClean="0"/>
              <a:t>‹#›</a:t>
            </a:fld>
            <a:endParaRPr lang="en-US"/>
          </a:p>
        </p:txBody>
      </p:sp>
      <p:pic>
        <p:nvPicPr>
          <p:cNvPr id="10" name="Picture 9">
            <a:extLst>
              <a:ext uri="{FF2B5EF4-FFF2-40B4-BE49-F238E27FC236}">
                <a16:creationId xmlns:a16="http://schemas.microsoft.com/office/drawing/2014/main" id="{2125BB41-4E05-404E-97E1-5E28B33BD157}"/>
              </a:ext>
            </a:extLst>
          </p:cNvPr>
          <p:cNvPicPr>
            <a:picLocks noChangeAspect="1"/>
          </p:cNvPicPr>
          <p:nvPr userDrawn="1"/>
        </p:nvPicPr>
        <p:blipFill>
          <a:blip r:embed="rId11"/>
          <a:stretch>
            <a:fillRect/>
          </a:stretch>
        </p:blipFill>
        <p:spPr>
          <a:xfrm>
            <a:off x="0" y="0"/>
            <a:ext cx="12192000" cy="888391"/>
          </a:xfrm>
          <a:prstGeom prst="rect">
            <a:avLst/>
          </a:prstGeom>
        </p:spPr>
      </p:pic>
      <p:pic>
        <p:nvPicPr>
          <p:cNvPr id="7" name="Picture 6" descr="A close up of a sign&#10;&#10;Description automatically generated">
            <a:extLst>
              <a:ext uri="{FF2B5EF4-FFF2-40B4-BE49-F238E27FC236}">
                <a16:creationId xmlns:a16="http://schemas.microsoft.com/office/drawing/2014/main" id="{C9EF8D68-7636-3440-9431-C233040ECB1A}"/>
              </a:ext>
            </a:extLst>
          </p:cNvPr>
          <p:cNvPicPr>
            <a:picLocks noChangeAspect="1"/>
          </p:cNvPicPr>
          <p:nvPr userDrawn="1"/>
        </p:nvPicPr>
        <p:blipFill>
          <a:blip r:embed="rId12"/>
          <a:stretch>
            <a:fillRect/>
          </a:stretch>
        </p:blipFill>
        <p:spPr>
          <a:xfrm>
            <a:off x="8870350" y="6073930"/>
            <a:ext cx="1138278" cy="630819"/>
          </a:xfrm>
          <a:prstGeom prst="rect">
            <a:avLst/>
          </a:prstGeom>
        </p:spPr>
      </p:pic>
      <p:pic>
        <p:nvPicPr>
          <p:cNvPr id="9" name="Picture 8" descr="A picture containing food, drawing&#10;&#10;Description automatically generated">
            <a:extLst>
              <a:ext uri="{FF2B5EF4-FFF2-40B4-BE49-F238E27FC236}">
                <a16:creationId xmlns:a16="http://schemas.microsoft.com/office/drawing/2014/main" id="{9543E5CE-7E65-4E43-A8DF-046205B4FADE}"/>
              </a:ext>
            </a:extLst>
          </p:cNvPr>
          <p:cNvPicPr>
            <a:picLocks noChangeAspect="1"/>
          </p:cNvPicPr>
          <p:nvPr userDrawn="1"/>
        </p:nvPicPr>
        <p:blipFill>
          <a:blip r:embed="rId13"/>
          <a:stretch>
            <a:fillRect/>
          </a:stretch>
        </p:blipFill>
        <p:spPr>
          <a:xfrm>
            <a:off x="10346847" y="6159802"/>
            <a:ext cx="1316517" cy="442898"/>
          </a:xfrm>
          <a:prstGeom prst="rect">
            <a:avLst/>
          </a:prstGeom>
        </p:spPr>
      </p:pic>
      <p:cxnSp>
        <p:nvCxnSpPr>
          <p:cNvPr id="3" name="Straight Connector 2">
            <a:extLst>
              <a:ext uri="{FF2B5EF4-FFF2-40B4-BE49-F238E27FC236}">
                <a16:creationId xmlns:a16="http://schemas.microsoft.com/office/drawing/2014/main" id="{E3456488-98AA-C14F-A8DA-DD9671FE58D4}"/>
              </a:ext>
            </a:extLst>
          </p:cNvPr>
          <p:cNvCxnSpPr/>
          <p:nvPr userDrawn="1"/>
        </p:nvCxnSpPr>
        <p:spPr>
          <a:xfrm>
            <a:off x="10141527" y="6171677"/>
            <a:ext cx="0" cy="44289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2279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dana-debardelaben.blogspot.com/2013/01/my-job-as-tailor.html"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ommons.wikimedia.org/wiki/File:Cartoon_Guy_Presenting_A_Business_Graph.svg"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ois-it11.blogspot.com/2012_03_01_archive.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pngall.com/investing-png"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martinhumanities.com/tag/assessmen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ixabay.com/en/test-testing-optical-magnifier-13394/"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ixabay.com/en/at-email-send-e-mail-internet-101999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ats.stackexchange.com/questions/423/what-is-your-favorite-data-analysis-cartoon/9254"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95dlC-IJZME?feature=oembed" TargetMode="Externa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laura.hildreth@uc.edu" TargetMode="External"/><Relationship Id="rId7" Type="http://schemas.openxmlformats.org/officeDocument/2006/relationships/hyperlink" Target="mailto:stephanie.schuckman@uc.edu" TargetMode="External"/><Relationship Id="rId2" Type="http://schemas.openxmlformats.org/officeDocument/2006/relationships/hyperlink" Target="https://www.cctst.org/programs/cis" TargetMode="External"/><Relationship Id="rId1" Type="http://schemas.openxmlformats.org/officeDocument/2006/relationships/slideLayout" Target="../slideLayouts/slideLayout2.xml"/><Relationship Id="rId6" Type="http://schemas.openxmlformats.org/officeDocument/2006/relationships/hyperlink" Target="mailto:angela.mendell@uc.edu" TargetMode="External"/><Relationship Id="rId5" Type="http://schemas.openxmlformats.org/officeDocument/2006/relationships/hyperlink" Target="mailto:jack.kues@uc.edu" TargetMode="External"/><Relationship Id="rId4" Type="http://schemas.openxmlformats.org/officeDocument/2006/relationships/hyperlink" Target="mailto:jackie.knapke@uc.edu"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faculty.virginia.edu/marva/Teaching%20Workshops/conduct_workshop.ht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drkblog.wordpress.com/2010/11/30/finishing-u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eoplematters.in/article/lets-talk-talent/talent-gaps-should-you-buy-or-build-talent-strategy-13043"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A picture containing drawing&#10;&#10;Description generated with very high confidence">
            <a:extLst>
              <a:ext uri="{FF2B5EF4-FFF2-40B4-BE49-F238E27FC236}">
                <a16:creationId xmlns:a16="http://schemas.microsoft.com/office/drawing/2014/main" id="{B4BBBC43-3566-4DD0-96E9-EACAE817801E}"/>
              </a:ext>
            </a:extLst>
          </p:cNvPr>
          <p:cNvPicPr>
            <a:picLocks noChangeAspect="1"/>
          </p:cNvPicPr>
          <p:nvPr/>
        </p:nvPicPr>
        <p:blipFill>
          <a:blip r:embed="rId3"/>
          <a:stretch>
            <a:fillRect/>
          </a:stretch>
        </p:blipFill>
        <p:spPr>
          <a:xfrm>
            <a:off x="1986887" y="1168470"/>
            <a:ext cx="7922525" cy="3377729"/>
          </a:xfrm>
          <a:prstGeom prst="rect">
            <a:avLst/>
          </a:prstGeom>
        </p:spPr>
      </p:pic>
      <p:sp>
        <p:nvSpPr>
          <p:cNvPr id="7" name="TextBox 6">
            <a:extLst>
              <a:ext uri="{FF2B5EF4-FFF2-40B4-BE49-F238E27FC236}">
                <a16:creationId xmlns:a16="http://schemas.microsoft.com/office/drawing/2014/main" id="{15FAE194-554A-49F4-B394-6E1661148A5F}"/>
              </a:ext>
            </a:extLst>
          </p:cNvPr>
          <p:cNvSpPr txBox="1"/>
          <p:nvPr/>
        </p:nvSpPr>
        <p:spPr>
          <a:xfrm>
            <a:off x="803494" y="4546199"/>
            <a:ext cx="10508940" cy="1569660"/>
          </a:xfrm>
          <a:prstGeom prst="rect">
            <a:avLst/>
          </a:prstGeom>
          <a:noFill/>
        </p:spPr>
        <p:txBody>
          <a:bodyPr wrap="square" rtlCol="0" anchor="t">
            <a:spAutoFit/>
          </a:bodyPr>
          <a:lstStyle/>
          <a:p>
            <a:pPr algn="ctr">
              <a:lnSpc>
                <a:spcPct val="150000"/>
              </a:lnSpc>
            </a:pPr>
            <a:r>
              <a:rPr lang="en-US" sz="3200" b="1">
                <a:solidFill>
                  <a:schemeClr val="tx1">
                    <a:lumMod val="75000"/>
                    <a:lumOff val="25000"/>
                  </a:schemeClr>
                </a:solidFill>
                <a:cs typeface="Calibri"/>
              </a:rPr>
              <a:t>We'll give everyone a few minutes to join and get settled.</a:t>
            </a:r>
            <a:endParaRPr lang="en-US"/>
          </a:p>
          <a:p>
            <a:pPr algn="ctr">
              <a:lnSpc>
                <a:spcPct val="150000"/>
              </a:lnSpc>
            </a:pPr>
            <a:r>
              <a:rPr lang="en-US" sz="3200" b="1">
                <a:solidFill>
                  <a:schemeClr val="tx1">
                    <a:lumMod val="75000"/>
                    <a:lumOff val="25000"/>
                  </a:schemeClr>
                </a:solidFill>
                <a:cs typeface="Calibri"/>
              </a:rPr>
              <a:t>Please remain muted unless you want to speak.</a:t>
            </a:r>
          </a:p>
        </p:txBody>
      </p:sp>
    </p:spTree>
    <p:extLst>
      <p:ext uri="{BB962C8B-B14F-4D97-AF65-F5344CB8AC3E}">
        <p14:creationId xmlns:p14="http://schemas.microsoft.com/office/powerpoint/2010/main" val="346084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838200" y="2433139"/>
            <a:ext cx="4136136" cy="3390900"/>
          </a:xfrm>
        </p:spPr>
        <p:txBody>
          <a:bodyPr/>
          <a:lstStyle/>
          <a:p>
            <a:pPr>
              <a:lnSpc>
                <a:spcPct val="200000"/>
              </a:lnSpc>
            </a:pPr>
            <a:r>
              <a:rPr lang="en-US" dirty="0"/>
              <a:t>Workshop customization </a:t>
            </a:r>
          </a:p>
          <a:p>
            <a:pPr lvl="1">
              <a:lnSpc>
                <a:spcPct val="150000"/>
              </a:lnSpc>
            </a:pPr>
            <a:r>
              <a:rPr lang="en-US" sz="2800" dirty="0"/>
              <a:t>Informs content </a:t>
            </a:r>
          </a:p>
          <a:p>
            <a:pPr lvl="1">
              <a:lnSpc>
                <a:spcPct val="150000"/>
              </a:lnSpc>
            </a:pPr>
            <a:r>
              <a:rPr lang="en-US" sz="2800" dirty="0"/>
              <a:t>Activity design</a:t>
            </a:r>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pPr algn="ctr"/>
            <a:r>
              <a:rPr lang="en-US"/>
              <a:t>Purposeful Pre-work</a:t>
            </a:r>
          </a:p>
        </p:txBody>
      </p:sp>
      <p:sp>
        <p:nvSpPr>
          <p:cNvPr id="4" name="Rectangle 3">
            <a:extLst>
              <a:ext uri="{FF2B5EF4-FFF2-40B4-BE49-F238E27FC236}">
                <a16:creationId xmlns:a16="http://schemas.microsoft.com/office/drawing/2014/main" id="{10DB3BFF-B3B2-3E4A-A39B-20CB5B50BB1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5" name="Rectangle 4">
            <a:extLst>
              <a:ext uri="{FF2B5EF4-FFF2-40B4-BE49-F238E27FC236}">
                <a16:creationId xmlns:a16="http://schemas.microsoft.com/office/drawing/2014/main" id="{303BD6C3-CEC9-5347-97E6-83525E401486}"/>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6" name="Rectangle 5">
            <a:extLst>
              <a:ext uri="{FF2B5EF4-FFF2-40B4-BE49-F238E27FC236}">
                <a16:creationId xmlns:a16="http://schemas.microsoft.com/office/drawing/2014/main" id="{BEF24B56-061E-F14F-A38C-098EAA49B17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7" name="Rectangle 6">
            <a:extLst>
              <a:ext uri="{FF2B5EF4-FFF2-40B4-BE49-F238E27FC236}">
                <a16:creationId xmlns:a16="http://schemas.microsoft.com/office/drawing/2014/main" id="{020D5A93-8F7B-6945-A89F-336237168EC3}"/>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8" name="Rectangle 7">
            <a:extLst>
              <a:ext uri="{FF2B5EF4-FFF2-40B4-BE49-F238E27FC236}">
                <a16:creationId xmlns:a16="http://schemas.microsoft.com/office/drawing/2014/main" id="{33A65008-7401-8F47-B7A9-F87C0F596AF0}"/>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pic>
        <p:nvPicPr>
          <p:cNvPr id="9" name="Picture 8" descr="Running Commentary: My Job as a Tailor">
            <a:extLst>
              <a:ext uri="{FF2B5EF4-FFF2-40B4-BE49-F238E27FC236}">
                <a16:creationId xmlns:a16="http://schemas.microsoft.com/office/drawing/2014/main" id="{6A4785DF-AD54-D541-978F-47BA4BF24923}"/>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864071" y="2433139"/>
            <a:ext cx="5080000" cy="3390900"/>
          </a:xfrm>
          <a:prstGeom prst="rect">
            <a:avLst/>
          </a:prstGeom>
        </p:spPr>
      </p:pic>
    </p:spTree>
    <p:extLst>
      <p:ext uri="{BB962C8B-B14F-4D97-AF65-F5344CB8AC3E}">
        <p14:creationId xmlns:p14="http://schemas.microsoft.com/office/powerpoint/2010/main" val="1187798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C4072-5D87-8343-8FFB-52B552371091}"/>
              </a:ext>
            </a:extLst>
          </p:cNvPr>
          <p:cNvSpPr>
            <a:spLocks noGrp="1"/>
          </p:cNvSpPr>
          <p:nvPr>
            <p:ph idx="1"/>
          </p:nvPr>
        </p:nvSpPr>
        <p:spPr>
          <a:xfrm>
            <a:off x="1399765" y="2303232"/>
            <a:ext cx="4209288" cy="3493905"/>
          </a:xfrm>
        </p:spPr>
        <p:txBody>
          <a:bodyPr/>
          <a:lstStyle/>
          <a:p>
            <a:pPr>
              <a:lnSpc>
                <a:spcPct val="200000"/>
              </a:lnSpc>
            </a:pPr>
            <a:r>
              <a:rPr lang="en-US" dirty="0"/>
              <a:t>Highlights different styles</a:t>
            </a:r>
          </a:p>
          <a:p>
            <a:pPr lvl="1">
              <a:lnSpc>
                <a:spcPct val="100000"/>
              </a:lnSpc>
            </a:pPr>
            <a:r>
              <a:rPr lang="en-US" sz="2800" dirty="0"/>
              <a:t>4 colors</a:t>
            </a:r>
          </a:p>
          <a:p>
            <a:pPr marL="457200" lvl="1" indent="0">
              <a:lnSpc>
                <a:spcPct val="100000"/>
              </a:lnSpc>
              <a:buNone/>
            </a:pPr>
            <a:endParaRPr lang="en-US" sz="2800" dirty="0"/>
          </a:p>
          <a:p>
            <a:pPr>
              <a:lnSpc>
                <a:spcPct val="100000"/>
              </a:lnSpc>
            </a:pPr>
            <a:r>
              <a:rPr lang="en-US" dirty="0"/>
              <a:t>The Whole Brain Business Book</a:t>
            </a:r>
          </a:p>
          <a:p>
            <a:pPr lvl="1"/>
            <a:r>
              <a:rPr lang="en-US" sz="2800" dirty="0"/>
              <a:t>By: Ned Herrmann</a:t>
            </a:r>
          </a:p>
          <a:p>
            <a:endParaRPr lang="en-US" dirty="0"/>
          </a:p>
        </p:txBody>
      </p:sp>
      <p:sp>
        <p:nvSpPr>
          <p:cNvPr id="3" name="Title 2">
            <a:extLst>
              <a:ext uri="{FF2B5EF4-FFF2-40B4-BE49-F238E27FC236}">
                <a16:creationId xmlns:a16="http://schemas.microsoft.com/office/drawing/2014/main" id="{DDE6DC34-0E85-094B-805C-6E31E267A6DF}"/>
              </a:ext>
            </a:extLst>
          </p:cNvPr>
          <p:cNvSpPr>
            <a:spLocks noGrp="1"/>
          </p:cNvSpPr>
          <p:nvPr>
            <p:ph type="title"/>
          </p:nvPr>
        </p:nvSpPr>
        <p:spPr/>
        <p:txBody>
          <a:bodyPr/>
          <a:lstStyle/>
          <a:p>
            <a:r>
              <a:rPr lang="en-US"/>
              <a:t>Example: Communication Styles Assessment</a:t>
            </a:r>
          </a:p>
        </p:txBody>
      </p:sp>
      <p:sp>
        <p:nvSpPr>
          <p:cNvPr id="4" name="Rectangle 3">
            <a:extLst>
              <a:ext uri="{FF2B5EF4-FFF2-40B4-BE49-F238E27FC236}">
                <a16:creationId xmlns:a16="http://schemas.microsoft.com/office/drawing/2014/main" id="{B6215097-8EBF-214B-AB04-CD06AB765E3F}"/>
              </a:ext>
            </a:extLst>
          </p:cNvPr>
          <p:cNvSpPr/>
          <p:nvPr/>
        </p:nvSpPr>
        <p:spPr>
          <a:xfrm>
            <a:off x="5974813" y="3244334"/>
            <a:ext cx="237566" cy="369332"/>
          </a:xfrm>
          <a:prstGeom prst="rect">
            <a:avLst/>
          </a:prstGeom>
        </p:spPr>
        <p:txBody>
          <a:bodyPr wrap="none">
            <a:spAutoFit/>
          </a:bodyPr>
          <a:lstStyle/>
          <a:p>
            <a:r>
              <a:rPr lang="en-US"/>
              <a:t> </a:t>
            </a:r>
          </a:p>
        </p:txBody>
      </p:sp>
      <p:graphicFrame>
        <p:nvGraphicFramePr>
          <p:cNvPr id="7" name="Content Placeholder 3">
            <a:extLst>
              <a:ext uri="{FF2B5EF4-FFF2-40B4-BE49-F238E27FC236}">
                <a16:creationId xmlns:a16="http://schemas.microsoft.com/office/drawing/2014/main" id="{1D5B0BAB-4399-BA48-83F7-C0C46265573B}"/>
              </a:ext>
            </a:extLst>
          </p:cNvPr>
          <p:cNvGraphicFramePr>
            <a:graphicFrameLocks noChangeAspect="1"/>
          </p:cNvGraphicFramePr>
          <p:nvPr>
            <p:extLst>
              <p:ext uri="{D42A27DB-BD31-4B8C-83A1-F6EECF244321}">
                <p14:modId xmlns:p14="http://schemas.microsoft.com/office/powerpoint/2010/main" val="948309109"/>
              </p:ext>
            </p:extLst>
          </p:nvPr>
        </p:nvGraphicFramePr>
        <p:xfrm>
          <a:off x="6578139" y="1856848"/>
          <a:ext cx="3749040" cy="4386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029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C4072-5D87-8343-8FFB-52B552371091}"/>
              </a:ext>
            </a:extLst>
          </p:cNvPr>
          <p:cNvSpPr>
            <a:spLocks noGrp="1"/>
          </p:cNvSpPr>
          <p:nvPr>
            <p:ph idx="1"/>
          </p:nvPr>
        </p:nvSpPr>
        <p:spPr>
          <a:xfrm>
            <a:off x="1093381" y="2296508"/>
            <a:ext cx="4244163" cy="3103619"/>
          </a:xfrm>
        </p:spPr>
        <p:txBody>
          <a:bodyPr/>
          <a:lstStyle/>
          <a:p>
            <a:pPr>
              <a:lnSpc>
                <a:spcPct val="150000"/>
              </a:lnSpc>
            </a:pPr>
            <a:r>
              <a:rPr lang="en-US" dirty="0"/>
              <a:t>Style breakdown</a:t>
            </a:r>
          </a:p>
          <a:p>
            <a:pPr>
              <a:lnSpc>
                <a:spcPct val="150000"/>
              </a:lnSpc>
            </a:pPr>
            <a:r>
              <a:rPr lang="en-US" dirty="0"/>
              <a:t>Spend more time</a:t>
            </a:r>
          </a:p>
          <a:p>
            <a:pPr>
              <a:lnSpc>
                <a:spcPct val="150000"/>
              </a:lnSpc>
            </a:pPr>
            <a:r>
              <a:rPr lang="en-US" dirty="0"/>
              <a:t>Are attendees a team</a:t>
            </a:r>
          </a:p>
          <a:p>
            <a:pPr>
              <a:lnSpc>
                <a:spcPct val="150000"/>
              </a:lnSpc>
            </a:pPr>
            <a:r>
              <a:rPr lang="en-US" dirty="0"/>
              <a:t>Opposing styles</a:t>
            </a:r>
          </a:p>
        </p:txBody>
      </p:sp>
      <p:sp>
        <p:nvSpPr>
          <p:cNvPr id="3" name="Title 2">
            <a:extLst>
              <a:ext uri="{FF2B5EF4-FFF2-40B4-BE49-F238E27FC236}">
                <a16:creationId xmlns:a16="http://schemas.microsoft.com/office/drawing/2014/main" id="{DDE6DC34-0E85-094B-805C-6E31E267A6DF}"/>
              </a:ext>
            </a:extLst>
          </p:cNvPr>
          <p:cNvSpPr>
            <a:spLocks noGrp="1"/>
          </p:cNvSpPr>
          <p:nvPr>
            <p:ph type="title"/>
          </p:nvPr>
        </p:nvSpPr>
        <p:spPr/>
        <p:txBody>
          <a:bodyPr/>
          <a:lstStyle/>
          <a:p>
            <a:r>
              <a:rPr lang="en-US"/>
              <a:t>Example: Communication Styles Assessment</a:t>
            </a:r>
          </a:p>
        </p:txBody>
      </p:sp>
      <p:pic>
        <p:nvPicPr>
          <p:cNvPr id="10" name="Picture 9">
            <a:extLst>
              <a:ext uri="{FF2B5EF4-FFF2-40B4-BE49-F238E27FC236}">
                <a16:creationId xmlns:a16="http://schemas.microsoft.com/office/drawing/2014/main" id="{3AE5259B-E356-4546-8B31-CB137C91AC81}"/>
              </a:ext>
            </a:extLst>
          </p:cNvPr>
          <p:cNvPicPr>
            <a:picLocks noChangeAspect="1"/>
          </p:cNvPicPr>
          <p:nvPr/>
        </p:nvPicPr>
        <p:blipFill rotWithShape="1">
          <a:blip r:embed="rId3"/>
          <a:srcRect l="18770" t="2180" r="19401" b="3230"/>
          <a:stretch/>
        </p:blipFill>
        <p:spPr>
          <a:xfrm rot="17196503">
            <a:off x="8622995" y="2251319"/>
            <a:ext cx="2830982" cy="2603447"/>
          </a:xfrm>
          <a:prstGeom prst="rect">
            <a:avLst/>
          </a:prstGeom>
        </p:spPr>
      </p:pic>
      <p:pic>
        <p:nvPicPr>
          <p:cNvPr id="11" name="Picture 10">
            <a:extLst>
              <a:ext uri="{FF2B5EF4-FFF2-40B4-BE49-F238E27FC236}">
                <a16:creationId xmlns:a16="http://schemas.microsoft.com/office/drawing/2014/main" id="{73356F4E-DA8F-F046-B37F-2774678999A0}"/>
              </a:ext>
            </a:extLst>
          </p:cNvPr>
          <p:cNvPicPr>
            <a:picLocks noChangeAspect="1"/>
          </p:cNvPicPr>
          <p:nvPr/>
        </p:nvPicPr>
        <p:blipFill rotWithShape="1">
          <a:blip r:embed="rId4"/>
          <a:srcRect l="19239" t="2257" r="18854" b="2610"/>
          <a:stretch/>
        </p:blipFill>
        <p:spPr>
          <a:xfrm>
            <a:off x="5551841" y="2243856"/>
            <a:ext cx="2834640" cy="2618371"/>
          </a:xfrm>
          <a:prstGeom prst="rect">
            <a:avLst/>
          </a:prstGeom>
          <a:ln w="6350">
            <a:solidFill>
              <a:schemeClr val="bg1"/>
            </a:solidFill>
          </a:ln>
        </p:spPr>
      </p:pic>
      <p:sp>
        <p:nvSpPr>
          <p:cNvPr id="4" name="TextBox 3">
            <a:extLst>
              <a:ext uri="{FF2B5EF4-FFF2-40B4-BE49-F238E27FC236}">
                <a16:creationId xmlns:a16="http://schemas.microsoft.com/office/drawing/2014/main" id="{FE8A6090-CA9B-CF4A-BE3D-DABD4F526A84}"/>
              </a:ext>
            </a:extLst>
          </p:cNvPr>
          <p:cNvSpPr txBox="1"/>
          <p:nvPr/>
        </p:nvSpPr>
        <p:spPr>
          <a:xfrm>
            <a:off x="6477678" y="4999299"/>
            <a:ext cx="1023742" cy="400110"/>
          </a:xfrm>
          <a:prstGeom prst="rect">
            <a:avLst/>
          </a:prstGeom>
          <a:noFill/>
        </p:spPr>
        <p:txBody>
          <a:bodyPr wrap="none" rtlCol="0">
            <a:spAutoFit/>
          </a:bodyPr>
          <a:lstStyle/>
          <a:p>
            <a:r>
              <a:rPr lang="en-US" sz="2000" dirty="0"/>
              <a:t>Group 1</a:t>
            </a:r>
          </a:p>
        </p:txBody>
      </p:sp>
      <p:sp>
        <p:nvSpPr>
          <p:cNvPr id="7" name="TextBox 6">
            <a:extLst>
              <a:ext uri="{FF2B5EF4-FFF2-40B4-BE49-F238E27FC236}">
                <a16:creationId xmlns:a16="http://schemas.microsoft.com/office/drawing/2014/main" id="{1FF09CE0-4F15-AB4F-8F91-EF0589C9B4D6}"/>
              </a:ext>
            </a:extLst>
          </p:cNvPr>
          <p:cNvSpPr txBox="1"/>
          <p:nvPr/>
        </p:nvSpPr>
        <p:spPr>
          <a:xfrm>
            <a:off x="9526615" y="5000017"/>
            <a:ext cx="1023742" cy="400110"/>
          </a:xfrm>
          <a:prstGeom prst="rect">
            <a:avLst/>
          </a:prstGeom>
          <a:noFill/>
        </p:spPr>
        <p:txBody>
          <a:bodyPr wrap="none" rtlCol="0">
            <a:spAutoFit/>
          </a:bodyPr>
          <a:lstStyle/>
          <a:p>
            <a:r>
              <a:rPr lang="en-US" sz="2000" dirty="0"/>
              <a:t>Group 2</a:t>
            </a:r>
          </a:p>
        </p:txBody>
      </p:sp>
    </p:spTree>
    <p:extLst>
      <p:ext uri="{BB962C8B-B14F-4D97-AF65-F5344CB8AC3E}">
        <p14:creationId xmlns:p14="http://schemas.microsoft.com/office/powerpoint/2010/main" val="1749196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pPr algn="ctr"/>
            <a:r>
              <a:rPr lang="en-US"/>
              <a:t>Pre-work in Action</a:t>
            </a:r>
          </a:p>
        </p:txBody>
      </p:sp>
      <p:sp>
        <p:nvSpPr>
          <p:cNvPr id="5" name="Content Placeholder 4">
            <a:extLst>
              <a:ext uri="{FF2B5EF4-FFF2-40B4-BE49-F238E27FC236}">
                <a16:creationId xmlns:a16="http://schemas.microsoft.com/office/drawing/2014/main" id="{CC3E58B4-FE77-664B-9285-BC6761252509}"/>
              </a:ext>
            </a:extLst>
          </p:cNvPr>
          <p:cNvSpPr>
            <a:spLocks noGrp="1"/>
          </p:cNvSpPr>
          <p:nvPr>
            <p:ph idx="1"/>
          </p:nvPr>
        </p:nvSpPr>
        <p:spPr>
          <a:xfrm>
            <a:off x="1798320" y="2161573"/>
            <a:ext cx="4297680" cy="3256757"/>
          </a:xfrm>
        </p:spPr>
        <p:txBody>
          <a:bodyPr/>
          <a:lstStyle/>
          <a:p>
            <a:pPr>
              <a:lnSpc>
                <a:spcPct val="150000"/>
              </a:lnSpc>
            </a:pPr>
            <a:r>
              <a:rPr lang="en-US"/>
              <a:t>Integrated into workshop</a:t>
            </a:r>
          </a:p>
          <a:p>
            <a:pPr>
              <a:lnSpc>
                <a:spcPct val="150000"/>
              </a:lnSpc>
            </a:pPr>
            <a:r>
              <a:rPr lang="en-US"/>
              <a:t>Report in aggregate</a:t>
            </a:r>
          </a:p>
          <a:p>
            <a:pPr>
              <a:lnSpc>
                <a:spcPct val="150000"/>
              </a:lnSpc>
            </a:pPr>
            <a:r>
              <a:rPr lang="en-US"/>
              <a:t>Engages attendee</a:t>
            </a:r>
          </a:p>
          <a:p>
            <a:pPr>
              <a:lnSpc>
                <a:spcPct val="150000"/>
              </a:lnSpc>
            </a:pPr>
            <a:r>
              <a:rPr lang="en-US"/>
              <a:t>Connects material</a:t>
            </a:r>
          </a:p>
          <a:p>
            <a:endParaRPr lang="en-US"/>
          </a:p>
        </p:txBody>
      </p:sp>
      <p:pic>
        <p:nvPicPr>
          <p:cNvPr id="6" name="Picture 5" descr="File:Cartoon Guy Presenting A Business Graph.svg ...">
            <a:extLst>
              <a:ext uri="{FF2B5EF4-FFF2-40B4-BE49-F238E27FC236}">
                <a16:creationId xmlns:a16="http://schemas.microsoft.com/office/drawing/2014/main" id="{18D239A4-5B96-0148-8F06-5D1B6B7ADF1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7101840" y="2017994"/>
            <a:ext cx="3291840" cy="3543917"/>
          </a:xfrm>
          <a:prstGeom prst="rect">
            <a:avLst/>
          </a:prstGeom>
        </p:spPr>
      </p:pic>
    </p:spTree>
    <p:extLst>
      <p:ext uri="{BB962C8B-B14F-4D97-AF65-F5344CB8AC3E}">
        <p14:creationId xmlns:p14="http://schemas.microsoft.com/office/powerpoint/2010/main" val="401832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0149F-52D8-414D-82FF-F992479E237C}"/>
              </a:ext>
            </a:extLst>
          </p:cNvPr>
          <p:cNvSpPr>
            <a:spLocks noGrp="1"/>
          </p:cNvSpPr>
          <p:nvPr>
            <p:ph type="title"/>
          </p:nvPr>
        </p:nvSpPr>
        <p:spPr/>
        <p:txBody>
          <a:bodyPr/>
          <a:lstStyle/>
          <a:p>
            <a:pPr algn="ctr"/>
            <a:r>
              <a:rPr lang="en-US"/>
              <a:t>Pre-work versus Polls</a:t>
            </a:r>
          </a:p>
        </p:txBody>
      </p:sp>
      <p:graphicFrame>
        <p:nvGraphicFramePr>
          <p:cNvPr id="16" name="Diagram 15">
            <a:extLst>
              <a:ext uri="{FF2B5EF4-FFF2-40B4-BE49-F238E27FC236}">
                <a16:creationId xmlns:a16="http://schemas.microsoft.com/office/drawing/2014/main" id="{F6DD589D-0447-8843-93FA-793235523BF1}"/>
              </a:ext>
            </a:extLst>
          </p:cNvPr>
          <p:cNvGraphicFramePr>
            <a:graphicFrameLocks noChangeAspect="1"/>
          </p:cNvGraphicFramePr>
          <p:nvPr>
            <p:extLst>
              <p:ext uri="{D42A27DB-BD31-4B8C-83A1-F6EECF244321}">
                <p14:modId xmlns:p14="http://schemas.microsoft.com/office/powerpoint/2010/main" val="574913998"/>
              </p:ext>
            </p:extLst>
          </p:nvPr>
        </p:nvGraphicFramePr>
        <p:xfrm>
          <a:off x="838200" y="1371600"/>
          <a:ext cx="7498080" cy="4998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Group 18">
            <a:extLst>
              <a:ext uri="{FF2B5EF4-FFF2-40B4-BE49-F238E27FC236}">
                <a16:creationId xmlns:a16="http://schemas.microsoft.com/office/drawing/2014/main" id="{75570191-AADF-A241-9484-0B5B3B7911F1}"/>
              </a:ext>
            </a:extLst>
          </p:cNvPr>
          <p:cNvGrpSpPr/>
          <p:nvPr/>
        </p:nvGrpSpPr>
        <p:grpSpPr>
          <a:xfrm>
            <a:off x="9114449" y="2016897"/>
            <a:ext cx="2103120" cy="2103120"/>
            <a:chOff x="9096161" y="3507368"/>
            <a:chExt cx="2103120" cy="2103120"/>
          </a:xfrm>
        </p:grpSpPr>
        <p:sp>
          <p:nvSpPr>
            <p:cNvPr id="18" name="Rounded Rectangle 17">
              <a:extLst>
                <a:ext uri="{FF2B5EF4-FFF2-40B4-BE49-F238E27FC236}">
                  <a16:creationId xmlns:a16="http://schemas.microsoft.com/office/drawing/2014/main" id="{4AACEAF3-64C1-C245-9F0A-70D8DF37B535}"/>
                </a:ext>
              </a:extLst>
            </p:cNvPr>
            <p:cNvSpPr>
              <a:spLocks noChangeAspect="1"/>
            </p:cNvSpPr>
            <p:nvPr/>
          </p:nvSpPr>
          <p:spPr>
            <a:xfrm>
              <a:off x="9096161" y="3507368"/>
              <a:ext cx="2103120" cy="2103120"/>
            </a:xfrm>
            <a:prstGeom prst="roundRect">
              <a:avLst/>
            </a:prstGeom>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BAFD7DE-E1AA-324C-B3BC-56AA06058345}"/>
                </a:ext>
              </a:extLst>
            </p:cNvPr>
            <p:cNvSpPr txBox="1"/>
            <p:nvPr/>
          </p:nvSpPr>
          <p:spPr>
            <a:xfrm>
              <a:off x="9212914" y="3866431"/>
              <a:ext cx="1869614" cy="1384995"/>
            </a:xfrm>
            <a:prstGeom prst="rect">
              <a:avLst/>
            </a:prstGeom>
            <a:noFill/>
          </p:spPr>
          <p:txBody>
            <a:bodyPr wrap="none" rtlCol="0">
              <a:spAutoFit/>
            </a:bodyPr>
            <a:lstStyle/>
            <a:p>
              <a:r>
                <a:rPr lang="en-US" sz="2800" b="1">
                  <a:solidFill>
                    <a:schemeClr val="bg1"/>
                  </a:solidFill>
                </a:rPr>
                <a:t>Unique, </a:t>
              </a:r>
            </a:p>
            <a:p>
              <a:r>
                <a:rPr lang="en-US" sz="2800" b="1">
                  <a:solidFill>
                    <a:schemeClr val="bg1"/>
                  </a:solidFill>
                </a:rPr>
                <a:t>customized</a:t>
              </a:r>
            </a:p>
            <a:p>
              <a:r>
                <a:rPr lang="en-US" sz="2800" b="1">
                  <a:solidFill>
                    <a:schemeClr val="bg1"/>
                  </a:solidFill>
                </a:rPr>
                <a:t> workshop</a:t>
              </a:r>
            </a:p>
          </p:txBody>
        </p:sp>
      </p:grpSp>
    </p:spTree>
    <p:extLst>
      <p:ext uri="{BB962C8B-B14F-4D97-AF65-F5344CB8AC3E}">
        <p14:creationId xmlns:p14="http://schemas.microsoft.com/office/powerpoint/2010/main" val="303241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D5160D-5DD6-D94A-BA92-2AAE735015C8}"/>
              </a:ext>
            </a:extLst>
          </p:cNvPr>
          <p:cNvSpPr>
            <a:spLocks noGrp="1"/>
          </p:cNvSpPr>
          <p:nvPr>
            <p:ph idx="1"/>
          </p:nvPr>
        </p:nvSpPr>
        <p:spPr>
          <a:xfrm>
            <a:off x="838200" y="2144850"/>
            <a:ext cx="4818321" cy="2568300"/>
          </a:xfrm>
        </p:spPr>
        <p:txBody>
          <a:bodyPr/>
          <a:lstStyle/>
          <a:p>
            <a:pPr>
              <a:lnSpc>
                <a:spcPct val="150000"/>
              </a:lnSpc>
            </a:pPr>
            <a:r>
              <a:rPr lang="en-US"/>
              <a:t>Attendees get their results </a:t>
            </a:r>
          </a:p>
          <a:p>
            <a:pPr>
              <a:lnSpc>
                <a:spcPct val="150000"/>
              </a:lnSpc>
            </a:pPr>
            <a:r>
              <a:rPr lang="en-US"/>
              <a:t>Can use for evaluation</a:t>
            </a:r>
          </a:p>
          <a:p>
            <a:pPr>
              <a:lnSpc>
                <a:spcPct val="150000"/>
              </a:lnSpc>
            </a:pPr>
            <a:r>
              <a:rPr lang="en-US"/>
              <a:t>Improves future workshops</a:t>
            </a:r>
          </a:p>
          <a:p>
            <a:endParaRPr lang="en-US"/>
          </a:p>
        </p:txBody>
      </p:sp>
      <p:sp>
        <p:nvSpPr>
          <p:cNvPr id="3" name="Title 2">
            <a:extLst>
              <a:ext uri="{FF2B5EF4-FFF2-40B4-BE49-F238E27FC236}">
                <a16:creationId xmlns:a16="http://schemas.microsoft.com/office/drawing/2014/main" id="{B7443920-F752-5F48-ABA7-56BC4C06F5CF}"/>
              </a:ext>
            </a:extLst>
          </p:cNvPr>
          <p:cNvSpPr>
            <a:spLocks noGrp="1"/>
          </p:cNvSpPr>
          <p:nvPr>
            <p:ph type="title"/>
          </p:nvPr>
        </p:nvSpPr>
        <p:spPr/>
        <p:txBody>
          <a:bodyPr/>
          <a:lstStyle/>
          <a:p>
            <a:r>
              <a:rPr lang="en-US"/>
              <a:t>Pre-work Post Workshop</a:t>
            </a:r>
          </a:p>
        </p:txBody>
      </p:sp>
      <p:pic>
        <p:nvPicPr>
          <p:cNvPr id="5" name="Picture 4" descr="Year 11: March 2012">
            <a:extLst>
              <a:ext uri="{FF2B5EF4-FFF2-40B4-BE49-F238E27FC236}">
                <a16:creationId xmlns:a16="http://schemas.microsoft.com/office/drawing/2014/main" id="{4C7E5012-20AD-0D4C-8247-692C67D6AAC6}"/>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10122" b="10121"/>
          <a:stretch/>
        </p:blipFill>
        <p:spPr>
          <a:xfrm>
            <a:off x="6535481" y="1824536"/>
            <a:ext cx="4023360" cy="3208929"/>
          </a:xfrm>
          <a:prstGeom prst="rect">
            <a:avLst/>
          </a:prstGeom>
        </p:spPr>
      </p:pic>
    </p:spTree>
    <p:extLst>
      <p:ext uri="{BB962C8B-B14F-4D97-AF65-F5344CB8AC3E}">
        <p14:creationId xmlns:p14="http://schemas.microsoft.com/office/powerpoint/2010/main" val="159169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FBD622-5923-B64E-B804-0DE076FD760A}"/>
              </a:ext>
            </a:extLst>
          </p:cNvPr>
          <p:cNvSpPr>
            <a:spLocks noGrp="1"/>
          </p:cNvSpPr>
          <p:nvPr>
            <p:ph idx="1"/>
          </p:nvPr>
        </p:nvSpPr>
        <p:spPr/>
        <p:txBody>
          <a:bodyPr/>
          <a:lstStyle/>
          <a:p>
            <a:pPr marL="0" indent="0">
              <a:buNone/>
            </a:pPr>
            <a:r>
              <a:rPr lang="en-US"/>
              <a:t>Decisions, Decisions</a:t>
            </a:r>
          </a:p>
          <a:p>
            <a:endParaRPr lang="en-US"/>
          </a:p>
        </p:txBody>
      </p:sp>
      <p:sp>
        <p:nvSpPr>
          <p:cNvPr id="3" name="Title 2">
            <a:extLst>
              <a:ext uri="{FF2B5EF4-FFF2-40B4-BE49-F238E27FC236}">
                <a16:creationId xmlns:a16="http://schemas.microsoft.com/office/drawing/2014/main" id="{4643C866-C8AE-E344-9C6D-EBD607EC0667}"/>
              </a:ext>
            </a:extLst>
          </p:cNvPr>
          <p:cNvSpPr>
            <a:spLocks noGrp="1"/>
          </p:cNvSpPr>
          <p:nvPr>
            <p:ph type="title"/>
          </p:nvPr>
        </p:nvSpPr>
        <p:spPr/>
        <p:txBody>
          <a:bodyPr/>
          <a:lstStyle/>
          <a:p>
            <a:pPr algn="ctr"/>
            <a:r>
              <a:rPr lang="en-US"/>
              <a:t>Logistics &amp; Timing</a:t>
            </a:r>
          </a:p>
        </p:txBody>
      </p:sp>
      <p:pic>
        <p:nvPicPr>
          <p:cNvPr id="22" name="Picture 21" descr="Investing PNG Transparent Images | PNG All">
            <a:extLst>
              <a:ext uri="{FF2B5EF4-FFF2-40B4-BE49-F238E27FC236}">
                <a16:creationId xmlns:a16="http://schemas.microsoft.com/office/drawing/2014/main" id="{ACEB6FB5-D41F-8B45-97DE-CC3DA6B7FDC6}"/>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3291840"/>
            <a:ext cx="4477897" cy="3566160"/>
          </a:xfrm>
          <a:prstGeom prst="rect">
            <a:avLst/>
          </a:prstGeom>
        </p:spPr>
      </p:pic>
      <p:sp>
        <p:nvSpPr>
          <p:cNvPr id="23" name="TextBox 22">
            <a:extLst>
              <a:ext uri="{FF2B5EF4-FFF2-40B4-BE49-F238E27FC236}">
                <a16:creationId xmlns:a16="http://schemas.microsoft.com/office/drawing/2014/main" id="{9ACEAA59-5741-154D-9ED4-2F4C15015497}"/>
              </a:ext>
            </a:extLst>
          </p:cNvPr>
          <p:cNvSpPr txBox="1"/>
          <p:nvPr/>
        </p:nvSpPr>
        <p:spPr>
          <a:xfrm>
            <a:off x="3096768" y="2666205"/>
            <a:ext cx="4790479" cy="523220"/>
          </a:xfrm>
          <a:prstGeom prst="rect">
            <a:avLst/>
          </a:prstGeom>
          <a:noFill/>
        </p:spPr>
        <p:txBody>
          <a:bodyPr wrap="none" rtlCol="0">
            <a:spAutoFit/>
          </a:bodyPr>
          <a:lstStyle/>
          <a:p>
            <a:r>
              <a:rPr lang="en-US" sz="2800"/>
              <a:t>Which platform should we use?</a:t>
            </a:r>
          </a:p>
        </p:txBody>
      </p:sp>
      <p:sp>
        <p:nvSpPr>
          <p:cNvPr id="24" name="TextBox 23">
            <a:extLst>
              <a:ext uri="{FF2B5EF4-FFF2-40B4-BE49-F238E27FC236}">
                <a16:creationId xmlns:a16="http://schemas.microsoft.com/office/drawing/2014/main" id="{1C0ADEF7-6897-E14B-B5FF-9C457B4D5F55}"/>
              </a:ext>
            </a:extLst>
          </p:cNvPr>
          <p:cNvSpPr txBox="1"/>
          <p:nvPr/>
        </p:nvSpPr>
        <p:spPr>
          <a:xfrm>
            <a:off x="4949952" y="3668576"/>
            <a:ext cx="4697568" cy="523220"/>
          </a:xfrm>
          <a:prstGeom prst="rect">
            <a:avLst/>
          </a:prstGeom>
          <a:noFill/>
        </p:spPr>
        <p:txBody>
          <a:bodyPr wrap="none" rtlCol="0">
            <a:spAutoFit/>
          </a:bodyPr>
          <a:lstStyle/>
          <a:p>
            <a:r>
              <a:rPr lang="en-US" sz="2800"/>
              <a:t>What pre-work would be best?</a:t>
            </a:r>
          </a:p>
        </p:txBody>
      </p:sp>
      <p:sp>
        <p:nvSpPr>
          <p:cNvPr id="25" name="TextBox 24">
            <a:extLst>
              <a:ext uri="{FF2B5EF4-FFF2-40B4-BE49-F238E27FC236}">
                <a16:creationId xmlns:a16="http://schemas.microsoft.com/office/drawing/2014/main" id="{3C12019F-7258-1649-AFDA-2B7DEE4D3326}"/>
              </a:ext>
            </a:extLst>
          </p:cNvPr>
          <p:cNvSpPr txBox="1"/>
          <p:nvPr/>
        </p:nvSpPr>
        <p:spPr>
          <a:xfrm>
            <a:off x="6917613" y="4670947"/>
            <a:ext cx="3233578" cy="523220"/>
          </a:xfrm>
          <a:prstGeom prst="rect">
            <a:avLst/>
          </a:prstGeom>
          <a:noFill/>
        </p:spPr>
        <p:txBody>
          <a:bodyPr wrap="none" rtlCol="0">
            <a:spAutoFit/>
          </a:bodyPr>
          <a:lstStyle/>
          <a:p>
            <a:r>
              <a:rPr lang="en-US" sz="2800"/>
              <a:t>What’s our timeline?</a:t>
            </a:r>
          </a:p>
        </p:txBody>
      </p:sp>
    </p:spTree>
    <p:extLst>
      <p:ext uri="{BB962C8B-B14F-4D97-AF65-F5344CB8AC3E}">
        <p14:creationId xmlns:p14="http://schemas.microsoft.com/office/powerpoint/2010/main" val="3709866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43C866-C8AE-E344-9C6D-EBD607EC0667}"/>
              </a:ext>
            </a:extLst>
          </p:cNvPr>
          <p:cNvSpPr>
            <a:spLocks noGrp="1"/>
          </p:cNvSpPr>
          <p:nvPr>
            <p:ph type="title"/>
          </p:nvPr>
        </p:nvSpPr>
        <p:spPr/>
        <p:txBody>
          <a:bodyPr/>
          <a:lstStyle/>
          <a:p>
            <a:pPr algn="ctr"/>
            <a:r>
              <a:rPr lang="en-US"/>
              <a:t>Pre-work</a:t>
            </a:r>
          </a:p>
        </p:txBody>
      </p:sp>
      <p:graphicFrame>
        <p:nvGraphicFramePr>
          <p:cNvPr id="4" name="Diagram 3">
            <a:extLst>
              <a:ext uri="{FF2B5EF4-FFF2-40B4-BE49-F238E27FC236}">
                <a16:creationId xmlns:a16="http://schemas.microsoft.com/office/drawing/2014/main" id="{C09E5186-BD37-7241-A9CE-8E0BAC0EB3CF}"/>
              </a:ext>
            </a:extLst>
          </p:cNvPr>
          <p:cNvGraphicFramePr>
            <a:graphicFrameLocks noChangeAspect="1"/>
          </p:cNvGraphicFramePr>
          <p:nvPr>
            <p:extLst>
              <p:ext uri="{D42A27DB-BD31-4B8C-83A1-F6EECF244321}">
                <p14:modId xmlns:p14="http://schemas.microsoft.com/office/powerpoint/2010/main" val="3480807260"/>
              </p:ext>
            </p:extLst>
          </p:nvPr>
        </p:nvGraphicFramePr>
        <p:xfrm>
          <a:off x="329184" y="2234030"/>
          <a:ext cx="6309360" cy="3320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1">
            <a:extLst>
              <a:ext uri="{FF2B5EF4-FFF2-40B4-BE49-F238E27FC236}">
                <a16:creationId xmlns:a16="http://schemas.microsoft.com/office/drawing/2014/main" id="{04802787-FBF8-F94B-ADF4-88F6078F8B0B}"/>
              </a:ext>
            </a:extLst>
          </p:cNvPr>
          <p:cNvSpPr>
            <a:spLocks noGrp="1"/>
          </p:cNvSpPr>
          <p:nvPr>
            <p:ph idx="1"/>
          </p:nvPr>
        </p:nvSpPr>
        <p:spPr>
          <a:xfrm>
            <a:off x="6638544" y="2677076"/>
            <a:ext cx="4575048" cy="2434632"/>
          </a:xfrm>
        </p:spPr>
        <p:txBody>
          <a:bodyPr/>
          <a:lstStyle/>
          <a:p>
            <a:pPr>
              <a:lnSpc>
                <a:spcPct val="150000"/>
              </a:lnSpc>
            </a:pPr>
            <a:r>
              <a:rPr lang="en-US"/>
              <a:t>It’s a balance</a:t>
            </a:r>
          </a:p>
          <a:p>
            <a:pPr>
              <a:lnSpc>
                <a:spcPct val="150000"/>
              </a:lnSpc>
            </a:pPr>
            <a:r>
              <a:rPr lang="en-US"/>
              <a:t>Only a portion will complete</a:t>
            </a:r>
          </a:p>
          <a:p>
            <a:pPr>
              <a:lnSpc>
                <a:spcPct val="150000"/>
              </a:lnSpc>
            </a:pPr>
            <a:r>
              <a:rPr lang="en-US"/>
              <a:t>Avoid required readings</a:t>
            </a:r>
          </a:p>
          <a:p>
            <a:endParaRPr lang="en-US"/>
          </a:p>
        </p:txBody>
      </p:sp>
    </p:spTree>
    <p:extLst>
      <p:ext uri="{BB962C8B-B14F-4D97-AF65-F5344CB8AC3E}">
        <p14:creationId xmlns:p14="http://schemas.microsoft.com/office/powerpoint/2010/main" val="181637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FBD622-5923-B64E-B804-0DE076FD760A}"/>
              </a:ext>
            </a:extLst>
          </p:cNvPr>
          <p:cNvSpPr>
            <a:spLocks noGrp="1"/>
          </p:cNvSpPr>
          <p:nvPr>
            <p:ph idx="1"/>
          </p:nvPr>
        </p:nvSpPr>
        <p:spPr>
          <a:xfrm>
            <a:off x="7093123" y="2130467"/>
            <a:ext cx="2018607" cy="2902998"/>
          </a:xfrm>
        </p:spPr>
        <p:txBody>
          <a:bodyPr/>
          <a:lstStyle/>
          <a:p>
            <a:pPr>
              <a:lnSpc>
                <a:spcPct val="150000"/>
              </a:lnSpc>
            </a:pPr>
            <a:r>
              <a:rPr lang="en-US" dirty="0"/>
              <a:t>Platform</a:t>
            </a:r>
          </a:p>
          <a:p>
            <a:pPr>
              <a:lnSpc>
                <a:spcPct val="150000"/>
              </a:lnSpc>
            </a:pPr>
            <a:r>
              <a:rPr lang="en-US" dirty="0"/>
              <a:t>Timeline</a:t>
            </a:r>
          </a:p>
          <a:p>
            <a:pPr>
              <a:lnSpc>
                <a:spcPct val="150000"/>
              </a:lnSpc>
            </a:pPr>
            <a:r>
              <a:rPr lang="en-US" dirty="0"/>
              <a:t>Design</a:t>
            </a:r>
          </a:p>
          <a:p>
            <a:pPr>
              <a:lnSpc>
                <a:spcPct val="150000"/>
              </a:lnSpc>
            </a:pPr>
            <a:r>
              <a:rPr lang="en-US" dirty="0"/>
              <a:t>Content</a:t>
            </a:r>
          </a:p>
          <a:p>
            <a:endParaRPr lang="en-US" dirty="0"/>
          </a:p>
        </p:txBody>
      </p:sp>
      <p:sp>
        <p:nvSpPr>
          <p:cNvPr id="3" name="Title 2">
            <a:extLst>
              <a:ext uri="{FF2B5EF4-FFF2-40B4-BE49-F238E27FC236}">
                <a16:creationId xmlns:a16="http://schemas.microsoft.com/office/drawing/2014/main" id="{4643C866-C8AE-E344-9C6D-EBD607EC0667}"/>
              </a:ext>
            </a:extLst>
          </p:cNvPr>
          <p:cNvSpPr>
            <a:spLocks noGrp="1"/>
          </p:cNvSpPr>
          <p:nvPr>
            <p:ph type="title"/>
          </p:nvPr>
        </p:nvSpPr>
        <p:spPr/>
        <p:txBody>
          <a:bodyPr/>
          <a:lstStyle/>
          <a:p>
            <a:pPr algn="ctr"/>
            <a:r>
              <a:rPr lang="en-US"/>
              <a:t>Build it</a:t>
            </a:r>
          </a:p>
        </p:txBody>
      </p:sp>
      <p:pic>
        <p:nvPicPr>
          <p:cNvPr id="10" name="Picture 9" descr="Assessments | Linking to Thinking">
            <a:extLst>
              <a:ext uri="{FF2B5EF4-FFF2-40B4-BE49-F238E27FC236}">
                <a16:creationId xmlns:a16="http://schemas.microsoft.com/office/drawing/2014/main" id="{7145D602-E03B-9C49-93FF-F223516928E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343999" y="1540415"/>
            <a:ext cx="4754880" cy="4903470"/>
          </a:xfrm>
          <a:prstGeom prst="rect">
            <a:avLst/>
          </a:prstGeom>
        </p:spPr>
      </p:pic>
    </p:spTree>
    <p:extLst>
      <p:ext uri="{BB962C8B-B14F-4D97-AF65-F5344CB8AC3E}">
        <p14:creationId xmlns:p14="http://schemas.microsoft.com/office/powerpoint/2010/main" val="253909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FBD622-5923-B64E-B804-0DE076FD760A}"/>
              </a:ext>
            </a:extLst>
          </p:cNvPr>
          <p:cNvSpPr>
            <a:spLocks noGrp="1"/>
          </p:cNvSpPr>
          <p:nvPr>
            <p:ph idx="1"/>
          </p:nvPr>
        </p:nvSpPr>
        <p:spPr>
          <a:xfrm>
            <a:off x="7410822" y="2145641"/>
            <a:ext cx="3942978" cy="2566717"/>
          </a:xfrm>
        </p:spPr>
        <p:txBody>
          <a:bodyPr/>
          <a:lstStyle/>
          <a:p>
            <a:pPr>
              <a:lnSpc>
                <a:spcPct val="150000"/>
              </a:lnSpc>
            </a:pPr>
            <a:r>
              <a:rPr lang="en-US"/>
              <a:t>Functionality </a:t>
            </a:r>
          </a:p>
          <a:p>
            <a:pPr>
              <a:lnSpc>
                <a:spcPct val="150000"/>
              </a:lnSpc>
            </a:pPr>
            <a:r>
              <a:rPr lang="en-US"/>
              <a:t>Wording, spelling, typos</a:t>
            </a:r>
          </a:p>
          <a:p>
            <a:pPr>
              <a:lnSpc>
                <a:spcPct val="150000"/>
              </a:lnSpc>
            </a:pPr>
            <a:r>
              <a:rPr lang="en-US"/>
              <a:t>Ask others</a:t>
            </a:r>
          </a:p>
          <a:p>
            <a:endParaRPr lang="en-US"/>
          </a:p>
        </p:txBody>
      </p:sp>
      <p:sp>
        <p:nvSpPr>
          <p:cNvPr id="3" name="Title 2">
            <a:extLst>
              <a:ext uri="{FF2B5EF4-FFF2-40B4-BE49-F238E27FC236}">
                <a16:creationId xmlns:a16="http://schemas.microsoft.com/office/drawing/2014/main" id="{4643C866-C8AE-E344-9C6D-EBD607EC0667}"/>
              </a:ext>
            </a:extLst>
          </p:cNvPr>
          <p:cNvSpPr>
            <a:spLocks noGrp="1"/>
          </p:cNvSpPr>
          <p:nvPr>
            <p:ph type="title"/>
          </p:nvPr>
        </p:nvSpPr>
        <p:spPr/>
        <p:txBody>
          <a:bodyPr/>
          <a:lstStyle/>
          <a:p>
            <a:pPr algn="ctr"/>
            <a:r>
              <a:rPr lang="en-US"/>
              <a:t>Test it</a:t>
            </a:r>
          </a:p>
        </p:txBody>
      </p:sp>
      <p:pic>
        <p:nvPicPr>
          <p:cNvPr id="6" name="Picture 5" descr="Free illustration: Test, Testing, Optical, Magnifier ...">
            <a:extLst>
              <a:ext uri="{FF2B5EF4-FFF2-40B4-BE49-F238E27FC236}">
                <a16:creationId xmlns:a16="http://schemas.microsoft.com/office/drawing/2014/main" id="{10C97AA1-3C98-0B4B-95D1-FE7B9DC0D929}"/>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4943" t="40800" r="17004"/>
          <a:stretch/>
        </p:blipFill>
        <p:spPr>
          <a:xfrm>
            <a:off x="591312" y="2098856"/>
            <a:ext cx="5833872" cy="4059936"/>
          </a:xfrm>
          <a:prstGeom prst="rect">
            <a:avLst/>
          </a:prstGeom>
        </p:spPr>
      </p:pic>
    </p:spTree>
    <p:extLst>
      <p:ext uri="{BB962C8B-B14F-4D97-AF65-F5344CB8AC3E}">
        <p14:creationId xmlns:p14="http://schemas.microsoft.com/office/powerpoint/2010/main" val="67353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8B7E-57D2-CA4B-BD7E-5DF461D39CA8}"/>
              </a:ext>
            </a:extLst>
          </p:cNvPr>
          <p:cNvSpPr>
            <a:spLocks noGrp="1"/>
          </p:cNvSpPr>
          <p:nvPr>
            <p:ph type="ctrTitle"/>
          </p:nvPr>
        </p:nvSpPr>
        <p:spPr>
          <a:xfrm>
            <a:off x="505230" y="3148847"/>
            <a:ext cx="6098449" cy="1909762"/>
          </a:xfrm>
        </p:spPr>
        <p:txBody>
          <a:bodyPr/>
          <a:lstStyle/>
          <a:p>
            <a:r>
              <a:rPr lang="en-US" sz="6000" dirty="0">
                <a:solidFill>
                  <a:srgbClr val="FF0000"/>
                </a:solidFill>
                <a:cs typeface="Calibri"/>
              </a:rPr>
              <a:t>Creating Impactful and Innovative Team Science Workshops</a:t>
            </a:r>
          </a:p>
        </p:txBody>
      </p:sp>
      <p:sp>
        <p:nvSpPr>
          <p:cNvPr id="3" name="Subtitle 2">
            <a:extLst>
              <a:ext uri="{FF2B5EF4-FFF2-40B4-BE49-F238E27FC236}">
                <a16:creationId xmlns:a16="http://schemas.microsoft.com/office/drawing/2014/main" id="{A4A1FD11-986E-0242-A909-87DAE2ADBEB4}"/>
              </a:ext>
            </a:extLst>
          </p:cNvPr>
          <p:cNvSpPr>
            <a:spLocks noGrp="1"/>
          </p:cNvSpPr>
          <p:nvPr>
            <p:ph type="subTitle" idx="1"/>
          </p:nvPr>
        </p:nvSpPr>
        <p:spPr>
          <a:xfrm>
            <a:off x="7161524" y="2069067"/>
            <a:ext cx="4708921" cy="1655762"/>
          </a:xfrm>
        </p:spPr>
        <p:txBody>
          <a:bodyPr anchor="t"/>
          <a:lstStyle/>
          <a:p>
            <a:r>
              <a:rPr lang="en-US" sz="3200">
                <a:cs typeface="Calibri"/>
              </a:rPr>
              <a:t>Laura Hildreth, MS</a:t>
            </a:r>
          </a:p>
          <a:p>
            <a:r>
              <a:rPr lang="en-US" sz="3200">
                <a:cs typeface="Calibri"/>
              </a:rPr>
              <a:t>Jackie Knapke, PhD</a:t>
            </a:r>
          </a:p>
          <a:p>
            <a:r>
              <a:rPr lang="en-US" sz="3200">
                <a:cs typeface="Calibri"/>
              </a:rPr>
              <a:t>Jack Kues, PhD</a:t>
            </a:r>
          </a:p>
          <a:p>
            <a:r>
              <a:rPr lang="en-US" sz="3200">
                <a:cs typeface="Calibri"/>
              </a:rPr>
              <a:t>Angela Mendell, MS</a:t>
            </a:r>
          </a:p>
          <a:p>
            <a:r>
              <a:rPr lang="en-US" sz="3200">
                <a:cs typeface="Calibri"/>
              </a:rPr>
              <a:t>Stephanie Schuckman, MA</a:t>
            </a:r>
          </a:p>
        </p:txBody>
      </p:sp>
    </p:spTree>
    <p:extLst>
      <p:ext uri="{BB962C8B-B14F-4D97-AF65-F5344CB8AC3E}">
        <p14:creationId xmlns:p14="http://schemas.microsoft.com/office/powerpoint/2010/main" val="2457888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FBD622-5923-B64E-B804-0DE076FD760A}"/>
              </a:ext>
            </a:extLst>
          </p:cNvPr>
          <p:cNvSpPr>
            <a:spLocks noGrp="1"/>
          </p:cNvSpPr>
          <p:nvPr>
            <p:ph idx="1"/>
          </p:nvPr>
        </p:nvSpPr>
        <p:spPr>
          <a:xfrm>
            <a:off x="1578863" y="1947256"/>
            <a:ext cx="4386073" cy="3241432"/>
          </a:xfrm>
        </p:spPr>
        <p:txBody>
          <a:bodyPr/>
          <a:lstStyle/>
          <a:p>
            <a:pPr>
              <a:lnSpc>
                <a:spcPct val="150000"/>
              </a:lnSpc>
            </a:pPr>
            <a:r>
              <a:rPr lang="en-US"/>
              <a:t>Give time to complete</a:t>
            </a:r>
          </a:p>
          <a:p>
            <a:pPr>
              <a:lnSpc>
                <a:spcPct val="150000"/>
              </a:lnSpc>
            </a:pPr>
            <a:r>
              <a:rPr lang="en-US"/>
              <a:t>Send reminders</a:t>
            </a:r>
          </a:p>
          <a:p>
            <a:pPr>
              <a:lnSpc>
                <a:spcPct val="150000"/>
              </a:lnSpc>
            </a:pPr>
            <a:r>
              <a:rPr lang="en-US"/>
              <a:t>Provide a deadline </a:t>
            </a:r>
          </a:p>
          <a:p>
            <a:pPr>
              <a:lnSpc>
                <a:spcPct val="150000"/>
              </a:lnSpc>
            </a:pPr>
            <a:r>
              <a:rPr lang="en-US"/>
              <a:t>Give time to analyze data </a:t>
            </a:r>
          </a:p>
          <a:p>
            <a:pPr marL="0" indent="0">
              <a:buNone/>
            </a:pPr>
            <a:endParaRPr lang="en-US"/>
          </a:p>
          <a:p>
            <a:endParaRPr lang="en-US"/>
          </a:p>
        </p:txBody>
      </p:sp>
      <p:sp>
        <p:nvSpPr>
          <p:cNvPr id="3" name="Title 2">
            <a:extLst>
              <a:ext uri="{FF2B5EF4-FFF2-40B4-BE49-F238E27FC236}">
                <a16:creationId xmlns:a16="http://schemas.microsoft.com/office/drawing/2014/main" id="{4643C866-C8AE-E344-9C6D-EBD607EC0667}"/>
              </a:ext>
            </a:extLst>
          </p:cNvPr>
          <p:cNvSpPr>
            <a:spLocks noGrp="1"/>
          </p:cNvSpPr>
          <p:nvPr>
            <p:ph type="title"/>
          </p:nvPr>
        </p:nvSpPr>
        <p:spPr/>
        <p:txBody>
          <a:bodyPr/>
          <a:lstStyle/>
          <a:p>
            <a:pPr algn="ctr"/>
            <a:r>
              <a:rPr lang="en-US"/>
              <a:t>Send it</a:t>
            </a:r>
          </a:p>
        </p:txBody>
      </p:sp>
      <p:pic>
        <p:nvPicPr>
          <p:cNvPr id="7" name="Picture 6" descr="Free illustration: At, Email, Send, E Mail, Internet ...">
            <a:extLst>
              <a:ext uri="{FF2B5EF4-FFF2-40B4-BE49-F238E27FC236}">
                <a16:creationId xmlns:a16="http://schemas.microsoft.com/office/drawing/2014/main" id="{48975358-07C1-F044-943E-912514D743A1}"/>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8977" t="4636" r="17023" b="11096"/>
          <a:stretch/>
        </p:blipFill>
        <p:spPr>
          <a:xfrm>
            <a:off x="6967728" y="1201674"/>
            <a:ext cx="3383280" cy="4454652"/>
          </a:xfrm>
          <a:prstGeom prst="rect">
            <a:avLst/>
          </a:prstGeom>
        </p:spPr>
      </p:pic>
    </p:spTree>
    <p:extLst>
      <p:ext uri="{BB962C8B-B14F-4D97-AF65-F5344CB8AC3E}">
        <p14:creationId xmlns:p14="http://schemas.microsoft.com/office/powerpoint/2010/main" val="244277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79AC14-36F2-7749-AF3F-58EBCF50B0F3}"/>
              </a:ext>
            </a:extLst>
          </p:cNvPr>
          <p:cNvSpPr>
            <a:spLocks noGrp="1"/>
          </p:cNvSpPr>
          <p:nvPr>
            <p:ph idx="1"/>
          </p:nvPr>
        </p:nvSpPr>
        <p:spPr>
          <a:xfrm>
            <a:off x="838200" y="2240818"/>
            <a:ext cx="4154424" cy="2331182"/>
          </a:xfrm>
        </p:spPr>
        <p:txBody>
          <a:bodyPr/>
          <a:lstStyle/>
          <a:p>
            <a:pPr>
              <a:lnSpc>
                <a:spcPct val="150000"/>
              </a:lnSpc>
            </a:pPr>
            <a:r>
              <a:rPr lang="en-US" dirty="0"/>
              <a:t>Analyze pre-work</a:t>
            </a:r>
          </a:p>
          <a:p>
            <a:pPr>
              <a:lnSpc>
                <a:spcPct val="150000"/>
              </a:lnSpc>
            </a:pPr>
            <a:r>
              <a:rPr lang="en-US" dirty="0"/>
              <a:t>Consider content</a:t>
            </a:r>
          </a:p>
          <a:p>
            <a:pPr>
              <a:lnSpc>
                <a:spcPct val="150000"/>
              </a:lnSpc>
            </a:pPr>
            <a:r>
              <a:rPr lang="en-US" dirty="0"/>
              <a:t>Display data</a:t>
            </a:r>
          </a:p>
          <a:p>
            <a:endParaRPr lang="en-US" dirty="0"/>
          </a:p>
        </p:txBody>
      </p:sp>
      <p:sp>
        <p:nvSpPr>
          <p:cNvPr id="3" name="Title 2">
            <a:extLst>
              <a:ext uri="{FF2B5EF4-FFF2-40B4-BE49-F238E27FC236}">
                <a16:creationId xmlns:a16="http://schemas.microsoft.com/office/drawing/2014/main" id="{5436394B-B26A-1D4A-AB0C-448050C4EB44}"/>
              </a:ext>
            </a:extLst>
          </p:cNvPr>
          <p:cNvSpPr>
            <a:spLocks noGrp="1"/>
          </p:cNvSpPr>
          <p:nvPr>
            <p:ph type="title"/>
          </p:nvPr>
        </p:nvSpPr>
        <p:spPr/>
        <p:txBody>
          <a:bodyPr/>
          <a:lstStyle/>
          <a:p>
            <a:r>
              <a:rPr lang="en-US"/>
              <a:t>Incorporate it</a:t>
            </a:r>
          </a:p>
        </p:txBody>
      </p:sp>
      <p:pic>
        <p:nvPicPr>
          <p:cNvPr id="6" name="Picture 5" descr="humor - What is your favorite &quot;data analysis&quot; cartoon ...">
            <a:extLst>
              <a:ext uri="{FF2B5EF4-FFF2-40B4-BE49-F238E27FC236}">
                <a16:creationId xmlns:a16="http://schemas.microsoft.com/office/drawing/2014/main" id="{A6CCAB9C-3B78-C245-9968-75AE16B14A3F}"/>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992624" y="1143000"/>
            <a:ext cx="6083328" cy="4572000"/>
          </a:xfrm>
          <a:prstGeom prst="rect">
            <a:avLst/>
          </a:prstGeom>
        </p:spPr>
      </p:pic>
    </p:spTree>
    <p:extLst>
      <p:ext uri="{BB962C8B-B14F-4D97-AF65-F5344CB8AC3E}">
        <p14:creationId xmlns:p14="http://schemas.microsoft.com/office/powerpoint/2010/main" val="1279229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F12260-756D-1743-8C8D-CAFF778E7986}"/>
              </a:ext>
            </a:extLst>
          </p:cNvPr>
          <p:cNvSpPr>
            <a:spLocks noGrp="1"/>
          </p:cNvSpPr>
          <p:nvPr>
            <p:ph type="title"/>
          </p:nvPr>
        </p:nvSpPr>
        <p:spPr/>
        <p:txBody>
          <a:bodyPr/>
          <a:lstStyle/>
          <a:p>
            <a:r>
              <a:rPr lang="en-US"/>
              <a:t>Project Management</a:t>
            </a:r>
          </a:p>
        </p:txBody>
      </p:sp>
      <p:graphicFrame>
        <p:nvGraphicFramePr>
          <p:cNvPr id="5" name="Diagram 4">
            <a:extLst>
              <a:ext uri="{FF2B5EF4-FFF2-40B4-BE49-F238E27FC236}">
                <a16:creationId xmlns:a16="http://schemas.microsoft.com/office/drawing/2014/main" id="{783E5734-816C-0E47-8F2A-307D0A919CEA}"/>
              </a:ext>
            </a:extLst>
          </p:cNvPr>
          <p:cNvGraphicFramePr>
            <a:graphicFrameLocks noChangeAspect="1"/>
          </p:cNvGraphicFramePr>
          <p:nvPr>
            <p:extLst>
              <p:ext uri="{D42A27DB-BD31-4B8C-83A1-F6EECF244321}">
                <p14:modId xmlns:p14="http://schemas.microsoft.com/office/powerpoint/2010/main" val="2609739876"/>
              </p:ext>
            </p:extLst>
          </p:nvPr>
        </p:nvGraphicFramePr>
        <p:xfrm>
          <a:off x="1087581" y="918664"/>
          <a:ext cx="8127999" cy="5295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8728FB91-5B3C-8643-8ED1-0DA3B368B961}"/>
              </a:ext>
            </a:extLst>
          </p:cNvPr>
          <p:cNvGraphicFramePr>
            <a:graphicFrameLocks/>
          </p:cNvGraphicFramePr>
          <p:nvPr>
            <p:extLst>
              <p:ext uri="{D42A27DB-BD31-4B8C-83A1-F6EECF244321}">
                <p14:modId xmlns:p14="http://schemas.microsoft.com/office/powerpoint/2010/main" val="1268299795"/>
              </p:ext>
            </p:extLst>
          </p:nvPr>
        </p:nvGraphicFramePr>
        <p:xfrm>
          <a:off x="1087581" y="4317338"/>
          <a:ext cx="8128000" cy="2103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1247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11032" y="3460119"/>
            <a:ext cx="4626429" cy="2721523"/>
          </a:xfrm>
        </p:spPr>
        <p:txBody>
          <a:bodyPr/>
          <a:lstStyle/>
          <a:p>
            <a:pPr marL="0" indent="0">
              <a:buNone/>
            </a:pPr>
            <a:endParaRPr lang="en-US"/>
          </a:p>
          <a:p>
            <a:pPr marL="0" indent="0">
              <a:buNone/>
            </a:pPr>
            <a:r>
              <a:rPr lang="en-US"/>
              <a:t>Malcolm Knowles is best-known for developing this theory in the mid-late 20</a:t>
            </a:r>
            <a:r>
              <a:rPr lang="en-US" baseline="30000"/>
              <a:t>th</a:t>
            </a:r>
            <a:r>
              <a:rPr lang="en-US"/>
              <a:t> century.</a:t>
            </a:r>
          </a:p>
        </p:txBody>
      </p:sp>
      <p:sp>
        <p:nvSpPr>
          <p:cNvPr id="3" name="Title 2"/>
          <p:cNvSpPr>
            <a:spLocks noGrp="1"/>
          </p:cNvSpPr>
          <p:nvPr>
            <p:ph type="title"/>
          </p:nvPr>
        </p:nvSpPr>
        <p:spPr/>
        <p:txBody>
          <a:bodyPr/>
          <a:lstStyle/>
          <a:p>
            <a:pPr algn="ctr"/>
            <a:r>
              <a:rPr lang="en-US" dirty="0"/>
              <a:t>Principles of Adult Learning</a:t>
            </a:r>
            <a:endParaRPr lang="en-US" dirty="0">
              <a:cs typeface="Calibri"/>
            </a:endParaRPr>
          </a:p>
        </p:txBody>
      </p:sp>
      <p:sp>
        <p:nvSpPr>
          <p:cNvPr id="6" name="Rectangle 1"/>
          <p:cNvSpPr>
            <a:spLocks noChangeArrowheads="1"/>
          </p:cNvSpPr>
          <p:nvPr/>
        </p:nvSpPr>
        <p:spPr bwMode="auto">
          <a:xfrm>
            <a:off x="495043" y="3053448"/>
            <a:ext cx="150307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47279115"/>
              </p:ext>
            </p:extLst>
          </p:nvPr>
        </p:nvGraphicFramePr>
        <p:xfrm>
          <a:off x="1909462" y="2009683"/>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endParaRPr lang="en-US"/>
                    </a:p>
                  </a:txBody>
                  <a:tcPr/>
                </a:tc>
                <a:tc>
                  <a:txBody>
                    <a:bodyPr/>
                    <a:lstStyle/>
                    <a:p>
                      <a:r>
                        <a:rPr lang="en-US"/>
                        <a:t>Greek root</a:t>
                      </a:r>
                    </a:p>
                  </a:txBody>
                  <a:tcPr/>
                </a:tc>
                <a:tc>
                  <a:txBody>
                    <a:bodyPr/>
                    <a:lstStyle/>
                    <a:p>
                      <a:r>
                        <a:rPr lang="en-US"/>
                        <a:t>Meaning</a:t>
                      </a:r>
                    </a:p>
                  </a:txBody>
                  <a:tcPr/>
                </a:tc>
                <a:extLst>
                  <a:ext uri="{0D108BD9-81ED-4DB2-BD59-A6C34878D82A}">
                    <a16:rowId xmlns:a16="http://schemas.microsoft.com/office/drawing/2014/main" val="10000"/>
                  </a:ext>
                </a:extLst>
              </a:tr>
              <a:tr h="370840">
                <a:tc>
                  <a:txBody>
                    <a:bodyPr/>
                    <a:lstStyle/>
                    <a:p>
                      <a:r>
                        <a:rPr lang="en-US"/>
                        <a:t>Pedagogy</a:t>
                      </a:r>
                    </a:p>
                  </a:txBody>
                  <a:tcPr/>
                </a:tc>
                <a:tc>
                  <a:txBody>
                    <a:bodyPr/>
                    <a:lstStyle/>
                    <a:p>
                      <a:r>
                        <a:rPr lang="en-US"/>
                        <a:t>paid</a:t>
                      </a:r>
                      <a:r>
                        <a:rPr lang="en-US" baseline="0"/>
                        <a:t> + </a:t>
                      </a:r>
                      <a:r>
                        <a:rPr lang="en-US" baseline="0" err="1"/>
                        <a:t>agogus</a:t>
                      </a:r>
                      <a:endParaRPr lang="en-US"/>
                    </a:p>
                  </a:txBody>
                  <a:tcPr/>
                </a:tc>
                <a:tc>
                  <a:txBody>
                    <a:bodyPr/>
                    <a:lstStyle/>
                    <a:p>
                      <a:r>
                        <a:rPr lang="en-US"/>
                        <a:t>children + leader of</a:t>
                      </a:r>
                    </a:p>
                  </a:txBody>
                  <a:tcPr/>
                </a:tc>
                <a:extLst>
                  <a:ext uri="{0D108BD9-81ED-4DB2-BD59-A6C34878D82A}">
                    <a16:rowId xmlns:a16="http://schemas.microsoft.com/office/drawing/2014/main" val="10001"/>
                  </a:ext>
                </a:extLst>
              </a:tr>
              <a:tr h="370840">
                <a:tc>
                  <a:txBody>
                    <a:bodyPr/>
                    <a:lstStyle/>
                    <a:p>
                      <a:r>
                        <a:rPr lang="en-US"/>
                        <a:t>Andragogy</a:t>
                      </a:r>
                    </a:p>
                  </a:txBody>
                  <a:tcPr/>
                </a:tc>
                <a:tc>
                  <a:txBody>
                    <a:bodyPr/>
                    <a:lstStyle/>
                    <a:p>
                      <a:r>
                        <a:rPr lang="en-US" err="1"/>
                        <a:t>andr</a:t>
                      </a:r>
                      <a:r>
                        <a:rPr lang="en-US" baseline="0"/>
                        <a:t> + </a:t>
                      </a:r>
                      <a:r>
                        <a:rPr lang="en-US" baseline="0" err="1"/>
                        <a:t>agogus</a:t>
                      </a:r>
                      <a:endParaRPr lang="en-US"/>
                    </a:p>
                  </a:txBody>
                  <a:tcPr/>
                </a:tc>
                <a:tc>
                  <a:txBody>
                    <a:bodyPr/>
                    <a:lstStyle/>
                    <a:p>
                      <a:r>
                        <a:rPr lang="en-US"/>
                        <a:t>man</a:t>
                      </a:r>
                      <a:r>
                        <a:rPr lang="en-US" baseline="0"/>
                        <a:t> (vs. boy) + leader of</a:t>
                      </a:r>
                      <a:endParaRPr lang="en-US"/>
                    </a:p>
                  </a:txBody>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3"/>
          <a:stretch>
            <a:fillRect/>
          </a:stretch>
        </p:blipFill>
        <p:spPr>
          <a:xfrm>
            <a:off x="2777490" y="3467022"/>
            <a:ext cx="2247900" cy="2752725"/>
          </a:xfrm>
          <a:prstGeom prst="rect">
            <a:avLst/>
          </a:prstGeom>
        </p:spPr>
      </p:pic>
    </p:spTree>
    <p:extLst>
      <p:ext uri="{BB962C8B-B14F-4D97-AF65-F5344CB8AC3E}">
        <p14:creationId xmlns:p14="http://schemas.microsoft.com/office/powerpoint/2010/main" val="338253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276" y="2625928"/>
            <a:ext cx="6659182" cy="3586349"/>
          </a:xfrm>
        </p:spPr>
        <p:txBody>
          <a:bodyPr anchor="t"/>
          <a:lstStyle/>
          <a:p>
            <a:pPr marL="514350" indent="-514350">
              <a:buAutoNum type="arabicPeriod"/>
            </a:pPr>
            <a:r>
              <a:rPr lang="en-US" sz="3200">
                <a:solidFill>
                  <a:srgbClr val="C00000"/>
                </a:solidFill>
              </a:rPr>
              <a:t>Adults need to know </a:t>
            </a:r>
            <a:r>
              <a:rPr lang="en-US" sz="3200" b="1">
                <a:solidFill>
                  <a:srgbClr val="C00000"/>
                </a:solidFill>
              </a:rPr>
              <a:t>why</a:t>
            </a:r>
            <a:r>
              <a:rPr lang="en-US" sz="3200" i="1">
                <a:solidFill>
                  <a:srgbClr val="C00000"/>
                </a:solidFill>
              </a:rPr>
              <a:t> </a:t>
            </a:r>
            <a:r>
              <a:rPr lang="en-US" sz="3200">
                <a:solidFill>
                  <a:srgbClr val="C00000"/>
                </a:solidFill>
              </a:rPr>
              <a:t>they should learn something</a:t>
            </a:r>
          </a:p>
          <a:p>
            <a:pPr marL="457200" lvl="1" indent="0">
              <a:buNone/>
            </a:pPr>
            <a:r>
              <a:rPr lang="en-US" sz="3200" i="1"/>
              <a:t>How will it benefit them?</a:t>
            </a:r>
          </a:p>
          <a:p>
            <a:pPr marL="457200" lvl="1" indent="0">
              <a:buNone/>
            </a:pPr>
            <a:endParaRPr lang="en-US" sz="3200" i="1"/>
          </a:p>
          <a:p>
            <a:pPr marL="0" indent="0">
              <a:spcBef>
                <a:spcPts val="500"/>
              </a:spcBef>
              <a:buNone/>
            </a:pPr>
            <a:r>
              <a:rPr lang="en-US" sz="3200">
                <a:solidFill>
                  <a:srgbClr val="C00000"/>
                </a:solidFill>
              </a:rPr>
              <a:t>2. An adult’s self-concept is different              </a:t>
            </a:r>
          </a:p>
          <a:p>
            <a:pPr marL="0" indent="0">
              <a:spcBef>
                <a:spcPts val="0"/>
              </a:spcBef>
              <a:buNone/>
            </a:pPr>
            <a:r>
              <a:rPr lang="en-US" sz="3200">
                <a:solidFill>
                  <a:srgbClr val="C00000"/>
                </a:solidFill>
              </a:rPr>
              <a:t>    from a child’s</a:t>
            </a:r>
          </a:p>
          <a:p>
            <a:pPr marL="457200" lvl="1" indent="0">
              <a:buNone/>
            </a:pPr>
            <a:r>
              <a:rPr lang="en-US" sz="3200"/>
              <a:t>Children’s self-concept: </a:t>
            </a:r>
            <a:r>
              <a:rPr lang="en-US" sz="3200" i="1"/>
              <a:t>dependency</a:t>
            </a:r>
          </a:p>
          <a:p>
            <a:pPr marL="457200" lvl="1" indent="0">
              <a:buNone/>
            </a:pPr>
            <a:r>
              <a:rPr lang="en-US" sz="3200"/>
              <a:t>Adults’ self-concept: </a:t>
            </a:r>
            <a:r>
              <a:rPr lang="en-US" sz="3200" i="1"/>
              <a:t>self-direction</a:t>
            </a:r>
          </a:p>
          <a:p>
            <a:endParaRPr lang="en-US"/>
          </a:p>
        </p:txBody>
      </p:sp>
      <p:sp>
        <p:nvSpPr>
          <p:cNvPr id="3" name="Title 2"/>
          <p:cNvSpPr>
            <a:spLocks noGrp="1"/>
          </p:cNvSpPr>
          <p:nvPr>
            <p:ph type="title"/>
          </p:nvPr>
        </p:nvSpPr>
        <p:spPr>
          <a:xfrm>
            <a:off x="512858" y="996098"/>
            <a:ext cx="11095383" cy="1384662"/>
          </a:xfrm>
        </p:spPr>
        <p:txBody>
          <a:bodyPr/>
          <a:lstStyle/>
          <a:p>
            <a:pPr algn="ctr"/>
            <a:r>
              <a:rPr lang="en-US" dirty="0"/>
              <a:t>Andragogy Model: </a:t>
            </a:r>
            <a:br>
              <a:rPr lang="en-US" dirty="0"/>
            </a:br>
            <a:r>
              <a:rPr lang="en-US" dirty="0"/>
              <a:t>6 Key Principles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137" y="2631415"/>
            <a:ext cx="4339090" cy="2894173"/>
          </a:xfrm>
          <a:prstGeom prst="rect">
            <a:avLst/>
          </a:prstGeom>
        </p:spPr>
      </p:pic>
    </p:spTree>
    <p:extLst>
      <p:ext uri="{BB962C8B-B14F-4D97-AF65-F5344CB8AC3E}">
        <p14:creationId xmlns:p14="http://schemas.microsoft.com/office/powerpoint/2010/main" val="2195477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2858" y="2682553"/>
            <a:ext cx="6265816" cy="3586349"/>
          </a:xfrm>
        </p:spPr>
        <p:txBody>
          <a:bodyPr/>
          <a:lstStyle/>
          <a:p>
            <a:pPr marL="0" indent="0">
              <a:lnSpc>
                <a:spcPct val="100000"/>
              </a:lnSpc>
              <a:spcBef>
                <a:spcPts val="0"/>
              </a:spcBef>
              <a:buNone/>
            </a:pPr>
            <a:r>
              <a:rPr lang="en-US" sz="3200">
                <a:solidFill>
                  <a:srgbClr val="C00000"/>
                </a:solidFill>
              </a:rPr>
              <a:t>3. Adult learners place high value on    </a:t>
            </a:r>
          </a:p>
          <a:p>
            <a:pPr marL="0" indent="0">
              <a:lnSpc>
                <a:spcPct val="100000"/>
              </a:lnSpc>
              <a:spcBef>
                <a:spcPts val="0"/>
              </a:spcBef>
              <a:buNone/>
            </a:pPr>
            <a:r>
              <a:rPr lang="en-US" sz="3200">
                <a:solidFill>
                  <a:srgbClr val="C00000"/>
                </a:solidFill>
              </a:rPr>
              <a:t>     their own and others’ experience</a:t>
            </a:r>
          </a:p>
          <a:p>
            <a:pPr marL="457200" lvl="1" indent="0">
              <a:buNone/>
            </a:pPr>
            <a:r>
              <a:rPr lang="en-US" sz="3200" i="1"/>
              <a:t>Experience is its own form of expertise</a:t>
            </a:r>
          </a:p>
          <a:p>
            <a:pPr marL="457200" lvl="1" indent="0">
              <a:buNone/>
            </a:pPr>
            <a:endParaRPr lang="en-US" sz="3200" i="1"/>
          </a:p>
          <a:p>
            <a:pPr marL="0" indent="0">
              <a:spcBef>
                <a:spcPts val="0"/>
              </a:spcBef>
              <a:buNone/>
            </a:pPr>
            <a:r>
              <a:rPr lang="en-US" sz="3200">
                <a:solidFill>
                  <a:srgbClr val="C00000"/>
                </a:solidFill>
              </a:rPr>
              <a:t>4. Adults bring a different “readiness </a:t>
            </a:r>
          </a:p>
          <a:p>
            <a:pPr marL="0" indent="0">
              <a:spcBef>
                <a:spcPts val="0"/>
              </a:spcBef>
              <a:buNone/>
            </a:pPr>
            <a:r>
              <a:rPr lang="en-US" sz="3200">
                <a:solidFill>
                  <a:srgbClr val="C00000"/>
                </a:solidFill>
              </a:rPr>
              <a:t>    to learn” than children</a:t>
            </a:r>
          </a:p>
          <a:p>
            <a:pPr lvl="1"/>
            <a:endParaRPr lang="en-US"/>
          </a:p>
          <a:p>
            <a:endParaRPr lang="en-US"/>
          </a:p>
        </p:txBody>
      </p:sp>
      <p:sp>
        <p:nvSpPr>
          <p:cNvPr id="6" name="Title 2"/>
          <p:cNvSpPr>
            <a:spLocks noGrp="1"/>
          </p:cNvSpPr>
          <p:nvPr>
            <p:ph type="title"/>
          </p:nvPr>
        </p:nvSpPr>
        <p:spPr>
          <a:xfrm>
            <a:off x="512858" y="996098"/>
            <a:ext cx="11095383" cy="1384662"/>
          </a:xfrm>
        </p:spPr>
        <p:txBody>
          <a:bodyPr/>
          <a:lstStyle/>
          <a:p>
            <a:pPr algn="ctr"/>
            <a:r>
              <a:rPr lang="en-US" dirty="0"/>
              <a:t>Andragogy Model: </a:t>
            </a:r>
            <a:br>
              <a:rPr lang="en-US" dirty="0"/>
            </a:br>
            <a:r>
              <a:rPr lang="en-US" dirty="0"/>
              <a:t>6 Key Principles</a:t>
            </a:r>
            <a:endParaRPr lang="en-US" dirty="0">
              <a:cs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50" t="12039" r="1481" b="15580"/>
          <a:stretch/>
        </p:blipFill>
        <p:spPr>
          <a:xfrm>
            <a:off x="7095067" y="2517453"/>
            <a:ext cx="4609253" cy="1617589"/>
          </a:xfrm>
          <a:prstGeom prst="rect">
            <a:avLst/>
          </a:prstGeom>
        </p:spPr>
      </p:pic>
      <p:pic>
        <p:nvPicPr>
          <p:cNvPr id="5" name="Picture 4"/>
          <p:cNvPicPr>
            <a:picLocks noChangeAspect="1"/>
          </p:cNvPicPr>
          <p:nvPr/>
        </p:nvPicPr>
        <p:blipFill rotWithShape="1">
          <a:blip r:embed="rId4"/>
          <a:srcRect l="1353" t="11091" r="1553" b="14182"/>
          <a:stretch/>
        </p:blipFill>
        <p:spPr>
          <a:xfrm>
            <a:off x="7119257" y="4314189"/>
            <a:ext cx="4611189" cy="1670097"/>
          </a:xfrm>
          <a:prstGeom prst="rect">
            <a:avLst/>
          </a:prstGeom>
        </p:spPr>
      </p:pic>
    </p:spTree>
    <p:extLst>
      <p:ext uri="{BB962C8B-B14F-4D97-AF65-F5344CB8AC3E}">
        <p14:creationId xmlns:p14="http://schemas.microsoft.com/office/powerpoint/2010/main" val="2894604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497" y="2380760"/>
            <a:ext cx="4298160" cy="3794609"/>
          </a:xfrm>
          <a:prstGeom prst="rect">
            <a:avLst/>
          </a:prstGeom>
        </p:spPr>
      </p:pic>
      <p:sp>
        <p:nvSpPr>
          <p:cNvPr id="2" name="Content Placeholder 1"/>
          <p:cNvSpPr>
            <a:spLocks noGrp="1"/>
          </p:cNvSpPr>
          <p:nvPr>
            <p:ph idx="1"/>
          </p:nvPr>
        </p:nvSpPr>
        <p:spPr>
          <a:xfrm>
            <a:off x="330200" y="2781978"/>
            <a:ext cx="6409705" cy="3586349"/>
          </a:xfrm>
        </p:spPr>
        <p:txBody>
          <a:bodyPr/>
          <a:lstStyle/>
          <a:p>
            <a:pPr marL="0" indent="0">
              <a:spcBef>
                <a:spcPts val="0"/>
              </a:spcBef>
              <a:buNone/>
            </a:pPr>
            <a:r>
              <a:rPr lang="en-US" sz="3200">
                <a:solidFill>
                  <a:srgbClr val="C00000"/>
                </a:solidFill>
              </a:rPr>
              <a:t>5. Adults approach learning with a </a:t>
            </a:r>
          </a:p>
          <a:p>
            <a:pPr marL="0" indent="0">
              <a:spcBef>
                <a:spcPts val="0"/>
              </a:spcBef>
              <a:buNone/>
            </a:pPr>
            <a:r>
              <a:rPr lang="en-US" sz="3200">
                <a:solidFill>
                  <a:srgbClr val="C00000"/>
                </a:solidFill>
              </a:rPr>
              <a:t>    problem-based orientation</a:t>
            </a:r>
          </a:p>
          <a:p>
            <a:pPr marL="0" indent="0">
              <a:spcBef>
                <a:spcPts val="0"/>
              </a:spcBef>
              <a:buNone/>
            </a:pPr>
            <a:endParaRPr lang="en-US" sz="3200">
              <a:solidFill>
                <a:srgbClr val="C00000"/>
              </a:solidFill>
            </a:endParaRPr>
          </a:p>
          <a:p>
            <a:pPr marL="0" indent="0">
              <a:spcBef>
                <a:spcPts val="0"/>
              </a:spcBef>
              <a:buNone/>
            </a:pPr>
            <a:r>
              <a:rPr lang="en-US" sz="3200">
                <a:solidFill>
                  <a:srgbClr val="C00000"/>
                </a:solidFill>
              </a:rPr>
              <a:t>6. Adults are more intrinsically </a:t>
            </a:r>
          </a:p>
          <a:p>
            <a:pPr marL="0" indent="0">
              <a:spcBef>
                <a:spcPts val="0"/>
              </a:spcBef>
              <a:buNone/>
            </a:pPr>
            <a:r>
              <a:rPr lang="en-US" sz="3200">
                <a:solidFill>
                  <a:srgbClr val="C00000"/>
                </a:solidFill>
              </a:rPr>
              <a:t>     motivated to learn</a:t>
            </a:r>
          </a:p>
          <a:p>
            <a:pPr marL="0" indent="0">
              <a:spcBef>
                <a:spcPts val="0"/>
              </a:spcBef>
              <a:buNone/>
            </a:pPr>
            <a:r>
              <a:rPr lang="en-US" sz="3200" i="1"/>
              <a:t>     Adult priorities: increased job </a:t>
            </a:r>
          </a:p>
          <a:p>
            <a:pPr marL="0" indent="0">
              <a:spcBef>
                <a:spcPts val="0"/>
              </a:spcBef>
              <a:buNone/>
            </a:pPr>
            <a:r>
              <a:rPr lang="en-US" sz="3200" i="1"/>
              <a:t>     satisfaction, self-esteem, sense of </a:t>
            </a:r>
          </a:p>
          <a:p>
            <a:pPr marL="0" indent="0">
              <a:spcBef>
                <a:spcPts val="0"/>
              </a:spcBef>
              <a:buNone/>
            </a:pPr>
            <a:r>
              <a:rPr lang="en-US" sz="3200" i="1"/>
              <a:t>     accomplishment, quality of life</a:t>
            </a:r>
            <a:endParaRPr lang="en-US" i="1"/>
          </a:p>
          <a:p>
            <a:endParaRPr lang="en-US"/>
          </a:p>
          <a:p>
            <a:endParaRPr lang="en-US"/>
          </a:p>
          <a:p>
            <a:endParaRPr lang="en-US"/>
          </a:p>
        </p:txBody>
      </p:sp>
      <p:sp>
        <p:nvSpPr>
          <p:cNvPr id="6" name="Title 2"/>
          <p:cNvSpPr>
            <a:spLocks noGrp="1"/>
          </p:cNvSpPr>
          <p:nvPr>
            <p:ph type="title"/>
          </p:nvPr>
        </p:nvSpPr>
        <p:spPr>
          <a:xfrm>
            <a:off x="512858" y="996098"/>
            <a:ext cx="11095383" cy="1384662"/>
          </a:xfrm>
        </p:spPr>
        <p:txBody>
          <a:bodyPr/>
          <a:lstStyle/>
          <a:p>
            <a:pPr algn="ctr"/>
            <a:r>
              <a:rPr lang="en-US" dirty="0"/>
              <a:t>Andragogy Model: </a:t>
            </a:r>
            <a:br>
              <a:rPr lang="en-US" dirty="0"/>
            </a:br>
            <a:r>
              <a:rPr lang="en-US" dirty="0"/>
              <a:t>6 Key Principles</a:t>
            </a:r>
          </a:p>
        </p:txBody>
      </p:sp>
    </p:spTree>
    <p:extLst>
      <p:ext uri="{BB962C8B-B14F-4D97-AF65-F5344CB8AC3E}">
        <p14:creationId xmlns:p14="http://schemas.microsoft.com/office/powerpoint/2010/main" val="1134821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188" y="2339289"/>
            <a:ext cx="10971712" cy="3586349"/>
          </a:xfrm>
        </p:spPr>
        <p:txBody>
          <a:bodyPr/>
          <a:lstStyle/>
          <a:p>
            <a:pPr marL="0" indent="0">
              <a:buNone/>
            </a:pPr>
            <a:r>
              <a:rPr lang="en-US"/>
              <a:t>Fall 2016:</a:t>
            </a:r>
          </a:p>
          <a:p>
            <a:pPr lvl="1"/>
            <a:r>
              <a:rPr lang="en-US" sz="2800"/>
              <a:t>Our first series of 3 workshops: Creating &amp; Assembling a Team, Effective Teams, Leading Effective Teams</a:t>
            </a:r>
          </a:p>
          <a:p>
            <a:pPr lvl="1"/>
            <a:r>
              <a:rPr lang="en-US" sz="2800"/>
              <a:t>Participants were required to attend as a condition of an internal grant award</a:t>
            </a:r>
          </a:p>
          <a:p>
            <a:pPr lvl="1"/>
            <a:r>
              <a:rPr lang="en-US" sz="2800"/>
              <a:t>We realized early in the first workshop, many were unhappy about being there, thought they already knew how to work effectively in teams</a:t>
            </a:r>
          </a:p>
          <a:p>
            <a:pPr lvl="1"/>
            <a:r>
              <a:rPr lang="en-US" sz="2800"/>
              <a:t>Some (particularly senior faculty/PIs) felt insulted that they were forced to attend, felt it was a waste of time</a:t>
            </a:r>
          </a:p>
          <a:p>
            <a:pPr lvl="1"/>
            <a:endParaRPr lang="en-US"/>
          </a:p>
        </p:txBody>
      </p:sp>
      <p:sp>
        <p:nvSpPr>
          <p:cNvPr id="3" name="Title 2"/>
          <p:cNvSpPr>
            <a:spLocks noGrp="1"/>
          </p:cNvSpPr>
          <p:nvPr>
            <p:ph type="title"/>
          </p:nvPr>
        </p:nvSpPr>
        <p:spPr>
          <a:xfrm>
            <a:off x="235131" y="1371600"/>
            <a:ext cx="11956869" cy="905872"/>
          </a:xfrm>
        </p:spPr>
        <p:txBody>
          <a:bodyPr/>
          <a:lstStyle/>
          <a:p>
            <a:r>
              <a:rPr lang="en-US"/>
              <a:t>Case Example:</a:t>
            </a:r>
            <a:br>
              <a:rPr lang="en-US"/>
            </a:br>
            <a:r>
              <a:rPr lang="en-US"/>
              <a:t>Andragogy Principles and Team Science Training</a:t>
            </a:r>
          </a:p>
        </p:txBody>
      </p:sp>
    </p:spTree>
    <p:extLst>
      <p:ext uri="{BB962C8B-B14F-4D97-AF65-F5344CB8AC3E}">
        <p14:creationId xmlns:p14="http://schemas.microsoft.com/office/powerpoint/2010/main" val="3952825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36100" y="4185170"/>
            <a:ext cx="2857500" cy="1590675"/>
          </a:xfrm>
          <a:prstGeom prst="rect">
            <a:avLst/>
          </a:prstGeom>
        </p:spPr>
      </p:pic>
      <p:sp>
        <p:nvSpPr>
          <p:cNvPr id="2" name="Content Placeholder 1"/>
          <p:cNvSpPr>
            <a:spLocks noGrp="1"/>
          </p:cNvSpPr>
          <p:nvPr>
            <p:ph idx="1"/>
          </p:nvPr>
        </p:nvSpPr>
        <p:spPr>
          <a:xfrm>
            <a:off x="603068" y="2500941"/>
            <a:ext cx="8575222" cy="2776453"/>
          </a:xfrm>
        </p:spPr>
        <p:txBody>
          <a:bodyPr/>
          <a:lstStyle/>
          <a:p>
            <a:pPr marL="514350" indent="-514350">
              <a:buAutoNum type="arabicPeriod"/>
            </a:pPr>
            <a:r>
              <a:rPr lang="en-US" sz="3200">
                <a:solidFill>
                  <a:srgbClr val="C00000"/>
                </a:solidFill>
              </a:rPr>
              <a:t>Adults “need to know” </a:t>
            </a:r>
            <a:r>
              <a:rPr lang="en-US" sz="3200" i="1">
                <a:solidFill>
                  <a:srgbClr val="C00000"/>
                </a:solidFill>
              </a:rPr>
              <a:t>why </a:t>
            </a:r>
            <a:r>
              <a:rPr lang="en-US" sz="3200">
                <a:solidFill>
                  <a:srgbClr val="C00000"/>
                </a:solidFill>
              </a:rPr>
              <a:t>they should learn something</a:t>
            </a:r>
          </a:p>
          <a:p>
            <a:pPr marL="0" indent="0">
              <a:buNone/>
            </a:pPr>
            <a:r>
              <a:rPr lang="en-US" sz="3200"/>
              <a:t>Participants didn’t understand why they were required to be there, why they needed to learn what we were trying to teach them </a:t>
            </a:r>
          </a:p>
          <a:p>
            <a:pPr marL="0" indent="0">
              <a:buNone/>
            </a:pPr>
            <a:endParaRPr lang="en-US"/>
          </a:p>
          <a:p>
            <a:pPr lvl="1"/>
            <a:endParaRPr lang="en-US"/>
          </a:p>
          <a:p>
            <a:pPr lvl="1"/>
            <a:endParaRPr lang="en-US"/>
          </a:p>
          <a:p>
            <a:pPr lvl="1"/>
            <a:endParaRPr lang="en-US"/>
          </a:p>
        </p:txBody>
      </p:sp>
      <p:sp>
        <p:nvSpPr>
          <p:cNvPr id="3" name="Title 2"/>
          <p:cNvSpPr>
            <a:spLocks noGrp="1"/>
          </p:cNvSpPr>
          <p:nvPr>
            <p:ph type="title"/>
          </p:nvPr>
        </p:nvSpPr>
        <p:spPr>
          <a:xfrm>
            <a:off x="235131" y="1371600"/>
            <a:ext cx="11956869" cy="905872"/>
          </a:xfrm>
        </p:spPr>
        <p:txBody>
          <a:bodyPr/>
          <a:lstStyle/>
          <a:p>
            <a:r>
              <a:rPr lang="en-US"/>
              <a:t>Case Example:</a:t>
            </a:r>
            <a:br>
              <a:rPr lang="en-US"/>
            </a:br>
            <a:r>
              <a:rPr lang="en-US"/>
              <a:t>Andragogy Principles and Team Science Training</a:t>
            </a:r>
          </a:p>
        </p:txBody>
      </p:sp>
      <p:sp>
        <p:nvSpPr>
          <p:cNvPr id="7" name="TextBox 6"/>
          <p:cNvSpPr txBox="1"/>
          <p:nvPr/>
        </p:nvSpPr>
        <p:spPr>
          <a:xfrm>
            <a:off x="603068" y="4980508"/>
            <a:ext cx="8731432" cy="1846659"/>
          </a:xfrm>
          <a:prstGeom prst="rect">
            <a:avLst/>
          </a:prstGeom>
          <a:noFill/>
        </p:spPr>
        <p:txBody>
          <a:bodyPr wrap="square" rtlCol="0">
            <a:spAutoFit/>
          </a:bodyPr>
          <a:lstStyle/>
          <a:p>
            <a:pPr marL="514350" indent="-514350">
              <a:buAutoNum type="arabicPeriod" startAt="2"/>
            </a:pPr>
            <a:r>
              <a:rPr lang="en-US" sz="3200">
                <a:solidFill>
                  <a:srgbClr val="C00000"/>
                </a:solidFill>
              </a:rPr>
              <a:t>An adult’s self-concept is different from a child’s</a:t>
            </a:r>
          </a:p>
          <a:p>
            <a:r>
              <a:rPr lang="en-US" sz="3200"/>
              <a:t>Violated their self-concept of “self-directed” learning</a:t>
            </a:r>
          </a:p>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290" y="2254614"/>
            <a:ext cx="1578681" cy="2273300"/>
          </a:xfrm>
          <a:prstGeom prst="rect">
            <a:avLst/>
          </a:prstGeom>
        </p:spPr>
      </p:pic>
    </p:spTree>
    <p:extLst>
      <p:ext uri="{BB962C8B-B14F-4D97-AF65-F5344CB8AC3E}">
        <p14:creationId xmlns:p14="http://schemas.microsoft.com/office/powerpoint/2010/main" val="65533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512" y="2627217"/>
            <a:ext cx="7657012" cy="3586349"/>
          </a:xfrm>
        </p:spPr>
        <p:txBody>
          <a:bodyPr/>
          <a:lstStyle/>
          <a:p>
            <a:pPr marL="457200" lvl="1" indent="0">
              <a:buNone/>
            </a:pPr>
            <a:r>
              <a:rPr lang="en-US" sz="3200" dirty="0"/>
              <a:t>We had to pivot in the last two workshops to incorporate adult learning principles</a:t>
            </a:r>
          </a:p>
          <a:p>
            <a:pPr lvl="1"/>
            <a:endParaRPr lang="en-US" sz="3200" dirty="0"/>
          </a:p>
          <a:p>
            <a:pPr marL="457200" lvl="1" indent="0">
              <a:buNone/>
            </a:pPr>
            <a:r>
              <a:rPr lang="en-US" sz="3200" dirty="0"/>
              <a:t>Some benefits: </a:t>
            </a:r>
          </a:p>
          <a:p>
            <a:pPr lvl="2"/>
            <a:r>
              <a:rPr lang="en-US" sz="3200" dirty="0"/>
              <a:t>Some were early in team formation</a:t>
            </a:r>
          </a:p>
          <a:p>
            <a:pPr lvl="2"/>
            <a:r>
              <a:rPr lang="en-US" sz="3200" dirty="0"/>
              <a:t>Participants came in their real teams</a:t>
            </a:r>
          </a:p>
          <a:p>
            <a:pPr lvl="2"/>
            <a:r>
              <a:rPr lang="en-US" sz="3200" dirty="0"/>
              <a:t>Organized around specific research topics</a:t>
            </a:r>
          </a:p>
          <a:p>
            <a:pPr lvl="1"/>
            <a:endParaRPr lang="en-US" dirty="0"/>
          </a:p>
          <a:p>
            <a:pPr lvl="1"/>
            <a:endParaRPr lang="en-US" dirty="0"/>
          </a:p>
          <a:p>
            <a:pPr lvl="1"/>
            <a:endParaRPr lang="en-US" dirty="0"/>
          </a:p>
        </p:txBody>
      </p:sp>
      <p:sp>
        <p:nvSpPr>
          <p:cNvPr id="3" name="Title 2"/>
          <p:cNvSpPr>
            <a:spLocks noGrp="1"/>
          </p:cNvSpPr>
          <p:nvPr>
            <p:ph type="title"/>
          </p:nvPr>
        </p:nvSpPr>
        <p:spPr>
          <a:xfrm>
            <a:off x="235131" y="1371600"/>
            <a:ext cx="11956869" cy="905872"/>
          </a:xfrm>
        </p:spPr>
        <p:txBody>
          <a:bodyPr/>
          <a:lstStyle/>
          <a:p>
            <a:r>
              <a:rPr lang="en-US"/>
              <a:t>Case Example:</a:t>
            </a:r>
            <a:br>
              <a:rPr lang="en-US"/>
            </a:br>
            <a:r>
              <a:rPr lang="en-US"/>
              <a:t>Andragogy Principles and Team Science Training</a:t>
            </a:r>
          </a:p>
        </p:txBody>
      </p:sp>
      <p:pic>
        <p:nvPicPr>
          <p:cNvPr id="5" name="Picture 4"/>
          <p:cNvPicPr>
            <a:picLocks noChangeAspect="1"/>
          </p:cNvPicPr>
          <p:nvPr/>
        </p:nvPicPr>
        <p:blipFill>
          <a:blip r:embed="rId3"/>
          <a:stretch>
            <a:fillRect/>
          </a:stretch>
        </p:blipFill>
        <p:spPr>
          <a:xfrm>
            <a:off x="7747000" y="2824162"/>
            <a:ext cx="3994150" cy="2648295"/>
          </a:xfrm>
          <a:prstGeom prst="rect">
            <a:avLst/>
          </a:prstGeom>
        </p:spPr>
      </p:pic>
    </p:spTree>
    <p:extLst>
      <p:ext uri="{BB962C8B-B14F-4D97-AF65-F5344CB8AC3E}">
        <p14:creationId xmlns:p14="http://schemas.microsoft.com/office/powerpoint/2010/main" val="46081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60F9DD-A531-4AA5-ACE8-46EDA29B6C4C}"/>
              </a:ext>
            </a:extLst>
          </p:cNvPr>
          <p:cNvSpPr/>
          <p:nvPr/>
        </p:nvSpPr>
        <p:spPr>
          <a:xfrm>
            <a:off x="477928" y="1260951"/>
            <a:ext cx="11257241" cy="992579"/>
          </a:xfrm>
          <a:prstGeom prst="rect">
            <a:avLst/>
          </a:prstGeom>
        </p:spPr>
        <p:txBody>
          <a:bodyPr wrap="square" anchor="t">
            <a:spAutoFit/>
          </a:bodyPr>
          <a:lstStyle/>
          <a:p>
            <a:r>
              <a:rPr lang="en-US" sz="5800" b="1">
                <a:ea typeface="Open Sans" panose="020B0606030504020204" pitchFamily="34" charset="0"/>
                <a:cs typeface="Open Sans" panose="020B0606030504020204" pitchFamily="34" charset="0"/>
              </a:rPr>
              <a:t>Technology Overview</a:t>
            </a:r>
          </a:p>
        </p:txBody>
      </p:sp>
      <p:sp>
        <p:nvSpPr>
          <p:cNvPr id="5" name="TextBox 4">
            <a:extLst>
              <a:ext uri="{FF2B5EF4-FFF2-40B4-BE49-F238E27FC236}">
                <a16:creationId xmlns:a16="http://schemas.microsoft.com/office/drawing/2014/main" id="{C6A2BDED-6392-4760-9185-FC240B03253C}"/>
              </a:ext>
            </a:extLst>
          </p:cNvPr>
          <p:cNvSpPr txBox="1"/>
          <p:nvPr/>
        </p:nvSpPr>
        <p:spPr>
          <a:xfrm>
            <a:off x="801102" y="2253530"/>
            <a:ext cx="10934067" cy="5078313"/>
          </a:xfrm>
          <a:prstGeom prst="rect">
            <a:avLst/>
          </a:prstGeom>
          <a:noFill/>
        </p:spPr>
        <p:txBody>
          <a:bodyPr wrap="square" rtlCol="0" anchor="t">
            <a:spAutoFit/>
          </a:bodyPr>
          <a:lstStyle/>
          <a:p>
            <a:pPr marL="800100" lvl="1" indent="-342900" algn="just">
              <a:lnSpc>
                <a:spcPct val="150000"/>
              </a:lnSpc>
              <a:buFont typeface="Arial" panose="020B0604020202020204" pitchFamily="34" charset="0"/>
              <a:buChar char="•"/>
            </a:pPr>
            <a:r>
              <a:rPr lang="en-US" sz="3600" dirty="0">
                <a:solidFill>
                  <a:schemeClr val="tx1">
                    <a:lumMod val="75000"/>
                    <a:lumOff val="25000"/>
                  </a:schemeClr>
                </a:solidFill>
                <a:cs typeface="Calibri"/>
              </a:rPr>
              <a:t>If you’re using a webcam, check your angle</a:t>
            </a:r>
          </a:p>
          <a:p>
            <a:pPr marL="800100" lvl="1" indent="-342900" algn="just">
              <a:lnSpc>
                <a:spcPct val="150000"/>
              </a:lnSpc>
              <a:buFont typeface="Arial" panose="020B0604020202020204" pitchFamily="34" charset="0"/>
              <a:buChar char="•"/>
            </a:pPr>
            <a:r>
              <a:rPr lang="en-US" sz="3600" dirty="0">
                <a:solidFill>
                  <a:schemeClr val="tx1">
                    <a:lumMod val="75000"/>
                    <a:lumOff val="25000"/>
                  </a:schemeClr>
                </a:solidFill>
                <a:cs typeface="Calibri"/>
              </a:rPr>
              <a:t>Mute yourself</a:t>
            </a:r>
          </a:p>
          <a:p>
            <a:pPr marL="800100" lvl="1" indent="-342900" algn="just">
              <a:lnSpc>
                <a:spcPct val="150000"/>
              </a:lnSpc>
              <a:buFont typeface="Arial" panose="020B0604020202020204" pitchFamily="34" charset="0"/>
              <a:buChar char="•"/>
            </a:pPr>
            <a:r>
              <a:rPr lang="en-US" sz="3600" dirty="0">
                <a:solidFill>
                  <a:schemeClr val="tx1">
                    <a:lumMod val="75000"/>
                    <a:lumOff val="25000"/>
                  </a:schemeClr>
                </a:solidFill>
                <a:cs typeface="Calibri"/>
              </a:rPr>
              <a:t>Know how to unmute yourself</a:t>
            </a:r>
          </a:p>
          <a:p>
            <a:pPr marL="800100" lvl="1" indent="-342900" algn="just">
              <a:lnSpc>
                <a:spcPct val="150000"/>
              </a:lnSpc>
              <a:buFont typeface="Arial" panose="020B0604020202020204" pitchFamily="34" charset="0"/>
              <a:buChar char="•"/>
            </a:pPr>
            <a:r>
              <a:rPr lang="en-US" sz="3600" dirty="0">
                <a:solidFill>
                  <a:schemeClr val="tx1">
                    <a:lumMod val="75000"/>
                    <a:lumOff val="25000"/>
                  </a:schemeClr>
                </a:solidFill>
                <a:cs typeface="Calibri"/>
              </a:rPr>
              <a:t>Chat to “Everyone”</a:t>
            </a:r>
          </a:p>
          <a:p>
            <a:pPr marL="800100" lvl="1" indent="-342900" algn="just">
              <a:lnSpc>
                <a:spcPct val="150000"/>
              </a:lnSpc>
              <a:buFont typeface="Arial" panose="020B0604020202020204" pitchFamily="34" charset="0"/>
              <a:buChar char="•"/>
            </a:pPr>
            <a:r>
              <a:rPr lang="en-US" sz="3600" dirty="0">
                <a:solidFill>
                  <a:schemeClr val="tx1">
                    <a:lumMod val="75000"/>
                    <a:lumOff val="25000"/>
                  </a:schemeClr>
                </a:solidFill>
                <a:cs typeface="Calibri"/>
              </a:rPr>
              <a:t>Answer a poll</a:t>
            </a:r>
          </a:p>
          <a:p>
            <a:pPr marL="342900" indent="-342900" algn="just">
              <a:lnSpc>
                <a:spcPct val="150000"/>
              </a:lnSpc>
              <a:buFont typeface="Arial" panose="020B0604020202020204" pitchFamily="34" charset="0"/>
              <a:buChar char="•"/>
            </a:pPr>
            <a:endParaRPr lang="en-US" sz="3600" dirty="0">
              <a:solidFill>
                <a:schemeClr val="tx1">
                  <a:lumMod val="75000"/>
                  <a:lumOff val="25000"/>
                </a:schemeClr>
              </a:solidFill>
              <a:cs typeface="Calibri"/>
            </a:endParaRPr>
          </a:p>
        </p:txBody>
      </p:sp>
    </p:spTree>
    <p:extLst>
      <p:ext uri="{BB962C8B-B14F-4D97-AF65-F5344CB8AC3E}">
        <p14:creationId xmlns:p14="http://schemas.microsoft.com/office/powerpoint/2010/main" val="2024962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697" y="2546704"/>
            <a:ext cx="6899003" cy="3586349"/>
          </a:xfrm>
        </p:spPr>
        <p:txBody>
          <a:bodyPr/>
          <a:lstStyle/>
          <a:p>
            <a:pPr marL="457200" lvl="1" indent="0">
              <a:buNone/>
            </a:pPr>
            <a:r>
              <a:rPr lang="en-US" sz="3200">
                <a:solidFill>
                  <a:srgbClr val="C00000"/>
                </a:solidFill>
              </a:rPr>
              <a:t>3. Adult learners place high value on 	their own and others’ experience</a:t>
            </a:r>
          </a:p>
          <a:p>
            <a:pPr marL="457200" lvl="1" indent="0">
              <a:buNone/>
            </a:pPr>
            <a:endParaRPr lang="en-US" sz="3200">
              <a:solidFill>
                <a:srgbClr val="C00000"/>
              </a:solidFill>
            </a:endParaRPr>
          </a:p>
          <a:p>
            <a:pPr marL="457200" lvl="1" indent="0">
              <a:buNone/>
            </a:pPr>
            <a:r>
              <a:rPr lang="en-US" sz="3200"/>
              <a:t>Allowed some of the more seasoned researchers to lead discussions or present solutions to team problems </a:t>
            </a:r>
          </a:p>
          <a:p>
            <a:pPr lvl="3"/>
            <a:r>
              <a:rPr lang="en-US" sz="3000" i="1"/>
              <a:t>Example: Team Charters</a:t>
            </a:r>
          </a:p>
          <a:p>
            <a:pPr lvl="3"/>
            <a:endParaRPr lang="en-US" sz="3000" i="1"/>
          </a:p>
          <a:p>
            <a:endParaRPr lang="en-US"/>
          </a:p>
        </p:txBody>
      </p:sp>
      <p:pic>
        <p:nvPicPr>
          <p:cNvPr id="5" name="Picture 4"/>
          <p:cNvPicPr>
            <a:picLocks noChangeAspect="1"/>
          </p:cNvPicPr>
          <p:nvPr/>
        </p:nvPicPr>
        <p:blipFill rotWithShape="1">
          <a:blip r:embed="rId3"/>
          <a:srcRect b="14229"/>
          <a:stretch/>
        </p:blipFill>
        <p:spPr>
          <a:xfrm>
            <a:off x="7621895" y="2457804"/>
            <a:ext cx="3858905" cy="3434582"/>
          </a:xfrm>
          <a:prstGeom prst="rect">
            <a:avLst/>
          </a:prstGeom>
        </p:spPr>
      </p:pic>
      <p:sp>
        <p:nvSpPr>
          <p:cNvPr id="6" name="Title 2"/>
          <p:cNvSpPr txBox="1">
            <a:spLocks/>
          </p:cNvSpPr>
          <p:nvPr/>
        </p:nvSpPr>
        <p:spPr>
          <a:xfrm>
            <a:off x="235131" y="1371600"/>
            <a:ext cx="11956869" cy="905872"/>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Case Example:</a:t>
            </a:r>
            <a:br>
              <a:rPr lang="en-US"/>
            </a:br>
            <a:r>
              <a:rPr lang="en-US"/>
              <a:t>Andragogy Principles and Team Science Training</a:t>
            </a:r>
          </a:p>
        </p:txBody>
      </p:sp>
    </p:spTree>
    <p:extLst>
      <p:ext uri="{BB962C8B-B14F-4D97-AF65-F5344CB8AC3E}">
        <p14:creationId xmlns:p14="http://schemas.microsoft.com/office/powerpoint/2010/main" val="3527624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22D0A6-A546-4351-B6F5-47A3CEA19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1" y="3049587"/>
            <a:ext cx="4956471" cy="2563813"/>
          </a:xfrm>
          <a:prstGeom prst="rect">
            <a:avLst/>
          </a:prstGeom>
        </p:spPr>
      </p:pic>
      <p:sp>
        <p:nvSpPr>
          <p:cNvPr id="2" name="Content Placeholder 1"/>
          <p:cNvSpPr>
            <a:spLocks noGrp="1"/>
          </p:cNvSpPr>
          <p:nvPr>
            <p:ph idx="1"/>
          </p:nvPr>
        </p:nvSpPr>
        <p:spPr>
          <a:xfrm>
            <a:off x="5067300" y="2604568"/>
            <a:ext cx="7124700" cy="3586349"/>
          </a:xfrm>
        </p:spPr>
        <p:txBody>
          <a:bodyPr/>
          <a:lstStyle/>
          <a:p>
            <a:pPr marL="457200" lvl="1" indent="0">
              <a:spcBef>
                <a:spcPts val="0"/>
              </a:spcBef>
              <a:buNone/>
            </a:pPr>
            <a:r>
              <a:rPr lang="en-US" sz="3200">
                <a:solidFill>
                  <a:srgbClr val="C00000"/>
                </a:solidFill>
              </a:rPr>
              <a:t>4. Adults bring a different “readiness </a:t>
            </a:r>
          </a:p>
          <a:p>
            <a:pPr marL="457200" lvl="1" indent="0">
              <a:spcBef>
                <a:spcPts val="0"/>
              </a:spcBef>
              <a:buNone/>
            </a:pPr>
            <a:r>
              <a:rPr lang="en-US" sz="3200">
                <a:solidFill>
                  <a:srgbClr val="C00000"/>
                </a:solidFill>
              </a:rPr>
              <a:t>    to learn”</a:t>
            </a:r>
          </a:p>
          <a:p>
            <a:pPr marL="457200" lvl="1" indent="0">
              <a:buNone/>
            </a:pPr>
            <a:endParaRPr lang="en-US" sz="3200">
              <a:solidFill>
                <a:srgbClr val="C00000"/>
              </a:solidFill>
            </a:endParaRPr>
          </a:p>
          <a:p>
            <a:pPr marL="457200" lvl="1" indent="0">
              <a:buNone/>
            </a:pPr>
            <a:r>
              <a:rPr lang="en-US" sz="3200"/>
              <a:t>Focused on topics that were useful to them in their immediate work lives</a:t>
            </a:r>
          </a:p>
          <a:p>
            <a:pPr lvl="3"/>
            <a:r>
              <a:rPr lang="en-US" sz="3000" i="1"/>
              <a:t>Example: Develop a Team Communication Plan</a:t>
            </a:r>
          </a:p>
          <a:p>
            <a:endParaRPr lang="en-US"/>
          </a:p>
        </p:txBody>
      </p:sp>
      <p:sp>
        <p:nvSpPr>
          <p:cNvPr id="6" name="Title 2"/>
          <p:cNvSpPr>
            <a:spLocks noGrp="1"/>
          </p:cNvSpPr>
          <p:nvPr>
            <p:ph type="title"/>
          </p:nvPr>
        </p:nvSpPr>
        <p:spPr>
          <a:xfrm>
            <a:off x="235131" y="1371600"/>
            <a:ext cx="11956869" cy="905872"/>
          </a:xfrm>
        </p:spPr>
        <p:txBody>
          <a:bodyPr/>
          <a:lstStyle/>
          <a:p>
            <a:r>
              <a:rPr lang="en-US"/>
              <a:t>Case Example:</a:t>
            </a:r>
            <a:br>
              <a:rPr lang="en-US"/>
            </a:br>
            <a:r>
              <a:rPr lang="en-US"/>
              <a:t>Andragogy Principles and Team Science Training</a:t>
            </a:r>
          </a:p>
        </p:txBody>
      </p:sp>
    </p:spTree>
    <p:extLst>
      <p:ext uri="{BB962C8B-B14F-4D97-AF65-F5344CB8AC3E}">
        <p14:creationId xmlns:p14="http://schemas.microsoft.com/office/powerpoint/2010/main" val="3641478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0500" y="2422565"/>
            <a:ext cx="5756728" cy="3586349"/>
          </a:xfrm>
        </p:spPr>
        <p:txBody>
          <a:bodyPr/>
          <a:lstStyle/>
          <a:p>
            <a:pPr marL="0" indent="0">
              <a:spcBef>
                <a:spcPts val="0"/>
              </a:spcBef>
              <a:buNone/>
            </a:pPr>
            <a:r>
              <a:rPr lang="en-US" sz="3200">
                <a:solidFill>
                  <a:srgbClr val="C00000"/>
                </a:solidFill>
              </a:rPr>
              <a:t>5. Adults approach learning with </a:t>
            </a:r>
          </a:p>
          <a:p>
            <a:pPr marL="0" indent="0">
              <a:spcBef>
                <a:spcPts val="0"/>
              </a:spcBef>
              <a:buNone/>
            </a:pPr>
            <a:r>
              <a:rPr lang="en-US" sz="3200">
                <a:solidFill>
                  <a:srgbClr val="C00000"/>
                </a:solidFill>
              </a:rPr>
              <a:t>    a problem-based orientation</a:t>
            </a:r>
          </a:p>
          <a:p>
            <a:pPr marL="0" indent="0">
              <a:buNone/>
            </a:pPr>
            <a:endParaRPr lang="en-US" sz="3200">
              <a:solidFill>
                <a:srgbClr val="C00000"/>
              </a:solidFill>
            </a:endParaRPr>
          </a:p>
          <a:p>
            <a:pPr marL="0" indent="0">
              <a:buNone/>
            </a:pPr>
            <a:r>
              <a:rPr lang="en-US" sz="3200"/>
              <a:t>Developed activities that allowed participants to solve (or pre-solve) problems on their teams</a:t>
            </a:r>
          </a:p>
          <a:p>
            <a:pPr lvl="2"/>
            <a:r>
              <a:rPr lang="en-US" sz="3000" i="1"/>
              <a:t>Example: 5 Dysfunctions</a:t>
            </a:r>
            <a:endParaRPr lang="en-US" sz="2800"/>
          </a:p>
          <a:p>
            <a:endParaRPr lang="en-US"/>
          </a:p>
        </p:txBody>
      </p:sp>
      <p:sp>
        <p:nvSpPr>
          <p:cNvPr id="5" name="Title 2"/>
          <p:cNvSpPr>
            <a:spLocks noGrp="1"/>
          </p:cNvSpPr>
          <p:nvPr>
            <p:ph type="title"/>
          </p:nvPr>
        </p:nvSpPr>
        <p:spPr>
          <a:xfrm>
            <a:off x="235131" y="1371600"/>
            <a:ext cx="11956869" cy="905872"/>
          </a:xfrm>
        </p:spPr>
        <p:txBody>
          <a:bodyPr/>
          <a:lstStyle/>
          <a:p>
            <a:r>
              <a:rPr lang="en-US"/>
              <a:t>Case Example:</a:t>
            </a:r>
            <a:br>
              <a:rPr lang="en-US"/>
            </a:br>
            <a:r>
              <a:rPr lang="en-US"/>
              <a:t>Andragogy Principles and Team Science Training</a:t>
            </a:r>
          </a:p>
        </p:txBody>
      </p:sp>
      <p:pic>
        <p:nvPicPr>
          <p:cNvPr id="6" name="Picture 5"/>
          <p:cNvPicPr>
            <a:picLocks noChangeAspect="1"/>
          </p:cNvPicPr>
          <p:nvPr/>
        </p:nvPicPr>
        <p:blipFill>
          <a:blip r:embed="rId3"/>
          <a:stretch>
            <a:fillRect/>
          </a:stretch>
        </p:blipFill>
        <p:spPr>
          <a:xfrm>
            <a:off x="511628" y="2422565"/>
            <a:ext cx="4014133" cy="3006725"/>
          </a:xfrm>
          <a:prstGeom prst="rect">
            <a:avLst/>
          </a:prstGeom>
        </p:spPr>
      </p:pic>
    </p:spTree>
    <p:extLst>
      <p:ext uri="{BB962C8B-B14F-4D97-AF65-F5344CB8AC3E}">
        <p14:creationId xmlns:p14="http://schemas.microsoft.com/office/powerpoint/2010/main" val="768864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95900" y="2556872"/>
            <a:ext cx="6121400" cy="3586349"/>
          </a:xfrm>
        </p:spPr>
        <p:txBody>
          <a:bodyPr/>
          <a:lstStyle/>
          <a:p>
            <a:pPr marL="0" indent="0">
              <a:spcBef>
                <a:spcPts val="0"/>
              </a:spcBef>
              <a:buNone/>
            </a:pPr>
            <a:r>
              <a:rPr lang="en-US" sz="3200">
                <a:solidFill>
                  <a:srgbClr val="C00000"/>
                </a:solidFill>
              </a:rPr>
              <a:t>6. Adults are more intrinsically </a:t>
            </a:r>
          </a:p>
          <a:p>
            <a:pPr marL="0" indent="0">
              <a:spcBef>
                <a:spcPts val="0"/>
              </a:spcBef>
              <a:buNone/>
            </a:pPr>
            <a:r>
              <a:rPr lang="en-US" sz="3200">
                <a:solidFill>
                  <a:srgbClr val="C00000"/>
                </a:solidFill>
              </a:rPr>
              <a:t>    motivated to learn</a:t>
            </a:r>
          </a:p>
          <a:p>
            <a:pPr marL="0" indent="0">
              <a:spcBef>
                <a:spcPts val="0"/>
              </a:spcBef>
              <a:buNone/>
            </a:pPr>
            <a:endParaRPr lang="en-US" sz="3200">
              <a:solidFill>
                <a:srgbClr val="C00000"/>
              </a:solidFill>
            </a:endParaRPr>
          </a:p>
          <a:p>
            <a:pPr marL="0" indent="0">
              <a:spcBef>
                <a:spcPts val="0"/>
              </a:spcBef>
              <a:buNone/>
            </a:pPr>
            <a:r>
              <a:rPr lang="en-US" sz="3200"/>
              <a:t>Introduced content that contributed immediately to their sense of accomplishment as an individual and/or a team</a:t>
            </a:r>
          </a:p>
          <a:p>
            <a:pPr lvl="2"/>
            <a:r>
              <a:rPr lang="en-US" sz="2800" i="1"/>
              <a:t>Example: Communication Colors</a:t>
            </a:r>
          </a:p>
          <a:p>
            <a:pPr lvl="2"/>
            <a:endParaRPr lang="en-US" sz="2800"/>
          </a:p>
          <a:p>
            <a:endParaRPr lang="en-US"/>
          </a:p>
        </p:txBody>
      </p:sp>
      <p:sp>
        <p:nvSpPr>
          <p:cNvPr id="5" name="Title 2"/>
          <p:cNvSpPr>
            <a:spLocks noGrp="1"/>
          </p:cNvSpPr>
          <p:nvPr>
            <p:ph type="title"/>
          </p:nvPr>
        </p:nvSpPr>
        <p:spPr>
          <a:xfrm>
            <a:off x="235131" y="1371600"/>
            <a:ext cx="11956869" cy="905872"/>
          </a:xfrm>
        </p:spPr>
        <p:txBody>
          <a:bodyPr/>
          <a:lstStyle/>
          <a:p>
            <a:r>
              <a:rPr lang="en-US"/>
              <a:t>Case Example:</a:t>
            </a:r>
            <a:br>
              <a:rPr lang="en-US"/>
            </a:br>
            <a:r>
              <a:rPr lang="en-US"/>
              <a:t>Andragogy Principles and Team Science Training</a:t>
            </a:r>
          </a:p>
        </p:txBody>
      </p:sp>
      <p:graphicFrame>
        <p:nvGraphicFramePr>
          <p:cNvPr id="6" name="Content Placeholder 3"/>
          <p:cNvGraphicFramePr>
            <a:graphicFrameLocks/>
          </p:cNvGraphicFramePr>
          <p:nvPr>
            <p:extLst>
              <p:ext uri="{D42A27DB-BD31-4B8C-83A1-F6EECF244321}">
                <p14:modId xmlns:p14="http://schemas.microsoft.com/office/powerpoint/2010/main" val="840881968"/>
              </p:ext>
            </p:extLst>
          </p:nvPr>
        </p:nvGraphicFramePr>
        <p:xfrm>
          <a:off x="511628" y="1972845"/>
          <a:ext cx="4337873" cy="5075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1702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0253" y="1020278"/>
            <a:ext cx="6262304" cy="5706963"/>
          </a:xfrm>
        </p:spPr>
        <p:txBody>
          <a:bodyPr/>
          <a:lstStyle/>
          <a:p>
            <a:r>
              <a:rPr lang="en-US" dirty="0"/>
              <a:t>Large Group Chat/Discussion</a:t>
            </a:r>
            <a:br>
              <a:rPr lang="en-US" dirty="0"/>
            </a:br>
            <a:r>
              <a:rPr lang="en-US" sz="4000" dirty="0"/>
              <a:t/>
            </a:r>
            <a:br>
              <a:rPr lang="en-US" sz="4000" dirty="0"/>
            </a:br>
            <a:r>
              <a:rPr lang="en-US" sz="3200" b="0" dirty="0"/>
              <a:t>Think back to workshops you have attended or hosted. </a:t>
            </a:r>
            <a:br>
              <a:rPr lang="en-US" sz="3200" b="0" dirty="0"/>
            </a:br>
            <a:r>
              <a:rPr lang="en-US" sz="3200" b="0" dirty="0"/>
              <a:t/>
            </a:r>
            <a:br>
              <a:rPr lang="en-US" sz="3200" b="0" dirty="0"/>
            </a:br>
            <a:r>
              <a:rPr lang="en-US" sz="3200" b="0" dirty="0"/>
              <a:t>Now that you know a bit more about andragogy, what are some specific ways you can incorporate it into your future workshops? </a:t>
            </a:r>
            <a:br>
              <a:rPr lang="en-US" sz="3200" b="0" dirty="0"/>
            </a:br>
            <a:r>
              <a:rPr lang="en-US" sz="3200" b="0" dirty="0"/>
              <a:t/>
            </a:r>
            <a:br>
              <a:rPr lang="en-US" sz="3200" b="0" dirty="0"/>
            </a:br>
            <a:r>
              <a:rPr lang="en-US" sz="3200" b="0" dirty="0"/>
              <a:t>Type your ideas in the Chat.</a:t>
            </a:r>
          </a:p>
        </p:txBody>
      </p:sp>
      <p:sp>
        <p:nvSpPr>
          <p:cNvPr id="2" name="Rectangle 1"/>
          <p:cNvSpPr/>
          <p:nvPr/>
        </p:nvSpPr>
        <p:spPr>
          <a:xfrm>
            <a:off x="7064943" y="1659237"/>
            <a:ext cx="4654356" cy="5693866"/>
          </a:xfrm>
          <a:prstGeom prst="rect">
            <a:avLst/>
          </a:prstGeom>
        </p:spPr>
        <p:txBody>
          <a:bodyPr wrap="square">
            <a:spAutoFit/>
          </a:bodyPr>
          <a:lstStyle/>
          <a:p>
            <a:pPr algn="ctr"/>
            <a:r>
              <a:rPr lang="en-US" sz="2000" b="1" u="sng" dirty="0">
                <a:solidFill>
                  <a:srgbClr val="C00000"/>
                </a:solidFill>
              </a:rPr>
              <a:t>Andragogy Principles</a:t>
            </a:r>
            <a:r>
              <a:rPr lang="en-US" sz="2000" b="1" dirty="0">
                <a:solidFill>
                  <a:srgbClr val="C00000"/>
                </a:solidFill>
              </a:rPr>
              <a:t>:</a:t>
            </a:r>
          </a:p>
          <a:p>
            <a:r>
              <a:rPr lang="en-US" sz="2000" dirty="0">
                <a:solidFill>
                  <a:srgbClr val="C00000"/>
                </a:solidFill>
              </a:rPr>
              <a:t>Adults: </a:t>
            </a:r>
          </a:p>
          <a:p>
            <a:pPr marL="342900" indent="-342900">
              <a:buFont typeface="+mj-lt"/>
              <a:buAutoNum type="arabicPeriod"/>
            </a:pPr>
            <a:r>
              <a:rPr lang="en-US" sz="2000" dirty="0">
                <a:solidFill>
                  <a:srgbClr val="C00000"/>
                </a:solidFill>
              </a:rPr>
              <a:t>need to know </a:t>
            </a:r>
            <a:r>
              <a:rPr lang="en-US" sz="2000" b="1" i="1" dirty="0">
                <a:solidFill>
                  <a:srgbClr val="C00000"/>
                </a:solidFill>
              </a:rPr>
              <a:t>why</a:t>
            </a:r>
            <a:r>
              <a:rPr lang="en-US" sz="2000" i="1" dirty="0">
                <a:solidFill>
                  <a:srgbClr val="C00000"/>
                </a:solidFill>
              </a:rPr>
              <a:t> </a:t>
            </a:r>
            <a:r>
              <a:rPr lang="en-US" sz="2000" dirty="0">
                <a:solidFill>
                  <a:srgbClr val="C00000"/>
                </a:solidFill>
              </a:rPr>
              <a:t>they should learn something</a:t>
            </a:r>
          </a:p>
          <a:p>
            <a:pPr marL="342900" indent="-342900">
              <a:buFont typeface="+mj-lt"/>
              <a:buAutoNum type="arabicPeriod"/>
            </a:pPr>
            <a:r>
              <a:rPr lang="en-US" sz="2000" dirty="0">
                <a:solidFill>
                  <a:srgbClr val="C00000"/>
                </a:solidFill>
              </a:rPr>
              <a:t>have a different self-concept from children</a:t>
            </a:r>
          </a:p>
          <a:p>
            <a:pPr marL="342900" indent="-342900">
              <a:buFont typeface="+mj-lt"/>
              <a:buAutoNum type="arabicPeriod"/>
            </a:pPr>
            <a:r>
              <a:rPr lang="en-US" sz="2000" dirty="0">
                <a:solidFill>
                  <a:srgbClr val="C00000"/>
                </a:solidFill>
              </a:rPr>
              <a:t>place high value on their own and others’ experiences</a:t>
            </a:r>
          </a:p>
          <a:p>
            <a:pPr marL="342900" indent="-342900">
              <a:buFont typeface="+mj-lt"/>
              <a:buAutoNum type="arabicPeriod"/>
            </a:pPr>
            <a:r>
              <a:rPr lang="en-US" sz="2000" dirty="0">
                <a:solidFill>
                  <a:srgbClr val="C00000"/>
                </a:solidFill>
              </a:rPr>
              <a:t>bring a different “readiness to learn”</a:t>
            </a:r>
          </a:p>
          <a:p>
            <a:pPr marL="342900" indent="-342900">
              <a:buFont typeface="+mj-lt"/>
              <a:buAutoNum type="arabicPeriod"/>
            </a:pPr>
            <a:r>
              <a:rPr lang="en-US" sz="2000" dirty="0">
                <a:solidFill>
                  <a:srgbClr val="C00000"/>
                </a:solidFill>
              </a:rPr>
              <a:t>approach learning with a problem-based orientation</a:t>
            </a:r>
          </a:p>
          <a:p>
            <a:pPr marL="342900" indent="-342900">
              <a:buFont typeface="+mj-lt"/>
              <a:buAutoNum type="arabicPeriod"/>
            </a:pPr>
            <a:r>
              <a:rPr lang="en-US" sz="2000" dirty="0">
                <a:solidFill>
                  <a:srgbClr val="C00000"/>
                </a:solidFill>
              </a:rPr>
              <a:t>are more intrinsically motivated to learn</a:t>
            </a:r>
          </a:p>
          <a:p>
            <a:endParaRPr lang="en-US" dirty="0">
              <a:solidFill>
                <a:srgbClr val="C00000"/>
              </a:solidFill>
            </a:endParaRPr>
          </a:p>
          <a:p>
            <a:endParaRPr lang="en-US" sz="3200" dirty="0">
              <a:solidFill>
                <a:srgbClr val="C00000"/>
              </a:solidFill>
            </a:endParaRPr>
          </a:p>
          <a:p>
            <a:endParaRPr lang="en-US" dirty="0">
              <a:solidFill>
                <a:srgbClr val="C00000"/>
              </a:solidFill>
            </a:endParaRPr>
          </a:p>
          <a:p>
            <a:endParaRPr lang="en-US" dirty="0">
              <a:solidFill>
                <a:srgbClr val="C00000"/>
              </a:solidFill>
            </a:endParaRPr>
          </a:p>
          <a:p>
            <a:pPr marL="514350" indent="-514350">
              <a:buAutoNum type="arabicPeriod"/>
            </a:pPr>
            <a:endParaRPr lang="en-US" dirty="0">
              <a:solidFill>
                <a:srgbClr val="C00000"/>
              </a:solidFill>
            </a:endParaRPr>
          </a:p>
        </p:txBody>
      </p:sp>
      <p:pic>
        <p:nvPicPr>
          <p:cNvPr id="4" name="Picture 3" descr="A picture containing LEGO, toy&#10;&#10;Description automatically generated">
            <a:extLst>
              <a:ext uri="{FF2B5EF4-FFF2-40B4-BE49-F238E27FC236}">
                <a16:creationId xmlns:a16="http://schemas.microsoft.com/office/drawing/2014/main" id="{FBA6D8BF-5765-4B98-A6D9-CD7FD1D3A4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00" t="23810" r="17500" b="1190"/>
          <a:stretch/>
        </p:blipFill>
        <p:spPr>
          <a:xfrm>
            <a:off x="4549009" y="1140669"/>
            <a:ext cx="2289741" cy="1443347"/>
          </a:xfrm>
          <a:prstGeom prst="rect">
            <a:avLst/>
          </a:prstGeom>
        </p:spPr>
      </p:pic>
    </p:spTree>
    <p:extLst>
      <p:ext uri="{BB962C8B-B14F-4D97-AF65-F5344CB8AC3E}">
        <p14:creationId xmlns:p14="http://schemas.microsoft.com/office/powerpoint/2010/main" val="2230163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cs typeface="Calibri"/>
              </a:rPr>
              <a:t>Interactivity</a:t>
            </a:r>
            <a:endParaRPr lang="en-US"/>
          </a:p>
        </p:txBody>
      </p:sp>
      <p:pic>
        <p:nvPicPr>
          <p:cNvPr id="8" name="Picture 8" descr="A picture containing indoor, table, toy, child&#10;&#10;Description generated with very high confidence">
            <a:extLst>
              <a:ext uri="{FF2B5EF4-FFF2-40B4-BE49-F238E27FC236}">
                <a16:creationId xmlns:a16="http://schemas.microsoft.com/office/drawing/2014/main" id="{388F92B8-20AC-4A47-985E-74ADEE64B84C}"/>
              </a:ext>
            </a:extLst>
          </p:cNvPr>
          <p:cNvPicPr>
            <a:picLocks noChangeAspect="1"/>
          </p:cNvPicPr>
          <p:nvPr/>
        </p:nvPicPr>
        <p:blipFill>
          <a:blip r:embed="rId3"/>
          <a:stretch>
            <a:fillRect/>
          </a:stretch>
        </p:blipFill>
        <p:spPr>
          <a:xfrm>
            <a:off x="527620" y="1891540"/>
            <a:ext cx="4659522" cy="3476719"/>
          </a:xfrm>
          <a:prstGeom prst="rect">
            <a:avLst/>
          </a:prstGeom>
        </p:spPr>
      </p:pic>
      <p:sp>
        <p:nvSpPr>
          <p:cNvPr id="9" name="Content Placeholder 1">
            <a:extLst>
              <a:ext uri="{FF2B5EF4-FFF2-40B4-BE49-F238E27FC236}">
                <a16:creationId xmlns:a16="http://schemas.microsoft.com/office/drawing/2014/main" id="{380C9167-70EC-4426-9795-4FB1B8570550}"/>
              </a:ext>
            </a:extLst>
          </p:cNvPr>
          <p:cNvSpPr txBox="1">
            <a:spLocks/>
          </p:cNvSpPr>
          <p:nvPr/>
        </p:nvSpPr>
        <p:spPr>
          <a:xfrm>
            <a:off x="5826771" y="1815725"/>
            <a:ext cx="5006336" cy="40419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What is an interactive workshop?</a:t>
            </a:r>
            <a:endParaRPr lang="en-US" sz="3200"/>
          </a:p>
          <a:p>
            <a:r>
              <a:rPr lang="en-US"/>
              <a:t>Engages people energetically in learning new information or techniques. </a:t>
            </a:r>
          </a:p>
          <a:p>
            <a:pPr lvl="1"/>
            <a:r>
              <a:rPr lang="en-US" sz="2200"/>
              <a:t>Apply new information </a:t>
            </a:r>
          </a:p>
          <a:p>
            <a:pPr lvl="1"/>
            <a:r>
              <a:rPr lang="en-US" sz="2200"/>
              <a:t>Analyze problems and figure out solutions</a:t>
            </a:r>
          </a:p>
          <a:p>
            <a:pPr lvl="1"/>
            <a:r>
              <a:rPr lang="en-US" sz="2200"/>
              <a:t>Share experiences and ideas</a:t>
            </a:r>
            <a:endParaRPr lang="en-US" sz="2200">
              <a:cs typeface="Calibri"/>
            </a:endParaRPr>
          </a:p>
        </p:txBody>
      </p:sp>
      <p:sp>
        <p:nvSpPr>
          <p:cNvPr id="10" name="TextBox 9">
            <a:extLst>
              <a:ext uri="{FF2B5EF4-FFF2-40B4-BE49-F238E27FC236}">
                <a16:creationId xmlns:a16="http://schemas.microsoft.com/office/drawing/2014/main" id="{DA4C1047-A741-4499-8894-6F163D00180A}"/>
              </a:ext>
            </a:extLst>
          </p:cNvPr>
          <p:cNvSpPr txBox="1"/>
          <p:nvPr/>
        </p:nvSpPr>
        <p:spPr>
          <a:xfrm>
            <a:off x="558050" y="6203796"/>
            <a:ext cx="714586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100" i="1">
                <a:solidFill>
                  <a:schemeClr val="tx2">
                    <a:lumMod val="50000"/>
                  </a:schemeClr>
                </a:solidFill>
              </a:rPr>
              <a:t>How</a:t>
            </a:r>
            <a:r>
              <a:rPr lang="en-US" sz="1100" i="1">
                <a:solidFill>
                  <a:schemeClr val="tx2">
                    <a:lumMod val="50000"/>
                  </a:schemeClr>
                </a:solidFill>
                <a:ea typeface="+mn-lt"/>
                <a:cs typeface="+mn-lt"/>
              </a:rPr>
              <a:t> to Conduct an Interactive Workshop; </a:t>
            </a:r>
            <a:r>
              <a:rPr lang="en-US" sz="1100">
                <a:solidFill>
                  <a:schemeClr val="tx2">
                    <a:lumMod val="50000"/>
                  </a:schemeClr>
                </a:solidFill>
                <a:ea typeface="+mn-lt"/>
                <a:cs typeface="+mn-lt"/>
              </a:rPr>
              <a:t>Marva A. </a:t>
            </a:r>
            <a:r>
              <a:rPr lang="en-US" sz="1100">
                <a:ea typeface="+mn-lt"/>
                <a:cs typeface="+mn-lt"/>
              </a:rPr>
              <a:t>Barnett, Founding Director and Professor, Teaching Resource Center, </a:t>
            </a:r>
            <a:r>
              <a:rPr lang="en-US" sz="1100">
                <a:solidFill>
                  <a:schemeClr val="tx2">
                    <a:lumMod val="50000"/>
                  </a:schemeClr>
                </a:solidFill>
                <a:ea typeface="+mn-lt"/>
                <a:cs typeface="+mn-lt"/>
              </a:rPr>
              <a:t>University of Virginia Faculty, Department of Fr</a:t>
            </a:r>
            <a:r>
              <a:rPr lang="en-US" sz="1100">
                <a:ea typeface="+mn-lt"/>
                <a:cs typeface="+mn-lt"/>
              </a:rPr>
              <a:t>ench</a:t>
            </a:r>
            <a:r>
              <a:rPr lang="en-US" sz="1100">
                <a:solidFill>
                  <a:schemeClr val="tx2">
                    <a:lumMod val="50000"/>
                  </a:schemeClr>
                </a:solidFill>
              </a:rPr>
              <a:t> </a:t>
            </a:r>
            <a:endParaRPr lang="en-US" sz="1100">
              <a:solidFill>
                <a:schemeClr val="tx2">
                  <a:lumMod val="50000"/>
                </a:schemeClr>
              </a:solidFill>
              <a:cs typeface="Calibri"/>
            </a:endParaRPr>
          </a:p>
        </p:txBody>
      </p:sp>
    </p:spTree>
    <p:extLst>
      <p:ext uri="{BB962C8B-B14F-4D97-AF65-F5344CB8AC3E}">
        <p14:creationId xmlns:p14="http://schemas.microsoft.com/office/powerpoint/2010/main" val="1821619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505690" y="1900052"/>
            <a:ext cx="7092143" cy="4039284"/>
          </a:xfrm>
        </p:spPr>
        <p:txBody>
          <a:bodyPr anchor="t"/>
          <a:lstStyle/>
          <a:p>
            <a:r>
              <a:rPr lang="en-US" sz="3200" b="1"/>
              <a:t>How do you prepare an interactive workshop?</a:t>
            </a:r>
            <a:endParaRPr lang="en-US" sz="3200"/>
          </a:p>
          <a:p>
            <a:pPr lvl="1"/>
            <a:r>
              <a:rPr lang="en-US" sz="2800"/>
              <a:t>Know your audience</a:t>
            </a:r>
          </a:p>
          <a:p>
            <a:pPr lvl="1"/>
            <a:r>
              <a:rPr lang="en-US" sz="2800"/>
              <a:t>Analyze your material / information</a:t>
            </a:r>
          </a:p>
          <a:p>
            <a:pPr lvl="1"/>
            <a:r>
              <a:rPr lang="en-US" sz="2800">
                <a:ea typeface="+mn-lt"/>
                <a:cs typeface="+mn-lt"/>
              </a:rPr>
              <a:t>Plan a balance of didactic and hands-on workshop components </a:t>
            </a:r>
          </a:p>
          <a:p>
            <a:pPr lvl="2"/>
            <a:r>
              <a:rPr lang="en-US" sz="2400">
                <a:ea typeface="+mn-lt"/>
                <a:cs typeface="+mn-lt"/>
              </a:rPr>
              <a:t>Present key information about Team Science</a:t>
            </a:r>
          </a:p>
          <a:p>
            <a:pPr lvl="2"/>
            <a:r>
              <a:rPr lang="en-US" sz="2400">
                <a:ea typeface="+mn-lt"/>
                <a:cs typeface="+mn-lt"/>
              </a:rPr>
              <a:t>Offer an opportunity to apply the material IRL</a:t>
            </a:r>
          </a:p>
          <a:p>
            <a:pPr lvl="2"/>
            <a:r>
              <a:rPr lang="en-US" sz="2400">
                <a:ea typeface="+mn-lt"/>
                <a:cs typeface="+mn-lt"/>
              </a:rPr>
              <a:t>Keep didactic sections under 15 minutes</a:t>
            </a:r>
            <a:endParaRPr lang="en-US" sz="2400">
              <a:cs typeface="Calibri"/>
            </a:endParaRPr>
          </a:p>
        </p:txBody>
      </p:sp>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cs typeface="Calibri"/>
              </a:rPr>
              <a:t>Interactivity</a:t>
            </a:r>
            <a:endParaRPr lang="en-US"/>
          </a:p>
        </p:txBody>
      </p:sp>
      <p:pic>
        <p:nvPicPr>
          <p:cNvPr id="5" name="Picture 4" descr="A group of people looking at a baby&#10;&#10;Description automatically generated">
            <a:extLst>
              <a:ext uri="{FF2B5EF4-FFF2-40B4-BE49-F238E27FC236}">
                <a16:creationId xmlns:a16="http://schemas.microsoft.com/office/drawing/2014/main" id="{246628A8-4E87-4000-9385-2A837A70EEC7}"/>
              </a:ext>
            </a:extLst>
          </p:cNvPr>
          <p:cNvPicPr>
            <a:picLocks noChangeAspect="1"/>
          </p:cNvPicPr>
          <p:nvPr/>
        </p:nvPicPr>
        <p:blipFill>
          <a:blip r:embed="rId3"/>
          <a:stretch>
            <a:fillRect/>
          </a:stretch>
        </p:blipFill>
        <p:spPr>
          <a:xfrm>
            <a:off x="7597833" y="1900051"/>
            <a:ext cx="3755967" cy="3645497"/>
          </a:xfrm>
          <a:prstGeom prst="rect">
            <a:avLst/>
          </a:prstGeom>
        </p:spPr>
      </p:pic>
    </p:spTree>
    <p:extLst>
      <p:ext uri="{BB962C8B-B14F-4D97-AF65-F5344CB8AC3E}">
        <p14:creationId xmlns:p14="http://schemas.microsoft.com/office/powerpoint/2010/main" val="3255469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deliver an extremely boring presentation">
            <a:extLst>
              <a:ext uri="{FF2B5EF4-FFF2-40B4-BE49-F238E27FC236}">
                <a16:creationId xmlns:a16="http://schemas.microsoft.com/office/drawing/2014/main" id="{93020853-75DB-4C02-969A-C78AE3066D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103000"/>
                    </a14:imgEffect>
                  </a14:imgLayer>
                </a14:imgProps>
              </a:ext>
              <a:ext uri="{28A0092B-C50C-407E-A947-70E740481C1C}">
                <a14:useLocalDpi xmlns:a14="http://schemas.microsoft.com/office/drawing/2010/main" val="0"/>
              </a:ext>
            </a:extLst>
          </a:blip>
          <a:srcRect/>
          <a:stretch>
            <a:fillRect/>
          </a:stretch>
        </p:blipFill>
        <p:spPr bwMode="auto">
          <a:xfrm>
            <a:off x="3042850" y="1059552"/>
            <a:ext cx="6106300" cy="45738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88A3E6A-6AAD-4D50-AB6C-8DFF92A5B275}"/>
              </a:ext>
            </a:extLst>
          </p:cNvPr>
          <p:cNvSpPr/>
          <p:nvPr/>
        </p:nvSpPr>
        <p:spPr>
          <a:xfrm>
            <a:off x="133004" y="5715915"/>
            <a:ext cx="12058996" cy="114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0" y="5798447"/>
            <a:ext cx="12192000" cy="977020"/>
          </a:xfrm>
        </p:spPr>
        <p:txBody>
          <a:bodyPr anchor="t"/>
          <a:lstStyle/>
          <a:p>
            <a:pPr marL="0" indent="0" algn="ctr">
              <a:buNone/>
            </a:pPr>
            <a:r>
              <a:rPr lang="en-US">
                <a:ea typeface="+mn-lt"/>
                <a:cs typeface="+mn-lt"/>
              </a:rPr>
              <a:t>Didactic sections are “informationally efficient”</a:t>
            </a:r>
            <a:br>
              <a:rPr lang="en-US">
                <a:ea typeface="+mn-lt"/>
                <a:cs typeface="+mn-lt"/>
              </a:rPr>
            </a:br>
            <a:r>
              <a:rPr lang="en-US">
                <a:ea typeface="+mn-lt"/>
                <a:cs typeface="+mn-lt"/>
              </a:rPr>
              <a:t>- but they can be boring. </a:t>
            </a:r>
          </a:p>
          <a:p>
            <a:pPr marL="0" indent="0" algn="ctr">
              <a:buNone/>
            </a:pPr>
            <a:endParaRPr lang="en-US">
              <a:cs typeface="Calibri"/>
            </a:endParaRPr>
          </a:p>
        </p:txBody>
      </p:sp>
    </p:spTree>
    <p:extLst>
      <p:ext uri="{BB962C8B-B14F-4D97-AF65-F5344CB8AC3E}">
        <p14:creationId xmlns:p14="http://schemas.microsoft.com/office/powerpoint/2010/main" val="1370684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5237019" y="2019715"/>
            <a:ext cx="6116781" cy="3652850"/>
          </a:xfrm>
        </p:spPr>
        <p:txBody>
          <a:bodyPr anchor="t"/>
          <a:lstStyle/>
          <a:p>
            <a:pPr lvl="1"/>
            <a:r>
              <a:rPr lang="en-US" sz="2800">
                <a:ea typeface="+mn-lt"/>
                <a:cs typeface="+mn-lt"/>
              </a:rPr>
              <a:t>Activities can help participants process the information in a meaningful way</a:t>
            </a:r>
          </a:p>
          <a:p>
            <a:pPr lvl="1"/>
            <a:r>
              <a:rPr lang="en-US" sz="2800">
                <a:ea typeface="+mn-lt"/>
                <a:cs typeface="+mn-lt"/>
              </a:rPr>
              <a:t>It’s a balance of practical aspects and learner engagement</a:t>
            </a:r>
            <a:endParaRPr lang="en-US" sz="2800">
              <a:cs typeface="Calibri"/>
            </a:endParaRPr>
          </a:p>
          <a:p>
            <a:pPr lvl="2"/>
            <a:r>
              <a:rPr lang="en-US" sz="2400">
                <a:ea typeface="+mn-lt"/>
                <a:cs typeface="+mn-lt"/>
              </a:rPr>
              <a:t>Be sure to budget enough time </a:t>
            </a:r>
          </a:p>
          <a:p>
            <a:pPr lvl="2"/>
            <a:r>
              <a:rPr lang="en-US" sz="2400">
                <a:ea typeface="+mn-lt"/>
                <a:cs typeface="+mn-lt"/>
              </a:rPr>
              <a:t>Stay in control of your audience</a:t>
            </a:r>
          </a:p>
          <a:p>
            <a:pPr lvl="1"/>
            <a:endParaRPr lang="en-US">
              <a:ea typeface="+mn-lt"/>
              <a:cs typeface="+mn-lt"/>
            </a:endParaRPr>
          </a:p>
          <a:p>
            <a:pPr lvl="1"/>
            <a:endParaRPr lang="en-US">
              <a:ea typeface="+mn-lt"/>
              <a:cs typeface="+mn-lt"/>
            </a:endParaRPr>
          </a:p>
          <a:p>
            <a:pPr marL="0" indent="0">
              <a:buNone/>
            </a:pPr>
            <a:endParaRPr lang="en-US">
              <a:cs typeface="Calibri"/>
            </a:endParaRPr>
          </a:p>
          <a:p>
            <a:pPr marL="0" indent="0">
              <a:buNone/>
            </a:pPr>
            <a:endParaRPr lang="en-US">
              <a:cs typeface="Calibri"/>
            </a:endParaRPr>
          </a:p>
        </p:txBody>
      </p:sp>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cs typeface="Calibri"/>
              </a:rPr>
              <a:t>Interactivity</a:t>
            </a:r>
            <a:endParaRPr lang="en-US"/>
          </a:p>
        </p:txBody>
      </p:sp>
      <p:pic>
        <p:nvPicPr>
          <p:cNvPr id="6" name="Picture 6">
            <a:hlinkClick r:id="" action="ppaction://media"/>
            <a:extLst>
              <a:ext uri="{FF2B5EF4-FFF2-40B4-BE49-F238E27FC236}">
                <a16:creationId xmlns:a16="http://schemas.microsoft.com/office/drawing/2014/main" id="{3E1E70FF-6599-4837-8BF2-E9CF9D06A732}"/>
              </a:ext>
            </a:extLst>
          </p:cNvPr>
          <p:cNvPicPr>
            <a:picLocks noRot="1" noChangeAspect="1"/>
          </p:cNvPicPr>
          <p:nvPr>
            <a:videoFile r:link="rId1"/>
          </p:nvPr>
        </p:nvPicPr>
        <p:blipFill>
          <a:blip r:embed="rId4"/>
          <a:stretch>
            <a:fillRect/>
          </a:stretch>
        </p:blipFill>
        <p:spPr>
          <a:xfrm>
            <a:off x="1322717" y="2229389"/>
            <a:ext cx="3623095" cy="2571750"/>
          </a:xfrm>
          <a:prstGeom prst="rect">
            <a:avLst/>
          </a:prstGeom>
        </p:spPr>
      </p:pic>
      <p:sp>
        <p:nvSpPr>
          <p:cNvPr id="4" name="TextBox 3">
            <a:extLst>
              <a:ext uri="{FF2B5EF4-FFF2-40B4-BE49-F238E27FC236}">
                <a16:creationId xmlns:a16="http://schemas.microsoft.com/office/drawing/2014/main" id="{CE3CE75D-1F04-4C5D-B3A5-045A18CD5B3C}"/>
              </a:ext>
            </a:extLst>
          </p:cNvPr>
          <p:cNvSpPr txBox="1"/>
          <p:nvPr/>
        </p:nvSpPr>
        <p:spPr>
          <a:xfrm>
            <a:off x="1219200" y="48133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How To Team Your Dragon</a:t>
            </a:r>
          </a:p>
        </p:txBody>
      </p:sp>
    </p:spTree>
    <p:extLst>
      <p:ext uri="{BB962C8B-B14F-4D97-AF65-F5344CB8AC3E}">
        <p14:creationId xmlns:p14="http://schemas.microsoft.com/office/powerpoint/2010/main" val="2929256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cs typeface="Calibri"/>
              </a:rPr>
              <a:t>Interactivity</a:t>
            </a:r>
            <a:endParaRPr lang="en-US"/>
          </a:p>
        </p:txBody>
      </p:sp>
      <p:sp>
        <p:nvSpPr>
          <p:cNvPr id="5" name="Content Placeholder 4">
            <a:extLst>
              <a:ext uri="{FF2B5EF4-FFF2-40B4-BE49-F238E27FC236}">
                <a16:creationId xmlns:a16="http://schemas.microsoft.com/office/drawing/2014/main" id="{D447378B-7DC8-4A78-8900-0D04060E9094}"/>
              </a:ext>
            </a:extLst>
          </p:cNvPr>
          <p:cNvSpPr>
            <a:spLocks noGrp="1"/>
          </p:cNvSpPr>
          <p:nvPr>
            <p:ph idx="1"/>
          </p:nvPr>
        </p:nvSpPr>
        <p:spPr>
          <a:xfrm>
            <a:off x="1012372" y="2142647"/>
            <a:ext cx="5083628" cy="3586349"/>
          </a:xfrm>
        </p:spPr>
        <p:txBody>
          <a:bodyPr/>
          <a:lstStyle/>
          <a:p>
            <a:pPr marL="0" indent="0">
              <a:buNone/>
            </a:pPr>
            <a:r>
              <a:rPr lang="en-US" sz="3200"/>
              <a:t>Take </a:t>
            </a:r>
            <a:r>
              <a:rPr lang="en-US" sz="3200" i="1"/>
              <a:t>workshop</a:t>
            </a:r>
            <a:r>
              <a:rPr lang="en-US" sz="3200"/>
              <a:t> literally:</a:t>
            </a:r>
          </a:p>
          <a:p>
            <a:r>
              <a:rPr lang="en-US"/>
              <a:t>Engage participants in identifying problems and coming up with possible solutions</a:t>
            </a:r>
          </a:p>
          <a:p>
            <a:r>
              <a:rPr lang="en-US"/>
              <a:t>Stimulate their understanding by letting them employ new tools in small groups</a:t>
            </a:r>
          </a:p>
          <a:p>
            <a:endParaRPr lang="en-US"/>
          </a:p>
        </p:txBody>
      </p:sp>
      <p:pic>
        <p:nvPicPr>
          <p:cNvPr id="3074" name="Picture 2" descr="Facilitating Collaborative Learning: 20 Things You Need to Know ...">
            <a:extLst>
              <a:ext uri="{FF2B5EF4-FFF2-40B4-BE49-F238E27FC236}">
                <a16:creationId xmlns:a16="http://schemas.microsoft.com/office/drawing/2014/main" id="{5543C2EC-8118-47F4-A8C3-27C827CE6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423096"/>
            <a:ext cx="3380509" cy="437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823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838200" y="2556541"/>
            <a:ext cx="10515600" cy="3266257"/>
          </a:xfrm>
        </p:spPr>
        <p:txBody>
          <a:bodyPr anchor="t"/>
          <a:lstStyle/>
          <a:p>
            <a:pPr marL="0" indent="0">
              <a:buNone/>
            </a:pPr>
            <a:r>
              <a:rPr lang="en-US" sz="3200"/>
              <a:t>At the end of this workshop, you should be able to:</a:t>
            </a:r>
          </a:p>
          <a:p>
            <a:r>
              <a:rPr lang="en-US" sz="3200"/>
              <a:t>Understand the fundamentals of adult learning when teaching team science and the science of teams. </a:t>
            </a:r>
          </a:p>
          <a:p>
            <a:pPr fontAlgn="base"/>
            <a:r>
              <a:rPr lang="en-US" sz="3200"/>
              <a:t>Describe and apply principles for developing cross-disciplinary team science workshops.</a:t>
            </a:r>
          </a:p>
          <a:p>
            <a:pPr fontAlgn="base"/>
            <a:r>
              <a:rPr lang="en-US" sz="3200"/>
              <a:t>Develop actionable evaluation strategies.</a:t>
            </a:r>
          </a:p>
          <a:p>
            <a:pPr fontAlgn="base"/>
            <a:endParaRPr lang="en-US" sz="3200"/>
          </a:p>
          <a:p>
            <a:pPr fontAlgn="base"/>
            <a:endParaRPr lang="en-US"/>
          </a:p>
          <a:p>
            <a:pPr marL="0" indent="0">
              <a:buNone/>
            </a:pPr>
            <a:endParaRPr lang="en-US"/>
          </a:p>
        </p:txBody>
      </p:sp>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a:xfrm>
            <a:off x="526473" y="1371600"/>
            <a:ext cx="10515600" cy="905872"/>
          </a:xfrm>
        </p:spPr>
        <p:txBody>
          <a:bodyPr/>
          <a:lstStyle/>
          <a:p>
            <a:r>
              <a:rPr lang="en-US" sz="5800"/>
              <a:t>Learning Outcomes</a:t>
            </a:r>
          </a:p>
        </p:txBody>
      </p:sp>
    </p:spTree>
    <p:extLst>
      <p:ext uri="{BB962C8B-B14F-4D97-AF65-F5344CB8AC3E}">
        <p14:creationId xmlns:p14="http://schemas.microsoft.com/office/powerpoint/2010/main" val="3709919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cs typeface="Calibri"/>
              </a:rPr>
              <a:t>Interactivity</a:t>
            </a:r>
            <a:endParaRPr lang="en-US"/>
          </a:p>
        </p:txBody>
      </p:sp>
      <p:sp>
        <p:nvSpPr>
          <p:cNvPr id="5" name="Content Placeholder 4">
            <a:extLst>
              <a:ext uri="{FF2B5EF4-FFF2-40B4-BE49-F238E27FC236}">
                <a16:creationId xmlns:a16="http://schemas.microsoft.com/office/drawing/2014/main" id="{D447378B-7DC8-4A78-8900-0D04060E9094}"/>
              </a:ext>
            </a:extLst>
          </p:cNvPr>
          <p:cNvSpPr>
            <a:spLocks noGrp="1"/>
          </p:cNvSpPr>
          <p:nvPr>
            <p:ph idx="1"/>
          </p:nvPr>
        </p:nvSpPr>
        <p:spPr>
          <a:xfrm>
            <a:off x="681644" y="2142646"/>
            <a:ext cx="5120640" cy="4375785"/>
          </a:xfrm>
        </p:spPr>
        <p:txBody>
          <a:bodyPr anchor="t"/>
          <a:lstStyle/>
          <a:p>
            <a:pPr marL="0" indent="0">
              <a:buNone/>
            </a:pPr>
            <a:r>
              <a:rPr lang="en-US" sz="3200"/>
              <a:t>ACTIVITY</a:t>
            </a:r>
            <a:endParaRPr lang="en-US"/>
          </a:p>
          <a:p>
            <a:r>
              <a:rPr lang="en-US"/>
              <a:t>Create an activity to stimulate understanding of team science techniques (communication, conflict management…) (5 min)</a:t>
            </a:r>
            <a:endParaRPr lang="en-US">
              <a:cs typeface="Calibri"/>
            </a:endParaRPr>
          </a:p>
          <a:p>
            <a:pPr marL="0" indent="0">
              <a:buNone/>
            </a:pPr>
            <a:r>
              <a:rPr lang="en-US" sz="3200"/>
              <a:t>DISCUSSION</a:t>
            </a:r>
            <a:endParaRPr lang="en-US"/>
          </a:p>
          <a:p>
            <a:r>
              <a:rPr lang="en-US"/>
              <a:t>Presentations and discussion about the activities created by each group (5 min)</a:t>
            </a:r>
            <a:endParaRPr lang="en-US">
              <a:cs typeface="Calibri"/>
            </a:endParaRPr>
          </a:p>
          <a:p>
            <a:endParaRPr lang="en-US"/>
          </a:p>
        </p:txBody>
      </p:sp>
      <p:pic>
        <p:nvPicPr>
          <p:cNvPr id="6" name="Picture 6" descr="A picture containing drawing, umbrella&#10;&#10;Description generated with very high confidence">
            <a:extLst>
              <a:ext uri="{FF2B5EF4-FFF2-40B4-BE49-F238E27FC236}">
                <a16:creationId xmlns:a16="http://schemas.microsoft.com/office/drawing/2014/main" id="{EC534C29-728D-4674-8400-2BD75F386987}"/>
              </a:ext>
            </a:extLst>
          </p:cNvPr>
          <p:cNvPicPr>
            <a:picLocks noChangeAspect="1"/>
          </p:cNvPicPr>
          <p:nvPr/>
        </p:nvPicPr>
        <p:blipFill>
          <a:blip r:embed="rId3"/>
          <a:stretch>
            <a:fillRect/>
          </a:stretch>
        </p:blipFill>
        <p:spPr>
          <a:xfrm>
            <a:off x="5831457" y="1608890"/>
            <a:ext cx="5992483" cy="3740861"/>
          </a:xfrm>
          <a:prstGeom prst="rect">
            <a:avLst/>
          </a:prstGeom>
        </p:spPr>
      </p:pic>
      <p:sp>
        <p:nvSpPr>
          <p:cNvPr id="7" name="TextBox 6">
            <a:extLst>
              <a:ext uri="{FF2B5EF4-FFF2-40B4-BE49-F238E27FC236}">
                <a16:creationId xmlns:a16="http://schemas.microsoft.com/office/drawing/2014/main" id="{9E7602B1-5AD5-4D87-ABDB-6D954B66B5C4}"/>
              </a:ext>
            </a:extLst>
          </p:cNvPr>
          <p:cNvSpPr txBox="1"/>
          <p:nvPr/>
        </p:nvSpPr>
        <p:spPr>
          <a:xfrm>
            <a:off x="8283742" y="1827207"/>
            <a:ext cx="11590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Focus </a:t>
            </a:r>
            <a:endParaRPr lang="en-US"/>
          </a:p>
          <a:p>
            <a:pPr algn="ctr"/>
            <a:r>
              <a:rPr lang="en-US" sz="1600" b="1">
                <a:solidFill>
                  <a:schemeClr val="bg1"/>
                </a:solidFill>
              </a:rPr>
              <a:t>on Results</a:t>
            </a:r>
            <a:r>
              <a:rPr lang="en-US" sz="1100" b="1" dirty="0">
                <a:solidFill>
                  <a:schemeClr val="bg1"/>
                </a:solidFill>
              </a:rPr>
              <a:t> </a:t>
            </a:r>
            <a:r>
              <a:rPr lang="en-US" sz="1600" b="1" dirty="0">
                <a:solidFill>
                  <a:schemeClr val="bg1"/>
                </a:solidFill>
              </a:rPr>
              <a:t> </a:t>
            </a:r>
            <a:endParaRPr lang="en-US" sz="1600" b="1" dirty="0">
              <a:solidFill>
                <a:schemeClr val="bg1"/>
              </a:solidFill>
              <a:cs typeface="Calibri"/>
            </a:endParaRPr>
          </a:p>
        </p:txBody>
      </p:sp>
      <p:sp>
        <p:nvSpPr>
          <p:cNvPr id="8" name="TextBox 7">
            <a:extLst>
              <a:ext uri="{FF2B5EF4-FFF2-40B4-BE49-F238E27FC236}">
                <a16:creationId xmlns:a16="http://schemas.microsoft.com/office/drawing/2014/main" id="{ED256D52-10A0-4FE1-AD6F-8A5510F6B72C}"/>
              </a:ext>
            </a:extLst>
          </p:cNvPr>
          <p:cNvSpPr txBox="1"/>
          <p:nvPr/>
        </p:nvSpPr>
        <p:spPr>
          <a:xfrm>
            <a:off x="8033086" y="2448427"/>
            <a:ext cx="15901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Embrace </a:t>
            </a:r>
            <a:r>
              <a:rPr lang="en-US" b="1" dirty="0">
                <a:solidFill>
                  <a:schemeClr val="bg1"/>
                </a:solidFill>
              </a:rPr>
              <a:t/>
            </a:r>
            <a:br>
              <a:rPr lang="en-US" b="1" dirty="0">
                <a:solidFill>
                  <a:schemeClr val="bg1"/>
                </a:solidFill>
              </a:rPr>
            </a:br>
            <a:r>
              <a:rPr lang="en-US" b="1">
                <a:solidFill>
                  <a:schemeClr val="bg1"/>
                </a:solidFill>
              </a:rPr>
              <a:t>Accountability</a:t>
            </a:r>
            <a:endParaRPr lang="en-US">
              <a:solidFill>
                <a:schemeClr val="bg1"/>
              </a:solidFill>
            </a:endParaRPr>
          </a:p>
        </p:txBody>
      </p:sp>
      <p:sp>
        <p:nvSpPr>
          <p:cNvPr id="9" name="TextBox 8">
            <a:extLst>
              <a:ext uri="{FF2B5EF4-FFF2-40B4-BE49-F238E27FC236}">
                <a16:creationId xmlns:a16="http://schemas.microsoft.com/office/drawing/2014/main" id="{1459EABC-3E20-4CF1-9CCD-6C5CA6F2B2E7}"/>
              </a:ext>
            </a:extLst>
          </p:cNvPr>
          <p:cNvSpPr txBox="1"/>
          <p:nvPr/>
        </p:nvSpPr>
        <p:spPr>
          <a:xfrm>
            <a:off x="7561848" y="3308745"/>
            <a:ext cx="2542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Achieve Commitment</a:t>
            </a:r>
            <a:endParaRPr lang="en-US">
              <a:cs typeface="Calibri"/>
            </a:endParaRPr>
          </a:p>
        </p:txBody>
      </p:sp>
      <p:sp>
        <p:nvSpPr>
          <p:cNvPr id="10" name="TextBox 9">
            <a:extLst>
              <a:ext uri="{FF2B5EF4-FFF2-40B4-BE49-F238E27FC236}">
                <a16:creationId xmlns:a16="http://schemas.microsoft.com/office/drawing/2014/main" id="{DBF06FB8-AB1F-49E4-8FCE-EB70F930B5A6}"/>
              </a:ext>
            </a:extLst>
          </p:cNvPr>
          <p:cNvSpPr txBox="1"/>
          <p:nvPr/>
        </p:nvSpPr>
        <p:spPr>
          <a:xfrm>
            <a:off x="7015787" y="4077478"/>
            <a:ext cx="3695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Master Conflict</a:t>
            </a:r>
            <a:endParaRPr lang="en-US">
              <a:cs typeface="Calibri"/>
            </a:endParaRPr>
          </a:p>
        </p:txBody>
      </p:sp>
      <p:sp>
        <p:nvSpPr>
          <p:cNvPr id="11" name="TextBox 10">
            <a:extLst>
              <a:ext uri="{FF2B5EF4-FFF2-40B4-BE49-F238E27FC236}">
                <a16:creationId xmlns:a16="http://schemas.microsoft.com/office/drawing/2014/main" id="{1045DE83-09E1-411D-9F7A-0940D9613572}"/>
              </a:ext>
            </a:extLst>
          </p:cNvPr>
          <p:cNvSpPr txBox="1"/>
          <p:nvPr/>
        </p:nvSpPr>
        <p:spPr>
          <a:xfrm>
            <a:off x="6398794" y="4822120"/>
            <a:ext cx="4868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Build Trust</a:t>
            </a:r>
            <a:endParaRPr lang="en-US">
              <a:solidFill>
                <a:schemeClr val="bg1"/>
              </a:solidFill>
            </a:endParaRPr>
          </a:p>
        </p:txBody>
      </p:sp>
    </p:spTree>
    <p:extLst>
      <p:ext uri="{BB962C8B-B14F-4D97-AF65-F5344CB8AC3E}">
        <p14:creationId xmlns:p14="http://schemas.microsoft.com/office/powerpoint/2010/main" val="2471825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cs typeface="Calibri"/>
              </a:rPr>
              <a:t>Interactivity</a:t>
            </a:r>
            <a:endParaRPr lang="en-US"/>
          </a:p>
        </p:txBody>
      </p:sp>
      <p:sp>
        <p:nvSpPr>
          <p:cNvPr id="5" name="Content Placeholder 4">
            <a:extLst>
              <a:ext uri="{FF2B5EF4-FFF2-40B4-BE49-F238E27FC236}">
                <a16:creationId xmlns:a16="http://schemas.microsoft.com/office/drawing/2014/main" id="{D447378B-7DC8-4A78-8900-0D04060E9094}"/>
              </a:ext>
            </a:extLst>
          </p:cNvPr>
          <p:cNvSpPr>
            <a:spLocks noGrp="1"/>
          </p:cNvSpPr>
          <p:nvPr>
            <p:ph idx="1"/>
          </p:nvPr>
        </p:nvSpPr>
        <p:spPr>
          <a:xfrm>
            <a:off x="1012373" y="2142646"/>
            <a:ext cx="5571307" cy="3624237"/>
          </a:xfrm>
        </p:spPr>
        <p:txBody>
          <a:bodyPr anchor="t"/>
          <a:lstStyle/>
          <a:p>
            <a:pPr marL="0" indent="0">
              <a:buNone/>
            </a:pPr>
            <a:r>
              <a:rPr lang="en-US" sz="3200"/>
              <a:t>Prepare a handout</a:t>
            </a:r>
          </a:p>
          <a:p>
            <a:r>
              <a:rPr lang="en-US"/>
              <a:t>Note your main points</a:t>
            </a:r>
          </a:p>
          <a:p>
            <a:r>
              <a:rPr lang="en-US"/>
              <a:t>When should you distribute it?</a:t>
            </a:r>
            <a:endParaRPr lang="en-US">
              <a:cs typeface="Calibri"/>
            </a:endParaRPr>
          </a:p>
          <a:p>
            <a:pPr lvl="1"/>
            <a:r>
              <a:rPr lang="en-US"/>
              <a:t>Before: good for notetaking during the workshop</a:t>
            </a:r>
          </a:p>
          <a:p>
            <a:pPr lvl="1"/>
            <a:r>
              <a:rPr lang="en-US"/>
              <a:t>After: summary of main points might distract participants from focusing on the process of the workshop</a:t>
            </a:r>
          </a:p>
        </p:txBody>
      </p:sp>
      <p:pic>
        <p:nvPicPr>
          <p:cNvPr id="4098" name="Picture 2" descr="Writing Center Handouts – CSUSM's Guide to Effective Study Habits">
            <a:extLst>
              <a:ext uri="{FF2B5EF4-FFF2-40B4-BE49-F238E27FC236}">
                <a16:creationId xmlns:a16="http://schemas.microsoft.com/office/drawing/2014/main" id="{B93BA41D-3B33-4868-A6B7-DC3384AEB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565" y="1824535"/>
            <a:ext cx="4454236" cy="3944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857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cs typeface="Calibri"/>
              </a:rPr>
              <a:t>Interactivity</a:t>
            </a:r>
            <a:endParaRPr lang="en-US"/>
          </a:p>
        </p:txBody>
      </p:sp>
      <p:sp>
        <p:nvSpPr>
          <p:cNvPr id="5" name="Content Placeholder 4">
            <a:extLst>
              <a:ext uri="{FF2B5EF4-FFF2-40B4-BE49-F238E27FC236}">
                <a16:creationId xmlns:a16="http://schemas.microsoft.com/office/drawing/2014/main" id="{D447378B-7DC8-4A78-8900-0D04060E9094}"/>
              </a:ext>
            </a:extLst>
          </p:cNvPr>
          <p:cNvSpPr>
            <a:spLocks noGrp="1"/>
          </p:cNvSpPr>
          <p:nvPr>
            <p:ph idx="1"/>
          </p:nvPr>
        </p:nvSpPr>
        <p:spPr>
          <a:xfrm>
            <a:off x="838200" y="2032211"/>
            <a:ext cx="4607032" cy="3009398"/>
          </a:xfrm>
        </p:spPr>
        <p:txBody>
          <a:bodyPr/>
          <a:lstStyle/>
          <a:p>
            <a:pPr marL="0" indent="0">
              <a:buNone/>
            </a:pPr>
            <a:r>
              <a:rPr lang="en-US" sz="3200"/>
              <a:t>Tell them what is planned</a:t>
            </a:r>
          </a:p>
          <a:p>
            <a:r>
              <a:rPr lang="en-US"/>
              <a:t>Announce the interactive nature of the workshop</a:t>
            </a:r>
          </a:p>
          <a:p>
            <a:r>
              <a:rPr lang="en-US"/>
              <a:t>Let them know that their experiences and expertise matter to you</a:t>
            </a:r>
          </a:p>
        </p:txBody>
      </p:sp>
      <p:pic>
        <p:nvPicPr>
          <p:cNvPr id="4" name="Picture 3" descr="A close up of a logo&#10;&#10;Description automatically generated">
            <a:extLst>
              <a:ext uri="{FF2B5EF4-FFF2-40B4-BE49-F238E27FC236}">
                <a16:creationId xmlns:a16="http://schemas.microsoft.com/office/drawing/2014/main" id="{2FAFEEC5-EB72-402D-8E1D-0A85D6D0001C}"/>
              </a:ext>
            </a:extLst>
          </p:cNvPr>
          <p:cNvPicPr>
            <a:picLocks noChangeAspect="1"/>
          </p:cNvPicPr>
          <p:nvPr/>
        </p:nvPicPr>
        <p:blipFill>
          <a:blip r:embed="rId3"/>
          <a:stretch>
            <a:fillRect/>
          </a:stretch>
        </p:blipFill>
        <p:spPr>
          <a:xfrm>
            <a:off x="5445232" y="1577847"/>
            <a:ext cx="6209558" cy="4351504"/>
          </a:xfrm>
          <a:prstGeom prst="rect">
            <a:avLst/>
          </a:prstGeom>
        </p:spPr>
      </p:pic>
    </p:spTree>
    <p:extLst>
      <p:ext uri="{BB962C8B-B14F-4D97-AF65-F5344CB8AC3E}">
        <p14:creationId xmlns:p14="http://schemas.microsoft.com/office/powerpoint/2010/main" val="1993591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5CC65-22A6-0A43-85D8-597B6882E521}"/>
              </a:ext>
            </a:extLst>
          </p:cNvPr>
          <p:cNvSpPr>
            <a:spLocks noGrp="1"/>
          </p:cNvSpPr>
          <p:nvPr>
            <p:ph type="title"/>
          </p:nvPr>
        </p:nvSpPr>
        <p:spPr>
          <a:xfrm>
            <a:off x="838200" y="918664"/>
            <a:ext cx="10859729" cy="905872"/>
          </a:xfrm>
        </p:spPr>
        <p:txBody>
          <a:bodyPr/>
          <a:lstStyle/>
          <a:p>
            <a:r>
              <a:rPr lang="en-US" sz="4000" dirty="0"/>
              <a:t>Number of Workshops Developed in the Past Year</a:t>
            </a:r>
            <a:endParaRPr lang="en-US" sz="4000" dirty="0">
              <a:cs typeface="Calibri"/>
            </a:endParaRPr>
          </a:p>
        </p:txBody>
      </p:sp>
      <p:graphicFrame>
        <p:nvGraphicFramePr>
          <p:cNvPr id="4" name="Chart 3">
            <a:extLst>
              <a:ext uri="{FF2B5EF4-FFF2-40B4-BE49-F238E27FC236}">
                <a16:creationId xmlns:a16="http://schemas.microsoft.com/office/drawing/2014/main" id="{D0F82DD7-D11E-3544-B113-00B55FC7D4F3}"/>
              </a:ext>
            </a:extLst>
          </p:cNvPr>
          <p:cNvGraphicFramePr>
            <a:graphicFrameLocks noChangeAspect="1"/>
          </p:cNvGraphicFramePr>
          <p:nvPr/>
        </p:nvGraphicFramePr>
        <p:xfrm>
          <a:off x="1522484" y="1824536"/>
          <a:ext cx="7446993" cy="47949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6419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129172-C1C9-4A65-BB1F-63A1AE425EBA}"/>
              </a:ext>
            </a:extLst>
          </p:cNvPr>
          <p:cNvSpPr>
            <a:spLocks noGrp="1"/>
          </p:cNvSpPr>
          <p:nvPr>
            <p:ph type="title"/>
          </p:nvPr>
        </p:nvSpPr>
        <p:spPr/>
        <p:txBody>
          <a:bodyPr/>
          <a:lstStyle/>
          <a:p>
            <a:pPr algn="ctr"/>
            <a:r>
              <a:rPr lang="en-US" dirty="0"/>
              <a:t>Mean Scores on Assessment Questions</a:t>
            </a:r>
          </a:p>
        </p:txBody>
      </p:sp>
      <p:graphicFrame>
        <p:nvGraphicFramePr>
          <p:cNvPr id="4" name="Chart 3"/>
          <p:cNvGraphicFramePr>
            <a:graphicFrameLocks/>
          </p:cNvGraphicFramePr>
          <p:nvPr/>
        </p:nvGraphicFramePr>
        <p:xfrm>
          <a:off x="1005840" y="1932486"/>
          <a:ext cx="8380776" cy="48079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0858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1128"/>
            <a:ext cx="10515600" cy="905872"/>
          </a:xfrm>
        </p:spPr>
        <p:txBody>
          <a:bodyPr/>
          <a:lstStyle/>
          <a:p>
            <a:r>
              <a:rPr lang="en-US"/>
              <a:t>Kolb’s Cycle of Experiential Learning</a:t>
            </a:r>
          </a:p>
        </p:txBody>
      </p:sp>
      <p:pic>
        <p:nvPicPr>
          <p:cNvPr id="3" name="Picture 2"/>
          <p:cNvPicPr>
            <a:picLocks noChangeAspect="1"/>
          </p:cNvPicPr>
          <p:nvPr/>
        </p:nvPicPr>
        <p:blipFill>
          <a:blip r:embed="rId3"/>
          <a:stretch>
            <a:fillRect/>
          </a:stretch>
        </p:blipFill>
        <p:spPr>
          <a:xfrm>
            <a:off x="1976866" y="1909880"/>
            <a:ext cx="6323000" cy="4844488"/>
          </a:xfrm>
          <a:prstGeom prst="rect">
            <a:avLst/>
          </a:prstGeom>
        </p:spPr>
      </p:pic>
    </p:spTree>
    <p:extLst>
      <p:ext uri="{BB962C8B-B14F-4D97-AF65-F5344CB8AC3E}">
        <p14:creationId xmlns:p14="http://schemas.microsoft.com/office/powerpoint/2010/main" val="1276540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7577" y="914401"/>
            <a:ext cx="9279461" cy="5230242"/>
          </a:xfrm>
          <a:prstGeom prst="rect">
            <a:avLst/>
          </a:prstGeom>
        </p:spPr>
      </p:pic>
    </p:spTree>
    <p:extLst>
      <p:ext uri="{BB962C8B-B14F-4D97-AF65-F5344CB8AC3E}">
        <p14:creationId xmlns:p14="http://schemas.microsoft.com/office/powerpoint/2010/main" val="2614100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7345"/>
            <a:ext cx="6624484" cy="905872"/>
          </a:xfrm>
        </p:spPr>
        <p:txBody>
          <a:bodyPr/>
          <a:lstStyle/>
          <a:p>
            <a:r>
              <a:rPr lang="en-US" sz="6000" dirty="0">
                <a:effectLst>
                  <a:outerShdw blurRad="38100" dist="38100" dir="2700000" algn="tl">
                    <a:srgbClr val="000000">
                      <a:alpha val="43137"/>
                    </a:srgbClr>
                  </a:outerShdw>
                </a:effectLst>
              </a:rPr>
              <a:t>Hiding in plain si</a:t>
            </a:r>
            <a:r>
              <a:rPr lang="en-US" sz="6000" dirty="0"/>
              <a:t>ght</a:t>
            </a:r>
          </a:p>
        </p:txBody>
      </p:sp>
      <p:pic>
        <p:nvPicPr>
          <p:cNvPr id="3" name="Picture 2"/>
          <p:cNvPicPr>
            <a:picLocks noChangeAspect="1"/>
          </p:cNvPicPr>
          <p:nvPr/>
        </p:nvPicPr>
        <p:blipFill>
          <a:blip r:embed="rId3"/>
          <a:stretch>
            <a:fillRect/>
          </a:stretch>
        </p:blipFill>
        <p:spPr>
          <a:xfrm>
            <a:off x="8449057" y="1392036"/>
            <a:ext cx="2694432" cy="2611459"/>
          </a:xfrm>
          <a:prstGeom prst="rect">
            <a:avLst/>
          </a:prstGeom>
        </p:spPr>
      </p:pic>
      <p:pic>
        <p:nvPicPr>
          <p:cNvPr id="4" name="Picture 3"/>
          <p:cNvPicPr>
            <a:picLocks noChangeAspect="1"/>
          </p:cNvPicPr>
          <p:nvPr/>
        </p:nvPicPr>
        <p:blipFill>
          <a:blip r:embed="rId4"/>
          <a:stretch>
            <a:fillRect/>
          </a:stretch>
        </p:blipFill>
        <p:spPr>
          <a:xfrm>
            <a:off x="4662913" y="2508002"/>
            <a:ext cx="2962655" cy="1975103"/>
          </a:xfrm>
          <a:prstGeom prst="rect">
            <a:avLst/>
          </a:prstGeom>
        </p:spPr>
      </p:pic>
      <p:pic>
        <p:nvPicPr>
          <p:cNvPr id="5" name="Picture 4"/>
          <p:cNvPicPr>
            <a:picLocks noChangeAspect="1"/>
          </p:cNvPicPr>
          <p:nvPr/>
        </p:nvPicPr>
        <p:blipFill>
          <a:blip r:embed="rId5"/>
          <a:stretch>
            <a:fillRect/>
          </a:stretch>
        </p:blipFill>
        <p:spPr>
          <a:xfrm>
            <a:off x="480609" y="3920218"/>
            <a:ext cx="3725632" cy="2285785"/>
          </a:xfrm>
          <a:prstGeom prst="rect">
            <a:avLst/>
          </a:prstGeom>
        </p:spPr>
      </p:pic>
      <p:sp>
        <p:nvSpPr>
          <p:cNvPr id="6" name="TextBox 5"/>
          <p:cNvSpPr txBox="1"/>
          <p:nvPr/>
        </p:nvSpPr>
        <p:spPr>
          <a:xfrm>
            <a:off x="8631936" y="4340352"/>
            <a:ext cx="2793009" cy="461665"/>
          </a:xfrm>
          <a:prstGeom prst="rect">
            <a:avLst/>
          </a:prstGeom>
          <a:noFill/>
        </p:spPr>
        <p:txBody>
          <a:bodyPr wrap="none" rtlCol="0">
            <a:spAutoFit/>
          </a:bodyPr>
          <a:lstStyle/>
          <a:p>
            <a:r>
              <a:rPr lang="en-US" sz="2400" b="1"/>
              <a:t>Concrete Experience</a:t>
            </a:r>
          </a:p>
        </p:txBody>
      </p:sp>
      <p:sp>
        <p:nvSpPr>
          <p:cNvPr id="7" name="TextBox 6"/>
          <p:cNvSpPr txBox="1"/>
          <p:nvPr/>
        </p:nvSpPr>
        <p:spPr>
          <a:xfrm>
            <a:off x="838200" y="3264720"/>
            <a:ext cx="3079946" cy="461665"/>
          </a:xfrm>
          <a:prstGeom prst="rect">
            <a:avLst/>
          </a:prstGeom>
          <a:noFill/>
        </p:spPr>
        <p:txBody>
          <a:bodyPr wrap="none" rtlCol="0">
            <a:spAutoFit/>
          </a:bodyPr>
          <a:lstStyle/>
          <a:p>
            <a:r>
              <a:rPr lang="en-US" sz="2400" b="1"/>
              <a:t>Reflective Observation</a:t>
            </a:r>
          </a:p>
        </p:txBody>
      </p:sp>
      <p:sp>
        <p:nvSpPr>
          <p:cNvPr id="8" name="TextBox 7"/>
          <p:cNvSpPr txBox="1"/>
          <p:nvPr/>
        </p:nvSpPr>
        <p:spPr>
          <a:xfrm>
            <a:off x="4901184" y="4647611"/>
            <a:ext cx="2846304" cy="830997"/>
          </a:xfrm>
          <a:prstGeom prst="rect">
            <a:avLst/>
          </a:prstGeom>
          <a:noFill/>
        </p:spPr>
        <p:txBody>
          <a:bodyPr wrap="square" rtlCol="0">
            <a:spAutoFit/>
          </a:bodyPr>
          <a:lstStyle/>
          <a:p>
            <a:r>
              <a:rPr lang="en-US" sz="2400" b="1"/>
              <a:t>Abstract Conceptualization</a:t>
            </a:r>
          </a:p>
        </p:txBody>
      </p:sp>
    </p:spTree>
    <p:extLst>
      <p:ext uri="{BB962C8B-B14F-4D97-AF65-F5344CB8AC3E}">
        <p14:creationId xmlns:p14="http://schemas.microsoft.com/office/powerpoint/2010/main" val="631319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838199" y="2237490"/>
            <a:ext cx="10666615" cy="4243054"/>
          </a:xfrm>
        </p:spPr>
        <p:txBody>
          <a:bodyPr/>
          <a:lstStyle/>
          <a:p>
            <a:r>
              <a:rPr lang="en-US"/>
              <a:t>“Think of an experience where your new knowledge would have helped you better understand what was happening.”</a:t>
            </a:r>
          </a:p>
          <a:p>
            <a:r>
              <a:rPr lang="en-US"/>
              <a:t>“How can you use your new skills to improve a situation you’re currently struggling with?”</a:t>
            </a:r>
          </a:p>
          <a:p>
            <a:r>
              <a:rPr lang="en-US"/>
              <a:t>“With your new knowledge, how can you avoid a common problem in the future?”</a:t>
            </a:r>
          </a:p>
          <a:p>
            <a:r>
              <a:rPr lang="en-US"/>
              <a:t>“How can you re-interpret some of your recent experiences?”</a:t>
            </a:r>
          </a:p>
          <a:p>
            <a:r>
              <a:rPr lang="en-US"/>
              <a:t>“If I knew then what I know now, I would have……..”</a:t>
            </a:r>
          </a:p>
        </p:txBody>
      </p:sp>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a:xfrm>
            <a:off x="838199" y="918664"/>
            <a:ext cx="10783529" cy="905872"/>
          </a:xfrm>
        </p:spPr>
        <p:txBody>
          <a:bodyPr/>
          <a:lstStyle/>
          <a:p>
            <a:r>
              <a:rPr lang="en-US" dirty="0"/>
              <a:t>Facilitating Reflection: </a:t>
            </a:r>
            <a:r>
              <a:rPr lang="en-US" sz="4000" b="0" i="1" dirty="0"/>
              <a:t>Some good catch phrases</a:t>
            </a:r>
            <a:endParaRPr lang="en-US" dirty="0"/>
          </a:p>
        </p:txBody>
      </p:sp>
    </p:spTree>
    <p:extLst>
      <p:ext uri="{BB962C8B-B14F-4D97-AF65-F5344CB8AC3E}">
        <p14:creationId xmlns:p14="http://schemas.microsoft.com/office/powerpoint/2010/main" val="940450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30629"/>
          <a:stretch/>
        </p:blipFill>
        <p:spPr>
          <a:xfrm>
            <a:off x="1934090" y="1224358"/>
            <a:ext cx="7015491" cy="5191191"/>
          </a:xfrm>
          <a:prstGeom prst="rect">
            <a:avLst/>
          </a:prstGeom>
        </p:spPr>
      </p:pic>
    </p:spTree>
    <p:extLst>
      <p:ext uri="{BB962C8B-B14F-4D97-AF65-F5344CB8AC3E}">
        <p14:creationId xmlns:p14="http://schemas.microsoft.com/office/powerpoint/2010/main" val="46341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4455" y="2378033"/>
            <a:ext cx="11353800" cy="3586349"/>
          </a:xfrm>
        </p:spPr>
        <p:txBody>
          <a:bodyPr anchor="t"/>
          <a:lstStyle/>
          <a:p>
            <a:r>
              <a:rPr lang="en-US" sz="4000"/>
              <a:t>Five key principles:</a:t>
            </a:r>
          </a:p>
          <a:p>
            <a:pPr lvl="1"/>
            <a:r>
              <a:rPr lang="en-US" sz="4000"/>
              <a:t>Developing and integrating “pre-work”</a:t>
            </a:r>
          </a:p>
          <a:p>
            <a:pPr lvl="1"/>
            <a:r>
              <a:rPr lang="en-US" sz="4000"/>
              <a:t>Incorporating adult learning principles</a:t>
            </a:r>
          </a:p>
          <a:p>
            <a:pPr lvl="1"/>
            <a:r>
              <a:rPr lang="en-US" sz="4000"/>
              <a:t>Balancing didactic and “hands-on” components</a:t>
            </a:r>
          </a:p>
          <a:p>
            <a:pPr lvl="1"/>
            <a:r>
              <a:rPr lang="en-US" sz="4000"/>
              <a:t>Promoting participant self-reflection</a:t>
            </a:r>
          </a:p>
          <a:p>
            <a:pPr lvl="1"/>
            <a:r>
              <a:rPr lang="en-US" sz="4000">
                <a:ea typeface="+mn-lt"/>
                <a:cs typeface="+mn-lt"/>
              </a:rPr>
              <a:t>Actionable evaluation strategies</a:t>
            </a:r>
          </a:p>
          <a:p>
            <a:pPr lvl="1"/>
            <a:endParaRPr lang="en-US" sz="3200"/>
          </a:p>
          <a:p>
            <a:pPr lvl="1"/>
            <a:endParaRPr lang="en-US" sz="3200"/>
          </a:p>
          <a:p>
            <a:endParaRPr lang="en-US" sz="3200">
              <a:cs typeface="Calibri" panose="020F0502020204030204"/>
            </a:endParaRPr>
          </a:p>
        </p:txBody>
      </p:sp>
      <p:sp>
        <p:nvSpPr>
          <p:cNvPr id="3" name="Title 2"/>
          <p:cNvSpPr>
            <a:spLocks noGrp="1"/>
          </p:cNvSpPr>
          <p:nvPr>
            <p:ph type="title"/>
          </p:nvPr>
        </p:nvSpPr>
        <p:spPr>
          <a:xfrm>
            <a:off x="401782" y="1239297"/>
            <a:ext cx="10515600" cy="905872"/>
          </a:xfrm>
        </p:spPr>
        <p:txBody>
          <a:bodyPr/>
          <a:lstStyle/>
          <a:p>
            <a:r>
              <a:rPr lang="en-US" sz="5800"/>
              <a:t>Workshop Overview</a:t>
            </a:r>
          </a:p>
        </p:txBody>
      </p:sp>
    </p:spTree>
    <p:extLst>
      <p:ext uri="{BB962C8B-B14F-4D97-AF65-F5344CB8AC3E}">
        <p14:creationId xmlns:p14="http://schemas.microsoft.com/office/powerpoint/2010/main" val="3125432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Try it out…….</a:t>
            </a:r>
          </a:p>
        </p:txBody>
      </p:sp>
      <p:pic>
        <p:nvPicPr>
          <p:cNvPr id="3" name="Picture 2"/>
          <p:cNvPicPr>
            <a:picLocks noChangeAspect="1"/>
          </p:cNvPicPr>
          <p:nvPr/>
        </p:nvPicPr>
        <p:blipFill>
          <a:blip r:embed="rId3"/>
          <a:stretch>
            <a:fillRect/>
          </a:stretch>
        </p:blipFill>
        <p:spPr>
          <a:xfrm>
            <a:off x="378923" y="2177934"/>
            <a:ext cx="3217471" cy="2402378"/>
          </a:xfrm>
          <a:prstGeom prst="rect">
            <a:avLst/>
          </a:prstGeom>
        </p:spPr>
      </p:pic>
      <p:pic>
        <p:nvPicPr>
          <p:cNvPr id="5" name="Picture 4"/>
          <p:cNvPicPr>
            <a:picLocks noChangeAspect="1"/>
          </p:cNvPicPr>
          <p:nvPr/>
        </p:nvPicPr>
        <p:blipFill>
          <a:blip r:embed="rId4"/>
          <a:stretch>
            <a:fillRect/>
          </a:stretch>
        </p:blipFill>
        <p:spPr>
          <a:xfrm>
            <a:off x="3926859" y="3418216"/>
            <a:ext cx="3822188" cy="25486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97800" y="1905000"/>
            <a:ext cx="4064000" cy="3048000"/>
          </a:xfrm>
          <a:prstGeom prst="rect">
            <a:avLst/>
          </a:prstGeom>
        </p:spPr>
      </p:pic>
    </p:spTree>
    <p:extLst>
      <p:ext uri="{BB962C8B-B14F-4D97-AF65-F5344CB8AC3E}">
        <p14:creationId xmlns:p14="http://schemas.microsoft.com/office/powerpoint/2010/main" val="652008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471" y="2784954"/>
            <a:ext cx="10515600" cy="3586349"/>
          </a:xfrm>
        </p:spPr>
        <p:txBody>
          <a:bodyPr/>
          <a:lstStyle/>
          <a:p>
            <a:r>
              <a:rPr lang="en-US" dirty="0"/>
              <a:t>Grounding attendees in their own experiences</a:t>
            </a:r>
          </a:p>
          <a:p>
            <a:r>
              <a:rPr lang="en-US" dirty="0"/>
              <a:t>Attendees are not always willing to share their experiences</a:t>
            </a:r>
          </a:p>
          <a:p>
            <a:r>
              <a:rPr lang="en-US" dirty="0"/>
              <a:t>“Note-takers”- It’s all about learning something new</a:t>
            </a:r>
          </a:p>
          <a:p>
            <a:pPr lvl="1"/>
            <a:r>
              <a:rPr lang="en-US" dirty="0"/>
              <a:t>We provide copies of slides and handouts and discourage too much note-taking</a:t>
            </a:r>
          </a:p>
          <a:p>
            <a:r>
              <a:rPr lang="en-US" dirty="0"/>
              <a:t>Overcoming “I can’t do this because……”</a:t>
            </a:r>
          </a:p>
          <a:p>
            <a:r>
              <a:rPr lang="en-US" dirty="0"/>
              <a:t>Helping people gain control of themselves and their surroundings</a:t>
            </a:r>
          </a:p>
        </p:txBody>
      </p:sp>
      <p:sp>
        <p:nvSpPr>
          <p:cNvPr id="3" name="Title 2"/>
          <p:cNvSpPr>
            <a:spLocks noGrp="1"/>
          </p:cNvSpPr>
          <p:nvPr>
            <p:ph type="title"/>
          </p:nvPr>
        </p:nvSpPr>
        <p:spPr>
          <a:xfrm>
            <a:off x="646471" y="1021902"/>
            <a:ext cx="10515600" cy="1234601"/>
          </a:xfrm>
        </p:spPr>
        <p:txBody>
          <a:bodyPr/>
          <a:lstStyle/>
          <a:p>
            <a:r>
              <a:rPr lang="en-US" sz="4800" dirty="0"/>
              <a:t>Reflection on Self-Reflection: </a:t>
            </a:r>
            <a:r>
              <a:rPr lang="en-US" sz="4800" b="0" i="1" dirty="0"/>
              <a:t>Some things we’ve seen and heard</a:t>
            </a:r>
            <a:endParaRPr lang="en-US" sz="4800" dirty="0"/>
          </a:p>
        </p:txBody>
      </p:sp>
    </p:spTree>
    <p:extLst>
      <p:ext uri="{BB962C8B-B14F-4D97-AF65-F5344CB8AC3E}">
        <p14:creationId xmlns:p14="http://schemas.microsoft.com/office/powerpoint/2010/main" val="2193430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327564"/>
            <a:ext cx="10515600" cy="4256116"/>
          </a:xfrm>
        </p:spPr>
        <p:txBody>
          <a:bodyPr anchor="t"/>
          <a:lstStyle/>
          <a:p>
            <a:r>
              <a:rPr lang="en-US" sz="4000" dirty="0">
                <a:effectLst>
                  <a:outerShdw blurRad="38100" dist="38100" dir="2700000" algn="tl">
                    <a:srgbClr val="000000">
                      <a:alpha val="43137"/>
                    </a:srgbClr>
                  </a:outerShdw>
                </a:effectLst>
              </a:rPr>
              <a:t>Standard Evaluation Strategies</a:t>
            </a:r>
            <a:r>
              <a:rPr lang="en-US" sz="4000" dirty="0"/>
              <a:t>	</a:t>
            </a:r>
            <a:endParaRPr lang="en-US" sz="4000" dirty="0">
              <a:cs typeface="Calibri"/>
            </a:endParaRPr>
          </a:p>
          <a:p>
            <a:pPr lvl="1"/>
            <a:r>
              <a:rPr lang="en-US" sz="3600" dirty="0"/>
              <a:t>Post-activity evaluations</a:t>
            </a:r>
            <a:endParaRPr lang="en-US" sz="3600" dirty="0">
              <a:cs typeface="Calibri"/>
            </a:endParaRPr>
          </a:p>
          <a:p>
            <a:pPr lvl="1"/>
            <a:r>
              <a:rPr lang="en-US" sz="3600" dirty="0"/>
              <a:t>Long-term follow-ups</a:t>
            </a:r>
          </a:p>
          <a:p>
            <a:pPr marL="457200" lvl="1" indent="0">
              <a:buNone/>
            </a:pPr>
            <a:endParaRPr lang="en-US" sz="3600" dirty="0"/>
          </a:p>
          <a:p>
            <a:r>
              <a:rPr lang="en-US" sz="4000" dirty="0">
                <a:effectLst>
                  <a:outerShdw blurRad="38100" dist="38100" dir="2700000" algn="tl">
                    <a:srgbClr val="000000">
                      <a:alpha val="43137"/>
                    </a:srgbClr>
                  </a:outerShdw>
                </a:effectLst>
                <a:cs typeface="Calibri"/>
              </a:rPr>
              <a:t>A Step Beyond</a:t>
            </a:r>
          </a:p>
          <a:p>
            <a:pPr lvl="1"/>
            <a:r>
              <a:rPr lang="en-US" sz="3600" dirty="0">
                <a:cs typeface="Calibri"/>
              </a:rPr>
              <a:t>Faculty de-briefs</a:t>
            </a:r>
          </a:p>
          <a:p>
            <a:pPr lvl="1"/>
            <a:r>
              <a:rPr lang="en-US" sz="3600" dirty="0">
                <a:cs typeface="Calibri"/>
              </a:rPr>
              <a:t>Observers</a:t>
            </a:r>
          </a:p>
          <a:p>
            <a:pPr lvl="1"/>
            <a:endParaRPr lang="en-US" sz="3600" dirty="0">
              <a:cs typeface="Calibri"/>
            </a:endParaRPr>
          </a:p>
          <a:p>
            <a:pPr lvl="1"/>
            <a:endParaRPr lang="en-US" sz="3600" dirty="0">
              <a:cs typeface="Calibri"/>
            </a:endParaRPr>
          </a:p>
        </p:txBody>
      </p:sp>
      <p:sp>
        <p:nvSpPr>
          <p:cNvPr id="3" name="Title 2"/>
          <p:cNvSpPr>
            <a:spLocks noGrp="1"/>
          </p:cNvSpPr>
          <p:nvPr>
            <p:ph type="title"/>
          </p:nvPr>
        </p:nvSpPr>
        <p:spPr/>
        <p:txBody>
          <a:bodyPr/>
          <a:lstStyle/>
          <a:p>
            <a:r>
              <a:rPr lang="en-US" sz="4800" dirty="0"/>
              <a:t>Evaluation: </a:t>
            </a:r>
            <a:r>
              <a:rPr lang="en-US" sz="4800" b="0" i="1" dirty="0"/>
              <a:t>We love it when they love us</a:t>
            </a:r>
            <a:endParaRPr lang="en-US" b="0" i="1" dirty="0"/>
          </a:p>
        </p:txBody>
      </p:sp>
    </p:spTree>
    <p:extLst>
      <p:ext uri="{BB962C8B-B14F-4D97-AF65-F5344CB8AC3E}">
        <p14:creationId xmlns:p14="http://schemas.microsoft.com/office/powerpoint/2010/main" val="3597303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7235C-1951-4128-A0B0-7E99EA4E2534}"/>
              </a:ext>
            </a:extLst>
          </p:cNvPr>
          <p:cNvSpPr>
            <a:spLocks noGrp="1"/>
          </p:cNvSpPr>
          <p:nvPr>
            <p:ph idx="1"/>
          </p:nvPr>
        </p:nvSpPr>
        <p:spPr>
          <a:xfrm>
            <a:off x="1480935" y="2630577"/>
            <a:ext cx="9537192" cy="2808039"/>
          </a:xfrm>
        </p:spPr>
        <p:txBody>
          <a:bodyPr anchor="t"/>
          <a:lstStyle/>
          <a:p>
            <a:r>
              <a:rPr lang="en-US" sz="4400" dirty="0">
                <a:cs typeface="Calibri"/>
              </a:rPr>
              <a:t>Consultations from workshop attendees</a:t>
            </a:r>
          </a:p>
          <a:p>
            <a:endParaRPr lang="en-US" sz="4400" dirty="0">
              <a:cs typeface="Calibri"/>
            </a:endParaRPr>
          </a:p>
          <a:p>
            <a:r>
              <a:rPr lang="en-US" sz="4400" dirty="0">
                <a:cs typeface="Calibri"/>
              </a:rPr>
              <a:t>Requests for customized workshops</a:t>
            </a:r>
          </a:p>
        </p:txBody>
      </p:sp>
      <p:sp>
        <p:nvSpPr>
          <p:cNvPr id="3" name="Title 2">
            <a:extLst>
              <a:ext uri="{FF2B5EF4-FFF2-40B4-BE49-F238E27FC236}">
                <a16:creationId xmlns:a16="http://schemas.microsoft.com/office/drawing/2014/main" id="{42F678EB-D7D0-4D0A-830F-5AEF287B48A9}"/>
              </a:ext>
            </a:extLst>
          </p:cNvPr>
          <p:cNvSpPr>
            <a:spLocks noGrp="1"/>
          </p:cNvSpPr>
          <p:nvPr>
            <p:ph type="title"/>
          </p:nvPr>
        </p:nvSpPr>
        <p:spPr>
          <a:xfrm>
            <a:off x="169779" y="918664"/>
            <a:ext cx="11184021" cy="905872"/>
          </a:xfrm>
        </p:spPr>
        <p:txBody>
          <a:bodyPr/>
          <a:lstStyle/>
          <a:p>
            <a:pPr algn="ctr"/>
            <a:r>
              <a:rPr lang="en-US" sz="4800" dirty="0">
                <a:cs typeface="Calibri"/>
              </a:rPr>
              <a:t>Impact Metrics: </a:t>
            </a:r>
            <a:r>
              <a:rPr lang="en-US" sz="4800" b="0" i="1" dirty="0">
                <a:cs typeface="Calibri"/>
              </a:rPr>
              <a:t>A deeper dive</a:t>
            </a:r>
            <a:r>
              <a:rPr lang="en-US" sz="4800" dirty="0">
                <a:cs typeface="Calibri"/>
              </a:rPr>
              <a:t> </a:t>
            </a:r>
            <a:endParaRPr lang="en-US" sz="4800" dirty="0"/>
          </a:p>
        </p:txBody>
      </p:sp>
    </p:spTree>
    <p:extLst>
      <p:ext uri="{BB962C8B-B14F-4D97-AF65-F5344CB8AC3E}">
        <p14:creationId xmlns:p14="http://schemas.microsoft.com/office/powerpoint/2010/main" val="1917604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Workshops and Consultations 2016-2019</a:t>
            </a:r>
          </a:p>
        </p:txBody>
      </p:sp>
      <p:graphicFrame>
        <p:nvGraphicFramePr>
          <p:cNvPr id="4" name="Chart 3"/>
          <p:cNvGraphicFramePr>
            <a:graphicFrameLocks/>
          </p:cNvGraphicFramePr>
          <p:nvPr/>
        </p:nvGraphicFramePr>
        <p:xfrm>
          <a:off x="1463040" y="2057400"/>
          <a:ext cx="8046720" cy="42580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1312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918664"/>
            <a:ext cx="11411712" cy="905872"/>
          </a:xfrm>
        </p:spPr>
        <p:txBody>
          <a:bodyPr/>
          <a:lstStyle/>
          <a:p>
            <a:r>
              <a:rPr lang="en-US"/>
              <a:t>General and Customized Workshops 2016-2019</a:t>
            </a:r>
          </a:p>
        </p:txBody>
      </p:sp>
      <p:graphicFrame>
        <p:nvGraphicFramePr>
          <p:cNvPr id="4" name="Chart 3"/>
          <p:cNvGraphicFramePr>
            <a:graphicFrameLocks/>
          </p:cNvGraphicFramePr>
          <p:nvPr/>
        </p:nvGraphicFramePr>
        <p:xfrm>
          <a:off x="1799897" y="2056184"/>
          <a:ext cx="7814441" cy="4611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6317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867387-8B3D-418E-8F06-3712B207D3CC}"/>
              </a:ext>
            </a:extLst>
          </p:cNvPr>
          <p:cNvSpPr>
            <a:spLocks noGrp="1"/>
          </p:cNvSpPr>
          <p:nvPr>
            <p:ph idx="1"/>
          </p:nvPr>
        </p:nvSpPr>
        <p:spPr>
          <a:xfrm>
            <a:off x="1029457" y="1987656"/>
            <a:ext cx="9525000" cy="3586349"/>
          </a:xfrm>
        </p:spPr>
        <p:txBody>
          <a:bodyPr anchor="t"/>
          <a:lstStyle/>
          <a:p>
            <a:pPr marL="0" indent="0">
              <a:buNone/>
            </a:pPr>
            <a:r>
              <a:rPr lang="en-US" sz="4000">
                <a:effectLst>
                  <a:outerShdw blurRad="38100" dist="38100" dir="2700000" algn="tl">
                    <a:srgbClr val="000000">
                      <a:alpha val="43137"/>
                    </a:srgbClr>
                  </a:outerShdw>
                </a:effectLst>
                <a:ea typeface="+mn-lt"/>
                <a:cs typeface="+mn-lt"/>
              </a:rPr>
              <a:t>Five key principles:</a:t>
            </a:r>
          </a:p>
          <a:p>
            <a:pPr lvl="1"/>
            <a:r>
              <a:rPr lang="en-US" sz="4000">
                <a:ea typeface="+mn-lt"/>
                <a:cs typeface="+mn-lt"/>
              </a:rPr>
              <a:t>Developing and integrating “pre-work”</a:t>
            </a:r>
          </a:p>
          <a:p>
            <a:pPr lvl="1"/>
            <a:r>
              <a:rPr lang="en-US" sz="4000">
                <a:ea typeface="+mn-lt"/>
                <a:cs typeface="+mn-lt"/>
              </a:rPr>
              <a:t>Incorporating adult learning principles</a:t>
            </a:r>
          </a:p>
          <a:p>
            <a:pPr lvl="1"/>
            <a:r>
              <a:rPr lang="en-US" sz="4000">
                <a:ea typeface="+mn-lt"/>
                <a:cs typeface="+mn-lt"/>
              </a:rPr>
              <a:t>Balancing didactic and “hands-on” components</a:t>
            </a:r>
          </a:p>
          <a:p>
            <a:pPr lvl="1"/>
            <a:r>
              <a:rPr lang="en-US" sz="4000">
                <a:ea typeface="+mn-lt"/>
                <a:cs typeface="+mn-lt"/>
              </a:rPr>
              <a:t>Promoting participant self-reflection</a:t>
            </a:r>
          </a:p>
          <a:p>
            <a:pPr lvl="1"/>
            <a:r>
              <a:rPr lang="en-US" sz="4000">
                <a:ea typeface="+mn-lt"/>
                <a:cs typeface="+mn-lt"/>
              </a:rPr>
              <a:t>Actionable evaluation strategies</a:t>
            </a:r>
          </a:p>
        </p:txBody>
      </p:sp>
      <p:sp>
        <p:nvSpPr>
          <p:cNvPr id="3" name="Title 2">
            <a:extLst>
              <a:ext uri="{FF2B5EF4-FFF2-40B4-BE49-F238E27FC236}">
                <a16:creationId xmlns:a16="http://schemas.microsoft.com/office/drawing/2014/main" id="{95953361-BA47-4298-8118-9BCBDC8CC59A}"/>
              </a:ext>
            </a:extLst>
          </p:cNvPr>
          <p:cNvSpPr>
            <a:spLocks noGrp="1"/>
          </p:cNvSpPr>
          <p:nvPr>
            <p:ph type="title"/>
          </p:nvPr>
        </p:nvSpPr>
        <p:spPr/>
        <p:txBody>
          <a:bodyPr/>
          <a:lstStyle/>
          <a:p>
            <a:pPr algn="ctr"/>
            <a:r>
              <a:rPr lang="en-US" sz="4800" dirty="0">
                <a:cs typeface="Calibri"/>
              </a:rPr>
              <a:t>A Quick Summary</a:t>
            </a:r>
          </a:p>
        </p:txBody>
      </p:sp>
    </p:spTree>
    <p:extLst>
      <p:ext uri="{BB962C8B-B14F-4D97-AF65-F5344CB8AC3E}">
        <p14:creationId xmlns:p14="http://schemas.microsoft.com/office/powerpoint/2010/main" val="1399831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028305" y="945573"/>
            <a:ext cx="7620000" cy="5715000"/>
          </a:xfrm>
          <a:prstGeom prst="rect">
            <a:avLst/>
          </a:prstGeom>
        </p:spPr>
      </p:pic>
    </p:spTree>
    <p:extLst>
      <p:ext uri="{BB962C8B-B14F-4D97-AF65-F5344CB8AC3E}">
        <p14:creationId xmlns:p14="http://schemas.microsoft.com/office/powerpoint/2010/main" val="2588761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900051"/>
            <a:ext cx="10515600" cy="5087890"/>
          </a:xfrm>
        </p:spPr>
        <p:txBody>
          <a:bodyPr/>
          <a:lstStyle/>
          <a:p>
            <a:pPr marL="0" indent="0">
              <a:buNone/>
            </a:pPr>
            <a:r>
              <a:rPr lang="en-US" dirty="0"/>
              <a:t>Visit our website for more Team Science resources:</a:t>
            </a:r>
          </a:p>
          <a:p>
            <a:pPr marL="457200" lvl="1" indent="0">
              <a:buNone/>
            </a:pPr>
            <a:r>
              <a:rPr lang="en-US" dirty="0">
                <a:hlinkClick r:id="rId2"/>
              </a:rPr>
              <a:t>https://www.cctst.org/programs/cis</a:t>
            </a:r>
            <a:endParaRPr lang="en-US" dirty="0"/>
          </a:p>
          <a:p>
            <a:pPr marL="457200" lvl="1" indent="0">
              <a:buNone/>
            </a:pPr>
            <a:r>
              <a:rPr lang="en-US" dirty="0"/>
              <a:t> </a:t>
            </a:r>
          </a:p>
          <a:p>
            <a:pPr marL="0" indent="0">
              <a:buNone/>
            </a:pPr>
            <a:r>
              <a:rPr lang="en-US" sz="3200" dirty="0"/>
              <a:t>Contact us with questions:</a:t>
            </a:r>
          </a:p>
          <a:p>
            <a:pPr marL="457200" lvl="1" indent="0">
              <a:buNone/>
            </a:pPr>
            <a:r>
              <a:rPr lang="en-US" sz="2800" dirty="0">
                <a:hlinkClick r:id="rId3"/>
              </a:rPr>
              <a:t>laura.hildreth@uc.edu</a:t>
            </a:r>
            <a:endParaRPr lang="en-US" sz="2800" dirty="0"/>
          </a:p>
          <a:p>
            <a:pPr marL="457200" lvl="1" indent="0">
              <a:buNone/>
            </a:pPr>
            <a:r>
              <a:rPr lang="en-US" sz="2800" dirty="0">
                <a:hlinkClick r:id="rId4"/>
              </a:rPr>
              <a:t>jackie.knapke@uc.edu</a:t>
            </a:r>
            <a:endParaRPr lang="en-US" sz="2800" dirty="0"/>
          </a:p>
          <a:p>
            <a:pPr marL="457200" lvl="1" indent="0">
              <a:buNone/>
            </a:pPr>
            <a:r>
              <a:rPr lang="en-US" sz="2800" dirty="0">
                <a:hlinkClick r:id="rId5"/>
              </a:rPr>
              <a:t>jack.kues@uc.edu</a:t>
            </a:r>
            <a:r>
              <a:rPr lang="en-US" sz="2800" dirty="0"/>
              <a:t> </a:t>
            </a:r>
          </a:p>
          <a:p>
            <a:pPr marL="457200" lvl="1" indent="0">
              <a:buNone/>
            </a:pPr>
            <a:r>
              <a:rPr lang="en-US" sz="2800" dirty="0">
                <a:hlinkClick r:id="rId6"/>
              </a:rPr>
              <a:t>angela.mendell@uc.edu</a:t>
            </a:r>
            <a:r>
              <a:rPr lang="en-US" sz="2800" dirty="0"/>
              <a:t> </a:t>
            </a:r>
          </a:p>
          <a:p>
            <a:pPr marL="457200" lvl="1" indent="0">
              <a:buNone/>
            </a:pPr>
            <a:r>
              <a:rPr lang="en-US" sz="2800" dirty="0">
                <a:hlinkClick r:id="rId7"/>
              </a:rPr>
              <a:t>stephanie.schuckman@uc.edu</a:t>
            </a:r>
            <a:r>
              <a:rPr lang="en-US" sz="2800" dirty="0"/>
              <a:t> </a:t>
            </a:r>
          </a:p>
          <a:p>
            <a:pPr marL="0" indent="0">
              <a:buNone/>
            </a:pPr>
            <a:endParaRPr lang="en-US" sz="3200" dirty="0"/>
          </a:p>
          <a:p>
            <a:pPr marL="0" indent="0">
              <a:buNone/>
            </a:pPr>
            <a:endParaRPr lang="en-US" sz="3200" dirty="0"/>
          </a:p>
          <a:p>
            <a:pPr marL="0" indent="0">
              <a:buNone/>
            </a:pPr>
            <a:endParaRPr lang="en-US" sz="3200" dirty="0"/>
          </a:p>
        </p:txBody>
      </p:sp>
      <p:sp>
        <p:nvSpPr>
          <p:cNvPr id="3" name="Title 2"/>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166125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6187" y="1824536"/>
            <a:ext cx="10515600" cy="4604658"/>
          </a:xfrm>
        </p:spPr>
        <p:txBody>
          <a:bodyPr/>
          <a:lstStyle/>
          <a:p>
            <a:pPr marL="0" indent="0" fontAlgn="base">
              <a:buNone/>
            </a:pPr>
            <a:r>
              <a:rPr lang="en-US" sz="2400" dirty="0"/>
              <a:t>Barnett, M.A. </a:t>
            </a:r>
            <a:r>
              <a:rPr lang="en-US" sz="2400" i="1" dirty="0"/>
              <a:t>How</a:t>
            </a:r>
            <a:r>
              <a:rPr lang="en-US" sz="2400" i="1" dirty="0">
                <a:ea typeface="+mn-lt"/>
                <a:cs typeface="+mn-lt"/>
              </a:rPr>
              <a:t> to Conduct an Interactive Workshop. </a:t>
            </a:r>
            <a:r>
              <a:rPr lang="en-US" sz="2400" dirty="0">
                <a:ea typeface="+mn-lt"/>
                <a:cs typeface="+mn-lt"/>
              </a:rPr>
              <a:t>University of Virginia </a:t>
            </a:r>
          </a:p>
          <a:p>
            <a:pPr marL="0" indent="0" fontAlgn="base">
              <a:buNone/>
            </a:pPr>
            <a:r>
              <a:rPr lang="en-US" sz="2400" dirty="0">
                <a:ea typeface="+mn-lt"/>
                <a:cs typeface="+mn-lt"/>
              </a:rPr>
              <a:t>	Teaching Resource Center.</a:t>
            </a:r>
            <a:r>
              <a:rPr lang="en-US" sz="2400" dirty="0"/>
              <a:t> 	</a:t>
            </a:r>
            <a:r>
              <a:rPr lang="en-US" sz="2000" dirty="0">
                <a:hlinkClick r:id="rId3"/>
              </a:rPr>
              <a:t>https://faculty.virginia.edu/marva/Teaching%20Workshops/conduct_workshop.htm</a:t>
            </a:r>
            <a:endParaRPr lang="en-US" sz="2000" dirty="0"/>
          </a:p>
          <a:p>
            <a:pPr marL="0" indent="0" fontAlgn="base">
              <a:buNone/>
            </a:pPr>
            <a:r>
              <a:rPr lang="en-US" sz="2400" dirty="0"/>
              <a:t>Herrmann, N. &amp; Herrmann-</a:t>
            </a:r>
            <a:r>
              <a:rPr lang="en-US" sz="2400" dirty="0" err="1"/>
              <a:t>Nehdi</a:t>
            </a:r>
            <a:r>
              <a:rPr lang="en-US" sz="2400" dirty="0"/>
              <a:t>, A. (2015). </a:t>
            </a:r>
            <a:r>
              <a:rPr lang="en-US" sz="2400" i="1" dirty="0"/>
              <a:t>The Whole Brain Business Book, 2</a:t>
            </a:r>
            <a:r>
              <a:rPr lang="en-US" sz="2400" i="1" baseline="30000" dirty="0"/>
              <a:t>nd</a:t>
            </a:r>
            <a:r>
              <a:rPr lang="en-US" sz="2400" i="1" dirty="0"/>
              <a:t> </a:t>
            </a:r>
          </a:p>
          <a:p>
            <a:pPr marL="0" indent="0" fontAlgn="base">
              <a:buNone/>
            </a:pPr>
            <a:r>
              <a:rPr lang="en-US" sz="2400" i="1" dirty="0"/>
              <a:t>	ed. </a:t>
            </a:r>
            <a:r>
              <a:rPr lang="en-US" sz="2400" dirty="0"/>
              <a:t>McGraw-Hill. </a:t>
            </a:r>
          </a:p>
          <a:p>
            <a:pPr marL="0" indent="0" fontAlgn="base">
              <a:buNone/>
            </a:pPr>
            <a:r>
              <a:rPr lang="en-US" sz="2400" dirty="0"/>
              <a:t>Kolb, D. A. (1984). </a:t>
            </a:r>
            <a:r>
              <a:rPr lang="en-US" sz="2400" i="1" dirty="0"/>
              <a:t>Experiential learning: Experience as the source of learning and </a:t>
            </a:r>
          </a:p>
          <a:p>
            <a:pPr marL="0" indent="0" fontAlgn="base">
              <a:buNone/>
            </a:pPr>
            <a:r>
              <a:rPr lang="en-US" sz="2400" i="1" dirty="0"/>
              <a:t>	development</a:t>
            </a:r>
            <a:r>
              <a:rPr lang="en-US" sz="2400" dirty="0"/>
              <a:t> (Vol. 1). Englewood Cliffs, NJ: Prentice-Hall.</a:t>
            </a:r>
          </a:p>
          <a:p>
            <a:pPr marL="0" indent="0" fontAlgn="base">
              <a:buNone/>
            </a:pPr>
            <a:r>
              <a:rPr lang="en-US" sz="2400" dirty="0"/>
              <a:t>Knowles, M. S. (1984). </a:t>
            </a:r>
            <a:r>
              <a:rPr lang="en-US" sz="2400" i="1" dirty="0"/>
              <a:t>Andragogy in Action: Applying Modern Principles of Adult </a:t>
            </a:r>
          </a:p>
          <a:p>
            <a:pPr marL="0" indent="0" fontAlgn="base">
              <a:buNone/>
            </a:pPr>
            <a:r>
              <a:rPr lang="en-US" sz="2400" i="1" dirty="0"/>
              <a:t>	Learning</a:t>
            </a:r>
            <a:r>
              <a:rPr lang="en-US" sz="2400" dirty="0"/>
              <a:t>. San Francisco, CA: </a:t>
            </a:r>
            <a:r>
              <a:rPr lang="en-US" sz="2400" dirty="0" err="1"/>
              <a:t>Jossey</a:t>
            </a:r>
            <a:r>
              <a:rPr lang="en-US" sz="2400" dirty="0"/>
              <a:t>-Bass. </a:t>
            </a:r>
          </a:p>
          <a:p>
            <a:pPr marL="0" indent="0" fontAlgn="base">
              <a:buNone/>
            </a:pPr>
            <a:r>
              <a:rPr lang="en-US" sz="2400" dirty="0"/>
              <a:t>Knowles, M. S., Holton III, E. F., &amp; Swanson, R. A. (2011). </a:t>
            </a:r>
            <a:r>
              <a:rPr lang="en-US" sz="2400" i="1" dirty="0"/>
              <a:t>The Adult Learner</a:t>
            </a:r>
            <a:r>
              <a:rPr lang="en-US" sz="2400" dirty="0"/>
              <a:t>. Oxford, </a:t>
            </a:r>
          </a:p>
          <a:p>
            <a:pPr marL="0" indent="0" fontAlgn="base">
              <a:buNone/>
            </a:pPr>
            <a:r>
              <a:rPr lang="en-US" sz="2400" dirty="0"/>
              <a:t>	UK: Elsevier. </a:t>
            </a:r>
          </a:p>
          <a:p>
            <a:endParaRPr lang="en-US" dirty="0"/>
          </a:p>
        </p:txBody>
      </p:sp>
      <p:sp>
        <p:nvSpPr>
          <p:cNvPr id="3" name="Title 2"/>
          <p:cNvSpPr>
            <a:spLocks noGrp="1"/>
          </p:cNvSpPr>
          <p:nvPr>
            <p:ph type="title"/>
          </p:nvPr>
        </p:nvSpPr>
        <p:spPr/>
        <p:txBody>
          <a:bodyPr/>
          <a:lstStyle/>
          <a:p>
            <a:pPr algn="ctr"/>
            <a:r>
              <a:rPr lang="en-US" sz="4800" dirty="0"/>
              <a:t>Selected References</a:t>
            </a:r>
          </a:p>
        </p:txBody>
      </p:sp>
    </p:spTree>
    <p:extLst>
      <p:ext uri="{BB962C8B-B14F-4D97-AF65-F5344CB8AC3E}">
        <p14:creationId xmlns:p14="http://schemas.microsoft.com/office/powerpoint/2010/main" val="399627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D6D3A0-60F2-1C4C-A68B-5C786AD8F259}"/>
              </a:ext>
            </a:extLst>
          </p:cNvPr>
          <p:cNvSpPr>
            <a:spLocks noGrp="1"/>
          </p:cNvSpPr>
          <p:nvPr>
            <p:ph idx="1"/>
          </p:nvPr>
        </p:nvSpPr>
        <p:spPr>
          <a:xfrm>
            <a:off x="838200" y="2445026"/>
            <a:ext cx="10515600" cy="3041374"/>
          </a:xfrm>
        </p:spPr>
        <p:txBody>
          <a:bodyPr/>
          <a:lstStyle/>
          <a:p>
            <a:r>
              <a:rPr lang="en-US"/>
              <a:t>Pre-work, what’s that?</a:t>
            </a:r>
          </a:p>
          <a:p>
            <a:r>
              <a:rPr lang="en-US"/>
              <a:t>Never</a:t>
            </a:r>
          </a:p>
          <a:p>
            <a:r>
              <a:rPr lang="en-US"/>
              <a:t>Seldom</a:t>
            </a:r>
          </a:p>
          <a:p>
            <a:r>
              <a:rPr lang="en-US"/>
              <a:t>Occasionally</a:t>
            </a:r>
          </a:p>
          <a:p>
            <a:r>
              <a:rPr lang="en-US"/>
              <a:t>Frequently</a:t>
            </a:r>
          </a:p>
          <a:p>
            <a:r>
              <a:rPr lang="en-US"/>
              <a:t>Always</a:t>
            </a:r>
          </a:p>
        </p:txBody>
      </p:sp>
      <p:sp>
        <p:nvSpPr>
          <p:cNvPr id="3" name="Title 2">
            <a:extLst>
              <a:ext uri="{FF2B5EF4-FFF2-40B4-BE49-F238E27FC236}">
                <a16:creationId xmlns:a16="http://schemas.microsoft.com/office/drawing/2014/main" id="{52A3ABE7-A0E1-C249-9ED8-DE3739180D9D}"/>
              </a:ext>
            </a:extLst>
          </p:cNvPr>
          <p:cNvSpPr>
            <a:spLocks noGrp="1"/>
          </p:cNvSpPr>
          <p:nvPr>
            <p:ph type="title"/>
          </p:nvPr>
        </p:nvSpPr>
        <p:spPr>
          <a:xfrm>
            <a:off x="838200" y="918664"/>
            <a:ext cx="10515600" cy="1367336"/>
          </a:xfrm>
        </p:spPr>
        <p:txBody>
          <a:bodyPr/>
          <a:lstStyle/>
          <a:p>
            <a:r>
              <a:rPr lang="en-US"/>
              <a:t>How often do you incorporate pre-work into your workshops?</a:t>
            </a:r>
          </a:p>
        </p:txBody>
      </p:sp>
    </p:spTree>
    <p:extLst>
      <p:ext uri="{BB962C8B-B14F-4D97-AF65-F5344CB8AC3E}">
        <p14:creationId xmlns:p14="http://schemas.microsoft.com/office/powerpoint/2010/main" val="2886323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1405128" y="2437668"/>
            <a:ext cx="5257800" cy="2680478"/>
          </a:xfrm>
        </p:spPr>
        <p:txBody>
          <a:bodyPr/>
          <a:lstStyle/>
          <a:p>
            <a:pPr marL="0" indent="0">
              <a:buNone/>
            </a:pPr>
            <a:r>
              <a:rPr lang="en-US" sz="3200"/>
              <a:t>Collected prior to workshop</a:t>
            </a:r>
          </a:p>
          <a:p>
            <a:pPr lvl="1"/>
            <a:r>
              <a:rPr lang="en-US" sz="2800"/>
              <a:t>Registration information</a:t>
            </a:r>
          </a:p>
          <a:p>
            <a:pPr lvl="1"/>
            <a:r>
              <a:rPr lang="en-US" sz="2800"/>
              <a:t>Assessments</a:t>
            </a:r>
          </a:p>
          <a:p>
            <a:pPr lvl="1"/>
            <a:r>
              <a:rPr lang="en-US" sz="2800"/>
              <a:t>Surveys</a:t>
            </a:r>
          </a:p>
          <a:p>
            <a:pPr lvl="1"/>
            <a:r>
              <a:rPr lang="en-US" sz="2800"/>
              <a:t>Reading material</a:t>
            </a:r>
          </a:p>
          <a:p>
            <a:endParaRPr lang="en-US"/>
          </a:p>
          <a:p>
            <a:endParaRPr lang="en-US"/>
          </a:p>
        </p:txBody>
      </p:sp>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r>
              <a:rPr lang="en-US"/>
              <a:t>What is pre-work</a:t>
            </a:r>
          </a:p>
        </p:txBody>
      </p:sp>
      <p:pic>
        <p:nvPicPr>
          <p:cNvPr id="8" name="Picture 7" descr="Finishing Up! | Dr. K's Blog">
            <a:extLst>
              <a:ext uri="{FF2B5EF4-FFF2-40B4-BE49-F238E27FC236}">
                <a16:creationId xmlns:a16="http://schemas.microsoft.com/office/drawing/2014/main" id="{11A35276-A0D0-A44D-9C36-3CFE5AB1460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662928" y="1824536"/>
            <a:ext cx="4023360" cy="3906743"/>
          </a:xfrm>
          <a:prstGeom prst="rect">
            <a:avLst/>
          </a:prstGeom>
        </p:spPr>
      </p:pic>
    </p:spTree>
    <p:extLst>
      <p:ext uri="{BB962C8B-B14F-4D97-AF65-F5344CB8AC3E}">
        <p14:creationId xmlns:p14="http://schemas.microsoft.com/office/powerpoint/2010/main" val="856531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7F1D0-2BEB-BC4A-BC6A-8880690FB899}"/>
              </a:ext>
            </a:extLst>
          </p:cNvPr>
          <p:cNvSpPr>
            <a:spLocks noGrp="1"/>
          </p:cNvSpPr>
          <p:nvPr>
            <p:ph idx="1"/>
          </p:nvPr>
        </p:nvSpPr>
        <p:spPr>
          <a:xfrm>
            <a:off x="1057167" y="2214557"/>
            <a:ext cx="3825240" cy="2798217"/>
          </a:xfrm>
        </p:spPr>
        <p:txBody>
          <a:bodyPr/>
          <a:lstStyle/>
          <a:p>
            <a:pPr>
              <a:lnSpc>
                <a:spcPct val="150000"/>
              </a:lnSpc>
            </a:pPr>
            <a:r>
              <a:rPr lang="en-US" dirty="0"/>
              <a:t>Learn about audience </a:t>
            </a:r>
          </a:p>
          <a:p>
            <a:pPr lvl="1">
              <a:lnSpc>
                <a:spcPct val="150000"/>
              </a:lnSpc>
            </a:pPr>
            <a:r>
              <a:rPr lang="en-US" dirty="0"/>
              <a:t>Who they are</a:t>
            </a:r>
          </a:p>
          <a:p>
            <a:pPr lvl="1">
              <a:lnSpc>
                <a:spcPct val="150000"/>
              </a:lnSpc>
            </a:pPr>
            <a:r>
              <a:rPr lang="en-US" dirty="0"/>
              <a:t>What their needs are</a:t>
            </a:r>
          </a:p>
          <a:p>
            <a:pPr>
              <a:lnSpc>
                <a:spcPct val="150000"/>
              </a:lnSpc>
            </a:pPr>
            <a:r>
              <a:rPr lang="en-US" dirty="0"/>
              <a:t>Time efficient</a:t>
            </a:r>
          </a:p>
          <a:p>
            <a:endParaRPr lang="en-US" dirty="0"/>
          </a:p>
          <a:p>
            <a:endParaRPr lang="en-US" dirty="0"/>
          </a:p>
          <a:p>
            <a:endParaRPr lang="en-US" dirty="0"/>
          </a:p>
        </p:txBody>
      </p:sp>
      <p:sp>
        <p:nvSpPr>
          <p:cNvPr id="3" name="Title 2">
            <a:extLst>
              <a:ext uri="{FF2B5EF4-FFF2-40B4-BE49-F238E27FC236}">
                <a16:creationId xmlns:a16="http://schemas.microsoft.com/office/drawing/2014/main" id="{805AE5E9-8D8D-694A-AA37-BB608676E511}"/>
              </a:ext>
            </a:extLst>
          </p:cNvPr>
          <p:cNvSpPr>
            <a:spLocks noGrp="1"/>
          </p:cNvSpPr>
          <p:nvPr>
            <p:ph type="title"/>
          </p:nvPr>
        </p:nvSpPr>
        <p:spPr/>
        <p:txBody>
          <a:bodyPr/>
          <a:lstStyle/>
          <a:p>
            <a:pPr algn="ctr"/>
            <a:r>
              <a:rPr lang="en-US"/>
              <a:t>Purposeful Pre-work</a:t>
            </a:r>
          </a:p>
        </p:txBody>
      </p:sp>
      <p:sp>
        <p:nvSpPr>
          <p:cNvPr id="4" name="Rectangle 3">
            <a:extLst>
              <a:ext uri="{FF2B5EF4-FFF2-40B4-BE49-F238E27FC236}">
                <a16:creationId xmlns:a16="http://schemas.microsoft.com/office/drawing/2014/main" id="{10DB3BFF-B3B2-3E4A-A39B-20CB5B50BB1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5" name="Rectangle 4">
            <a:extLst>
              <a:ext uri="{FF2B5EF4-FFF2-40B4-BE49-F238E27FC236}">
                <a16:creationId xmlns:a16="http://schemas.microsoft.com/office/drawing/2014/main" id="{303BD6C3-CEC9-5347-97E6-83525E401486}"/>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6" name="Rectangle 5">
            <a:extLst>
              <a:ext uri="{FF2B5EF4-FFF2-40B4-BE49-F238E27FC236}">
                <a16:creationId xmlns:a16="http://schemas.microsoft.com/office/drawing/2014/main" id="{BEF24B56-061E-F14F-A38C-098EAA49B17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7" name="Rectangle 6">
            <a:extLst>
              <a:ext uri="{FF2B5EF4-FFF2-40B4-BE49-F238E27FC236}">
                <a16:creationId xmlns:a16="http://schemas.microsoft.com/office/drawing/2014/main" id="{020D5A93-8F7B-6945-A89F-336237168EC3}"/>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8" name="Rectangle 7">
            <a:extLst>
              <a:ext uri="{FF2B5EF4-FFF2-40B4-BE49-F238E27FC236}">
                <a16:creationId xmlns:a16="http://schemas.microsoft.com/office/drawing/2014/main" id="{33A65008-7401-8F47-B7A9-F87C0F596AF0}"/>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pic>
        <p:nvPicPr>
          <p:cNvPr id="13" name="Picture 12" descr="Article: Talent Gaps: Should you buy or build talent ...">
            <a:extLst>
              <a:ext uri="{FF2B5EF4-FFF2-40B4-BE49-F238E27FC236}">
                <a16:creationId xmlns:a16="http://schemas.microsoft.com/office/drawing/2014/main" id="{D02E4C3D-2EB3-354E-B810-37D892B6C35B}"/>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501640" y="1967746"/>
            <a:ext cx="5852160" cy="3291840"/>
          </a:xfrm>
          <a:prstGeom prst="rect">
            <a:avLst/>
          </a:prstGeom>
        </p:spPr>
      </p:pic>
    </p:spTree>
    <p:extLst>
      <p:ext uri="{BB962C8B-B14F-4D97-AF65-F5344CB8AC3E}">
        <p14:creationId xmlns:p14="http://schemas.microsoft.com/office/powerpoint/2010/main" val="376870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F5042-005F-CC4D-94F6-824A4D500AD7}"/>
              </a:ext>
            </a:extLst>
          </p:cNvPr>
          <p:cNvSpPr>
            <a:spLocks noGrp="1"/>
          </p:cNvSpPr>
          <p:nvPr>
            <p:ph type="title"/>
          </p:nvPr>
        </p:nvSpPr>
        <p:spPr/>
        <p:txBody>
          <a:bodyPr/>
          <a:lstStyle/>
          <a:p>
            <a:pPr algn="ctr"/>
            <a:r>
              <a:rPr lang="en-US" dirty="0"/>
              <a:t>Who’s here today?</a:t>
            </a:r>
          </a:p>
        </p:txBody>
      </p:sp>
      <p:graphicFrame>
        <p:nvGraphicFramePr>
          <p:cNvPr id="5" name="Chart 4">
            <a:extLst>
              <a:ext uri="{FF2B5EF4-FFF2-40B4-BE49-F238E27FC236}">
                <a16:creationId xmlns:a16="http://schemas.microsoft.com/office/drawing/2014/main" id="{C71F77DD-5A48-A143-AC71-A6CC21067C7F}"/>
              </a:ext>
            </a:extLst>
          </p:cNvPr>
          <p:cNvGraphicFramePr>
            <a:graphicFrameLocks noChangeAspect="1"/>
          </p:cNvGraphicFramePr>
          <p:nvPr>
            <p:extLst>
              <p:ext uri="{D42A27DB-BD31-4B8C-83A1-F6EECF244321}">
                <p14:modId xmlns:p14="http://schemas.microsoft.com/office/powerpoint/2010/main" val="1047061440"/>
              </p:ext>
            </p:extLst>
          </p:nvPr>
        </p:nvGraphicFramePr>
        <p:xfrm>
          <a:off x="6342251" y="2290265"/>
          <a:ext cx="5622324" cy="3566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E7945049-30E6-0048-8B17-BBCC4383849E}"/>
              </a:ext>
            </a:extLst>
          </p:cNvPr>
          <p:cNvGraphicFramePr>
            <a:graphicFrameLocks noChangeAspect="1"/>
          </p:cNvGraphicFramePr>
          <p:nvPr>
            <p:extLst>
              <p:ext uri="{D42A27DB-BD31-4B8C-83A1-F6EECF244321}">
                <p14:modId xmlns:p14="http://schemas.microsoft.com/office/powerpoint/2010/main" val="3354738030"/>
              </p:ext>
            </p:extLst>
          </p:nvPr>
        </p:nvGraphicFramePr>
        <p:xfrm>
          <a:off x="227427" y="2290265"/>
          <a:ext cx="5622324" cy="3566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7551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2271</Words>
  <Application>Microsoft Office PowerPoint</Application>
  <PresentationFormat>Widescreen</PresentationFormat>
  <Paragraphs>540</Paragraphs>
  <Slides>59</Slides>
  <Notes>52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Open Sans</vt:lpstr>
      <vt:lpstr>Times</vt:lpstr>
      <vt:lpstr>Office Theme</vt:lpstr>
      <vt:lpstr>PowerPoint Presentation</vt:lpstr>
      <vt:lpstr>Creating Impactful and Innovative Team Science Workshops</vt:lpstr>
      <vt:lpstr>PowerPoint Presentation</vt:lpstr>
      <vt:lpstr>Learning Outcomes</vt:lpstr>
      <vt:lpstr>Workshop Overview</vt:lpstr>
      <vt:lpstr>How often do you incorporate pre-work into your workshops?</vt:lpstr>
      <vt:lpstr>What is pre-work</vt:lpstr>
      <vt:lpstr>Purposeful Pre-work</vt:lpstr>
      <vt:lpstr>Who’s here today?</vt:lpstr>
      <vt:lpstr>Purposeful Pre-work</vt:lpstr>
      <vt:lpstr>Example: Communication Styles Assessment</vt:lpstr>
      <vt:lpstr>Example: Communication Styles Assessment</vt:lpstr>
      <vt:lpstr>Pre-work in Action</vt:lpstr>
      <vt:lpstr>Pre-work versus Polls</vt:lpstr>
      <vt:lpstr>Pre-work Post Workshop</vt:lpstr>
      <vt:lpstr>Logistics &amp; Timing</vt:lpstr>
      <vt:lpstr>Pre-work</vt:lpstr>
      <vt:lpstr>Build it</vt:lpstr>
      <vt:lpstr>Test it</vt:lpstr>
      <vt:lpstr>Send it</vt:lpstr>
      <vt:lpstr>Incorporate it</vt:lpstr>
      <vt:lpstr>Project Management</vt:lpstr>
      <vt:lpstr>Principles of Adult Learning</vt:lpstr>
      <vt:lpstr>Andragogy Model:  6 Key Principles</vt:lpstr>
      <vt:lpstr>Andragogy Model:  6 Key Principles</vt:lpstr>
      <vt:lpstr>Andragogy Model:  6 Key Principles</vt:lpstr>
      <vt:lpstr>Case Example: Andragogy Principles and Team Science Training</vt:lpstr>
      <vt:lpstr>Case Example: Andragogy Principles and Team Science Training</vt:lpstr>
      <vt:lpstr>Case Example: Andragogy Principles and Team Science Training</vt:lpstr>
      <vt:lpstr>PowerPoint Presentation</vt:lpstr>
      <vt:lpstr>Case Example: Andragogy Principles and Team Science Training</vt:lpstr>
      <vt:lpstr>Case Example: Andragogy Principles and Team Science Training</vt:lpstr>
      <vt:lpstr>Case Example: Andragogy Principles and Team Science Training</vt:lpstr>
      <vt:lpstr>Large Group Chat/Discussion  Think back to workshops you have attended or hosted.   Now that you know a bit more about andragogy, what are some specific ways you can incorporate it into your future workshops?   Type your ideas in the Chat.</vt:lpstr>
      <vt:lpstr>Interactivity</vt:lpstr>
      <vt:lpstr>Interactivity</vt:lpstr>
      <vt:lpstr>PowerPoint Presentation</vt:lpstr>
      <vt:lpstr>Interactivity</vt:lpstr>
      <vt:lpstr>Interactivity</vt:lpstr>
      <vt:lpstr>Interactivity</vt:lpstr>
      <vt:lpstr>Interactivity</vt:lpstr>
      <vt:lpstr>Interactivity</vt:lpstr>
      <vt:lpstr>Number of Workshops Developed in the Past Year</vt:lpstr>
      <vt:lpstr>Mean Scores on Assessment Questions</vt:lpstr>
      <vt:lpstr>Kolb’s Cycle of Experiential Learning</vt:lpstr>
      <vt:lpstr>PowerPoint Presentation</vt:lpstr>
      <vt:lpstr>Hiding in plain sight</vt:lpstr>
      <vt:lpstr>Facilitating Reflection: Some good catch phrases</vt:lpstr>
      <vt:lpstr>PowerPoint Presentation</vt:lpstr>
      <vt:lpstr>Try it out…….</vt:lpstr>
      <vt:lpstr>Reflection on Self-Reflection: Some things we’ve seen and heard</vt:lpstr>
      <vt:lpstr>Evaluation: We love it when they love us</vt:lpstr>
      <vt:lpstr>Impact Metrics: A deeper dive </vt:lpstr>
      <vt:lpstr>Workshops and Consultations 2016-2019</vt:lpstr>
      <vt:lpstr>General and Customized Workshops 2016-2019</vt:lpstr>
      <vt:lpstr>A Quick Summary</vt:lpstr>
      <vt:lpstr>PowerPoint Presentation</vt:lpstr>
      <vt:lpstr>Thank you!</vt:lpstr>
      <vt:lpstr>Selected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Shepler, Rachael</dc:creator>
  <cp:lastModifiedBy>John Kues</cp:lastModifiedBy>
  <cp:revision>136</cp:revision>
  <dcterms:created xsi:type="dcterms:W3CDTF">2020-01-07T13:59:38Z</dcterms:created>
  <dcterms:modified xsi:type="dcterms:W3CDTF">2020-08-13T23:26:13Z</dcterms:modified>
</cp:coreProperties>
</file>