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8"/>
  </p:notesMasterIdLst>
  <p:sldIdLst>
    <p:sldId id="256" r:id="rId6"/>
    <p:sldId id="260" r:id="rId7"/>
    <p:sldId id="406" r:id="rId8"/>
    <p:sldId id="258" r:id="rId9"/>
    <p:sldId id="558" r:id="rId10"/>
    <p:sldId id="585" r:id="rId11"/>
    <p:sldId id="580" r:id="rId12"/>
    <p:sldId id="581" r:id="rId13"/>
    <p:sldId id="268" r:id="rId14"/>
    <p:sldId id="582" r:id="rId15"/>
    <p:sldId id="525" r:id="rId16"/>
    <p:sldId id="576" r:id="rId17"/>
    <p:sldId id="529" r:id="rId18"/>
    <p:sldId id="565" r:id="rId19"/>
    <p:sldId id="535" r:id="rId20"/>
    <p:sldId id="566" r:id="rId21"/>
    <p:sldId id="583" r:id="rId22"/>
    <p:sldId id="537" r:id="rId23"/>
    <p:sldId id="574" r:id="rId24"/>
    <p:sldId id="567" r:id="rId25"/>
    <p:sldId id="584" r:id="rId26"/>
    <p:sldId id="569" r:id="rId27"/>
    <p:sldId id="570" r:id="rId28"/>
    <p:sldId id="540" r:id="rId29"/>
    <p:sldId id="571" r:id="rId30"/>
    <p:sldId id="572" r:id="rId31"/>
    <p:sldId id="542" r:id="rId32"/>
    <p:sldId id="543" r:id="rId33"/>
    <p:sldId id="573" r:id="rId34"/>
    <p:sldId id="555" r:id="rId35"/>
    <p:sldId id="534" r:id="rId36"/>
    <p:sldId id="524" r:id="rId37"/>
  </p:sldIdLst>
  <p:sldSz cx="12192000" cy="6858000"/>
  <p:notesSz cx="6858000" cy="1181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EFEBA-93A1-784E-9A3E-A49871CEAC45}" v="1" dt="2020-09-13T15:46:48.875"/>
    <p1510:client id="{9007C2F2-33CB-32FF-2D1D-2DB07C1F0710}" v="11" dt="2020-09-14T18:53:13.083"/>
    <p1510:client id="{A4F3CE8F-2D74-CC01-8FD4-39467707DEEA}" v="2" dt="2021-01-21T16:52:16.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112" d="100"/>
          <a:sy n="112" d="100"/>
        </p:scale>
        <p:origin x="10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dell, Angela (mendelam)" userId="S::mendelam@ucmail.uc.edu::e3007cf2-5837-4a8a-9843-9d3e4954f3a1" providerId="AD" clId="Web-{A4F3CE8F-2D74-CC01-8FD4-39467707DEEA}"/>
    <pc:docChg chg="addSld delSld">
      <pc:chgData name="Mendell, Angela (mendelam)" userId="S::mendelam@ucmail.uc.edu::e3007cf2-5837-4a8a-9843-9d3e4954f3a1" providerId="AD" clId="Web-{A4F3CE8F-2D74-CC01-8FD4-39467707DEEA}" dt="2021-01-21T16:52:16.771" v="1"/>
      <pc:docMkLst>
        <pc:docMk/>
      </pc:docMkLst>
      <pc:sldChg chg="add del replId">
        <pc:chgData name="Mendell, Angela (mendelam)" userId="S::mendelam@ucmail.uc.edu::e3007cf2-5837-4a8a-9843-9d3e4954f3a1" providerId="AD" clId="Web-{A4F3CE8F-2D74-CC01-8FD4-39467707DEEA}" dt="2021-01-21T16:52:16.771" v="1"/>
        <pc:sldMkLst>
          <pc:docMk/>
          <pc:sldMk cId="1683869431" sldId="5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95DA1-869F-43EF-9DCC-2A7AA55647F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8946206-FDAF-4D75-BD60-3679CC389A3D}">
      <dgm:prSet phldrT="[Text]"/>
      <dgm:spPr>
        <a:solidFill>
          <a:srgbClr val="0000CC"/>
        </a:solidFill>
      </dgm:spPr>
      <dgm:t>
        <a:bodyPr/>
        <a:lstStyle/>
        <a:p>
          <a:r>
            <a:rPr lang="en-US"/>
            <a:t>Logical</a:t>
          </a:r>
        </a:p>
        <a:p>
          <a:r>
            <a:rPr lang="en-US"/>
            <a:t>Analytical</a:t>
          </a:r>
        </a:p>
        <a:p>
          <a:r>
            <a:rPr lang="en-US"/>
            <a:t>Fact Based</a:t>
          </a:r>
        </a:p>
        <a:p>
          <a:r>
            <a:rPr lang="en-US"/>
            <a:t>Quantitative</a:t>
          </a:r>
        </a:p>
      </dgm:t>
    </dgm:pt>
    <dgm:pt modelId="{36098995-3C63-43A8-8F1D-FF14A8E5BB73}" type="parTrans" cxnId="{569D828B-28C0-4EDA-9E2A-725D2B6EDD75}">
      <dgm:prSet/>
      <dgm:spPr/>
      <dgm:t>
        <a:bodyPr/>
        <a:lstStyle/>
        <a:p>
          <a:endParaRPr lang="en-US"/>
        </a:p>
      </dgm:t>
    </dgm:pt>
    <dgm:pt modelId="{11FE46AC-B2BF-4D5E-A551-62C921309B6F}" type="sibTrans" cxnId="{569D828B-28C0-4EDA-9E2A-725D2B6EDD75}">
      <dgm:prSet/>
      <dgm:spPr/>
      <dgm:t>
        <a:bodyPr/>
        <a:lstStyle/>
        <a:p>
          <a:endParaRPr lang="en-US"/>
        </a:p>
      </dgm:t>
    </dgm:pt>
    <dgm:pt modelId="{1CB7CF9B-C557-4C6E-9D88-719596C2A4E8}">
      <dgm:prSet phldrT="[Text]"/>
      <dgm:spPr>
        <a:solidFill>
          <a:srgbClr val="FFFF00"/>
        </a:solidFill>
      </dgm:spPr>
      <dgm:t>
        <a:bodyPr/>
        <a:lstStyle/>
        <a:p>
          <a:r>
            <a:rPr lang="en-US">
              <a:solidFill>
                <a:schemeClr val="tx1">
                  <a:lumMod val="75000"/>
                  <a:lumOff val="25000"/>
                </a:schemeClr>
              </a:solidFill>
            </a:rPr>
            <a:t>Holistic</a:t>
          </a:r>
        </a:p>
        <a:p>
          <a:r>
            <a:rPr lang="en-US">
              <a:solidFill>
                <a:schemeClr val="tx1">
                  <a:lumMod val="75000"/>
                  <a:lumOff val="25000"/>
                </a:schemeClr>
              </a:solidFill>
            </a:rPr>
            <a:t>Intuitive</a:t>
          </a:r>
        </a:p>
        <a:p>
          <a:r>
            <a:rPr lang="en-US">
              <a:solidFill>
                <a:schemeClr val="tx1">
                  <a:lumMod val="75000"/>
                  <a:lumOff val="25000"/>
                </a:schemeClr>
              </a:solidFill>
            </a:rPr>
            <a:t>Integrating</a:t>
          </a:r>
        </a:p>
        <a:p>
          <a:r>
            <a:rPr lang="en-US">
              <a:solidFill>
                <a:schemeClr val="tx1">
                  <a:lumMod val="75000"/>
                  <a:lumOff val="25000"/>
                </a:schemeClr>
              </a:solidFill>
            </a:rPr>
            <a:t>Synthesizing</a:t>
          </a:r>
        </a:p>
      </dgm:t>
    </dgm:pt>
    <dgm:pt modelId="{54DCD505-89D2-4AAD-8264-AF3976168BED}" type="parTrans" cxnId="{8D4F0BBE-0B65-4C04-8D05-B7A2D916CC72}">
      <dgm:prSet/>
      <dgm:spPr/>
      <dgm:t>
        <a:bodyPr/>
        <a:lstStyle/>
        <a:p>
          <a:endParaRPr lang="en-US"/>
        </a:p>
      </dgm:t>
    </dgm:pt>
    <dgm:pt modelId="{D11295AD-48D8-4314-84C7-A20C78E8ECD6}" type="sibTrans" cxnId="{8D4F0BBE-0B65-4C04-8D05-B7A2D916CC72}">
      <dgm:prSet/>
      <dgm:spPr/>
      <dgm:t>
        <a:bodyPr/>
        <a:lstStyle/>
        <a:p>
          <a:endParaRPr lang="en-US"/>
        </a:p>
      </dgm:t>
    </dgm:pt>
    <dgm:pt modelId="{8E69B25D-8006-4D4D-BD12-B09A0A7E4D36}">
      <dgm:prSet phldrT="[Text]"/>
      <dgm:spPr>
        <a:solidFill>
          <a:srgbClr val="00B050"/>
        </a:solidFill>
      </dgm:spPr>
      <dgm:t>
        <a:bodyPr/>
        <a:lstStyle/>
        <a:p>
          <a:r>
            <a:rPr lang="en-US"/>
            <a:t>Organized</a:t>
          </a:r>
        </a:p>
        <a:p>
          <a:r>
            <a:rPr lang="en-US"/>
            <a:t>Sequential</a:t>
          </a:r>
        </a:p>
        <a:p>
          <a:r>
            <a:rPr lang="en-US"/>
            <a:t>Planned</a:t>
          </a:r>
        </a:p>
        <a:p>
          <a:r>
            <a:rPr lang="en-US"/>
            <a:t>Detailed</a:t>
          </a:r>
        </a:p>
      </dgm:t>
    </dgm:pt>
    <dgm:pt modelId="{6DBE2EEF-E11A-4AE4-B634-EC8B740D6688}" type="parTrans" cxnId="{0EDB9A15-FAC0-4C92-8724-8032515BA746}">
      <dgm:prSet/>
      <dgm:spPr/>
      <dgm:t>
        <a:bodyPr/>
        <a:lstStyle/>
        <a:p>
          <a:endParaRPr lang="en-US"/>
        </a:p>
      </dgm:t>
    </dgm:pt>
    <dgm:pt modelId="{EA5DD4C2-6DC4-4476-92A4-FB898FACCDF6}" type="sibTrans" cxnId="{0EDB9A15-FAC0-4C92-8724-8032515BA746}">
      <dgm:prSet/>
      <dgm:spPr/>
      <dgm:t>
        <a:bodyPr/>
        <a:lstStyle/>
        <a:p>
          <a:endParaRPr lang="en-US"/>
        </a:p>
      </dgm:t>
    </dgm:pt>
    <dgm:pt modelId="{5FA93AC5-C65D-42AA-9524-9EBDDC3B1FD2}">
      <dgm:prSet phldrT="[Text]"/>
      <dgm:spPr>
        <a:solidFill>
          <a:srgbClr val="FF0000"/>
        </a:solidFill>
      </dgm:spPr>
      <dgm:t>
        <a:bodyPr/>
        <a:lstStyle/>
        <a:p>
          <a:r>
            <a:rPr lang="en-US">
              <a:solidFill>
                <a:schemeClr val="bg1">
                  <a:lumMod val="95000"/>
                </a:schemeClr>
              </a:solidFill>
            </a:rPr>
            <a:t>Interpersonal</a:t>
          </a:r>
        </a:p>
        <a:p>
          <a:r>
            <a:rPr lang="en-US">
              <a:solidFill>
                <a:schemeClr val="bg1">
                  <a:lumMod val="95000"/>
                </a:schemeClr>
              </a:solidFill>
            </a:rPr>
            <a:t>Feeling-Based</a:t>
          </a:r>
        </a:p>
        <a:p>
          <a:r>
            <a:rPr lang="en-US">
              <a:solidFill>
                <a:schemeClr val="bg1">
                  <a:lumMod val="95000"/>
                </a:schemeClr>
              </a:solidFill>
            </a:rPr>
            <a:t>Kinesthetic</a:t>
          </a:r>
        </a:p>
        <a:p>
          <a:r>
            <a:rPr lang="en-US">
              <a:solidFill>
                <a:schemeClr val="bg1">
                  <a:lumMod val="95000"/>
                </a:schemeClr>
              </a:solidFill>
            </a:rPr>
            <a:t>Emotional</a:t>
          </a:r>
        </a:p>
      </dgm:t>
    </dgm:pt>
    <dgm:pt modelId="{0D83FA07-9843-445C-892B-989621EFA648}" type="parTrans" cxnId="{911383D3-B233-4083-BF65-F0CB4143CD53}">
      <dgm:prSet/>
      <dgm:spPr/>
      <dgm:t>
        <a:bodyPr/>
        <a:lstStyle/>
        <a:p>
          <a:endParaRPr lang="en-US"/>
        </a:p>
      </dgm:t>
    </dgm:pt>
    <dgm:pt modelId="{B5B3AF73-1983-4A96-9572-77445E2AC9FD}" type="sibTrans" cxnId="{911383D3-B233-4083-BF65-F0CB4143CD53}">
      <dgm:prSet/>
      <dgm:spPr/>
      <dgm:t>
        <a:bodyPr/>
        <a:lstStyle/>
        <a:p>
          <a:endParaRPr lang="en-US"/>
        </a:p>
      </dgm:t>
    </dgm:pt>
    <dgm:pt modelId="{2CE95450-DDAC-451F-8D41-ED6F9F0A3F72}" type="pres">
      <dgm:prSet presAssocID="{A4695DA1-869F-43EF-9DCC-2A7AA55647F6}" presName="matrix" presStyleCnt="0">
        <dgm:presLayoutVars>
          <dgm:chMax val="1"/>
          <dgm:dir/>
          <dgm:resizeHandles val="exact"/>
        </dgm:presLayoutVars>
      </dgm:prSet>
      <dgm:spPr/>
    </dgm:pt>
    <dgm:pt modelId="{A88CC49F-89A8-486E-9340-8040FD27619C}" type="pres">
      <dgm:prSet presAssocID="{A4695DA1-869F-43EF-9DCC-2A7AA55647F6}" presName="diamond" presStyleLbl="bgShp" presStyleIdx="0" presStyleCnt="1"/>
      <dgm:spPr>
        <a:solidFill>
          <a:schemeClr val="accent2">
            <a:lumMod val="20000"/>
            <a:lumOff val="80000"/>
          </a:schemeClr>
        </a:solidFill>
      </dgm:spPr>
    </dgm:pt>
    <dgm:pt modelId="{EE09FE0E-2AFB-47B9-8456-D35CB33A7248}" type="pres">
      <dgm:prSet presAssocID="{A4695DA1-869F-43EF-9DCC-2A7AA55647F6}" presName="quad1" presStyleLbl="node1" presStyleIdx="0" presStyleCnt="4">
        <dgm:presLayoutVars>
          <dgm:chMax val="0"/>
          <dgm:chPref val="0"/>
          <dgm:bulletEnabled val="1"/>
        </dgm:presLayoutVars>
      </dgm:prSet>
      <dgm:spPr/>
    </dgm:pt>
    <dgm:pt modelId="{D1E8F5FA-BFCF-43D2-9FA8-12C6735BD91A}" type="pres">
      <dgm:prSet presAssocID="{A4695DA1-869F-43EF-9DCC-2A7AA55647F6}" presName="quad2" presStyleLbl="node1" presStyleIdx="1" presStyleCnt="4">
        <dgm:presLayoutVars>
          <dgm:chMax val="0"/>
          <dgm:chPref val="0"/>
          <dgm:bulletEnabled val="1"/>
        </dgm:presLayoutVars>
      </dgm:prSet>
      <dgm:spPr/>
    </dgm:pt>
    <dgm:pt modelId="{3C150FEE-EA38-4632-8F98-4CA7745B66CB}" type="pres">
      <dgm:prSet presAssocID="{A4695DA1-869F-43EF-9DCC-2A7AA55647F6}" presName="quad3" presStyleLbl="node1" presStyleIdx="2" presStyleCnt="4">
        <dgm:presLayoutVars>
          <dgm:chMax val="0"/>
          <dgm:chPref val="0"/>
          <dgm:bulletEnabled val="1"/>
        </dgm:presLayoutVars>
      </dgm:prSet>
      <dgm:spPr/>
    </dgm:pt>
    <dgm:pt modelId="{5C2D32FB-36A8-49FE-AA32-5537F27CDEFA}" type="pres">
      <dgm:prSet presAssocID="{A4695DA1-869F-43EF-9DCC-2A7AA55647F6}" presName="quad4" presStyleLbl="node1" presStyleIdx="3" presStyleCnt="4">
        <dgm:presLayoutVars>
          <dgm:chMax val="0"/>
          <dgm:chPref val="0"/>
          <dgm:bulletEnabled val="1"/>
        </dgm:presLayoutVars>
      </dgm:prSet>
      <dgm:spPr/>
    </dgm:pt>
  </dgm:ptLst>
  <dgm:cxnLst>
    <dgm:cxn modelId="{0EDB9A15-FAC0-4C92-8724-8032515BA746}" srcId="{A4695DA1-869F-43EF-9DCC-2A7AA55647F6}" destId="{8E69B25D-8006-4D4D-BD12-B09A0A7E4D36}" srcOrd="2" destOrd="0" parTransId="{6DBE2EEF-E11A-4AE4-B634-EC8B740D6688}" sibTransId="{EA5DD4C2-6DC4-4476-92A4-FB898FACCDF6}"/>
    <dgm:cxn modelId="{E5B72C31-DFD1-46F9-B549-23CE66641BCE}" type="presOf" srcId="{5FA93AC5-C65D-42AA-9524-9EBDDC3B1FD2}" destId="{5C2D32FB-36A8-49FE-AA32-5537F27CDEFA}" srcOrd="0" destOrd="0" presId="urn:microsoft.com/office/officeart/2005/8/layout/matrix3"/>
    <dgm:cxn modelId="{569D828B-28C0-4EDA-9E2A-725D2B6EDD75}" srcId="{A4695DA1-869F-43EF-9DCC-2A7AA55647F6}" destId="{28946206-FDAF-4D75-BD60-3679CC389A3D}" srcOrd="0" destOrd="0" parTransId="{36098995-3C63-43A8-8F1D-FF14A8E5BB73}" sibTransId="{11FE46AC-B2BF-4D5E-A551-62C921309B6F}"/>
    <dgm:cxn modelId="{8AC24E9A-762F-456B-BFD9-E61F27BC4E2A}" type="presOf" srcId="{1CB7CF9B-C557-4C6E-9D88-719596C2A4E8}" destId="{D1E8F5FA-BFCF-43D2-9FA8-12C6735BD91A}" srcOrd="0" destOrd="0" presId="urn:microsoft.com/office/officeart/2005/8/layout/matrix3"/>
    <dgm:cxn modelId="{E1EEC7AE-3A25-4C84-AF8E-A2BEC7BEA2B1}" type="presOf" srcId="{A4695DA1-869F-43EF-9DCC-2A7AA55647F6}" destId="{2CE95450-DDAC-451F-8D41-ED6F9F0A3F72}" srcOrd="0" destOrd="0" presId="urn:microsoft.com/office/officeart/2005/8/layout/matrix3"/>
    <dgm:cxn modelId="{8D4F0BBE-0B65-4C04-8D05-B7A2D916CC72}" srcId="{A4695DA1-869F-43EF-9DCC-2A7AA55647F6}" destId="{1CB7CF9B-C557-4C6E-9D88-719596C2A4E8}" srcOrd="1" destOrd="0" parTransId="{54DCD505-89D2-4AAD-8264-AF3976168BED}" sibTransId="{D11295AD-48D8-4314-84C7-A20C78E8ECD6}"/>
    <dgm:cxn modelId="{94643BCB-635F-4049-A941-CFD1B11052CC}" type="presOf" srcId="{28946206-FDAF-4D75-BD60-3679CC389A3D}" destId="{EE09FE0E-2AFB-47B9-8456-D35CB33A7248}" srcOrd="0" destOrd="0" presId="urn:microsoft.com/office/officeart/2005/8/layout/matrix3"/>
    <dgm:cxn modelId="{911383D3-B233-4083-BF65-F0CB4143CD53}" srcId="{A4695DA1-869F-43EF-9DCC-2A7AA55647F6}" destId="{5FA93AC5-C65D-42AA-9524-9EBDDC3B1FD2}" srcOrd="3" destOrd="0" parTransId="{0D83FA07-9843-445C-892B-989621EFA648}" sibTransId="{B5B3AF73-1983-4A96-9572-77445E2AC9FD}"/>
    <dgm:cxn modelId="{D763A0F6-F7B6-47CF-B3B0-5CC211BAF9E9}" type="presOf" srcId="{8E69B25D-8006-4D4D-BD12-B09A0A7E4D36}" destId="{3C150FEE-EA38-4632-8F98-4CA7745B66CB}" srcOrd="0" destOrd="0" presId="urn:microsoft.com/office/officeart/2005/8/layout/matrix3"/>
    <dgm:cxn modelId="{76425264-90C3-42DA-92FE-44CC593C08B9}" type="presParOf" srcId="{2CE95450-DDAC-451F-8D41-ED6F9F0A3F72}" destId="{A88CC49F-89A8-486E-9340-8040FD27619C}" srcOrd="0" destOrd="0" presId="urn:microsoft.com/office/officeart/2005/8/layout/matrix3"/>
    <dgm:cxn modelId="{F01086F7-2B7D-490F-A095-3D28032D4CCC}" type="presParOf" srcId="{2CE95450-DDAC-451F-8D41-ED6F9F0A3F72}" destId="{EE09FE0E-2AFB-47B9-8456-D35CB33A7248}" srcOrd="1" destOrd="0" presId="urn:microsoft.com/office/officeart/2005/8/layout/matrix3"/>
    <dgm:cxn modelId="{A8A36EF5-88A6-4AEB-BC76-164F4D9B9B5A}" type="presParOf" srcId="{2CE95450-DDAC-451F-8D41-ED6F9F0A3F72}" destId="{D1E8F5FA-BFCF-43D2-9FA8-12C6735BD91A}" srcOrd="2" destOrd="0" presId="urn:microsoft.com/office/officeart/2005/8/layout/matrix3"/>
    <dgm:cxn modelId="{689A04F3-429C-4CDC-95CE-33E46CAEB375}" type="presParOf" srcId="{2CE95450-DDAC-451F-8D41-ED6F9F0A3F72}" destId="{3C150FEE-EA38-4632-8F98-4CA7745B66CB}" srcOrd="3" destOrd="0" presId="urn:microsoft.com/office/officeart/2005/8/layout/matrix3"/>
    <dgm:cxn modelId="{429877BC-D930-4294-977F-7121F7058F4A}" type="presParOf" srcId="{2CE95450-DDAC-451F-8D41-ED6F9F0A3F72}" destId="{5C2D32FB-36A8-49FE-AA32-5537F27CDEF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C49F-89A8-486E-9340-8040FD27619C}">
      <dsp:nvSpPr>
        <dsp:cNvPr id="0" name=""/>
        <dsp:cNvSpPr/>
      </dsp:nvSpPr>
      <dsp:spPr>
        <a:xfrm>
          <a:off x="263343" y="0"/>
          <a:ext cx="4882389" cy="4882389"/>
        </a:xfrm>
        <a:prstGeom prst="diamond">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E09FE0E-2AFB-47B9-8456-D35CB33A7248}">
      <dsp:nvSpPr>
        <dsp:cNvPr id="0" name=""/>
        <dsp:cNvSpPr/>
      </dsp:nvSpPr>
      <dsp:spPr>
        <a:xfrm>
          <a:off x="727170" y="463826"/>
          <a:ext cx="1904131" cy="1904131"/>
        </a:xfrm>
        <a:prstGeom prst="roundRect">
          <a:avLst/>
        </a:prstGeom>
        <a:solidFill>
          <a:srgbClr val="0000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Logical</a:t>
          </a:r>
        </a:p>
        <a:p>
          <a:pPr marL="0" lvl="0" indent="0" algn="ctr" defTabSz="933450">
            <a:lnSpc>
              <a:spcPct val="90000"/>
            </a:lnSpc>
            <a:spcBef>
              <a:spcPct val="0"/>
            </a:spcBef>
            <a:spcAft>
              <a:spcPct val="35000"/>
            </a:spcAft>
            <a:buNone/>
          </a:pPr>
          <a:r>
            <a:rPr lang="en-US" sz="2100" kern="1200"/>
            <a:t>Analytical</a:t>
          </a:r>
        </a:p>
        <a:p>
          <a:pPr marL="0" lvl="0" indent="0" algn="ctr" defTabSz="933450">
            <a:lnSpc>
              <a:spcPct val="90000"/>
            </a:lnSpc>
            <a:spcBef>
              <a:spcPct val="0"/>
            </a:spcBef>
            <a:spcAft>
              <a:spcPct val="35000"/>
            </a:spcAft>
            <a:buNone/>
          </a:pPr>
          <a:r>
            <a:rPr lang="en-US" sz="2100" kern="1200"/>
            <a:t>Fact Based</a:t>
          </a:r>
        </a:p>
        <a:p>
          <a:pPr marL="0" lvl="0" indent="0" algn="ctr" defTabSz="933450">
            <a:lnSpc>
              <a:spcPct val="90000"/>
            </a:lnSpc>
            <a:spcBef>
              <a:spcPct val="0"/>
            </a:spcBef>
            <a:spcAft>
              <a:spcPct val="35000"/>
            </a:spcAft>
            <a:buNone/>
          </a:pPr>
          <a:r>
            <a:rPr lang="en-US" sz="2100" kern="1200"/>
            <a:t>Quantitative</a:t>
          </a:r>
        </a:p>
      </dsp:txBody>
      <dsp:txXfrm>
        <a:off x="820122" y="556778"/>
        <a:ext cx="1718227" cy="1718227"/>
      </dsp:txXfrm>
    </dsp:sp>
    <dsp:sp modelId="{D1E8F5FA-BFCF-43D2-9FA8-12C6735BD91A}">
      <dsp:nvSpPr>
        <dsp:cNvPr id="0" name=""/>
        <dsp:cNvSpPr/>
      </dsp:nvSpPr>
      <dsp:spPr>
        <a:xfrm>
          <a:off x="2777773" y="463826"/>
          <a:ext cx="1904131" cy="1904131"/>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lumMod val="75000"/>
                  <a:lumOff val="25000"/>
                </a:schemeClr>
              </a:solidFill>
            </a:rPr>
            <a:t>Holistic</a:t>
          </a:r>
        </a:p>
        <a:p>
          <a:pPr marL="0" lvl="0" indent="0" algn="ctr" defTabSz="933450">
            <a:lnSpc>
              <a:spcPct val="90000"/>
            </a:lnSpc>
            <a:spcBef>
              <a:spcPct val="0"/>
            </a:spcBef>
            <a:spcAft>
              <a:spcPct val="35000"/>
            </a:spcAft>
            <a:buNone/>
          </a:pPr>
          <a:r>
            <a:rPr lang="en-US" sz="2100" kern="1200">
              <a:solidFill>
                <a:schemeClr val="tx1">
                  <a:lumMod val="75000"/>
                  <a:lumOff val="25000"/>
                </a:schemeClr>
              </a:solidFill>
            </a:rPr>
            <a:t>Intuitive</a:t>
          </a:r>
        </a:p>
        <a:p>
          <a:pPr marL="0" lvl="0" indent="0" algn="ctr" defTabSz="933450">
            <a:lnSpc>
              <a:spcPct val="90000"/>
            </a:lnSpc>
            <a:spcBef>
              <a:spcPct val="0"/>
            </a:spcBef>
            <a:spcAft>
              <a:spcPct val="35000"/>
            </a:spcAft>
            <a:buNone/>
          </a:pPr>
          <a:r>
            <a:rPr lang="en-US" sz="2100" kern="1200">
              <a:solidFill>
                <a:schemeClr val="tx1">
                  <a:lumMod val="75000"/>
                  <a:lumOff val="25000"/>
                </a:schemeClr>
              </a:solidFill>
            </a:rPr>
            <a:t>Integrating</a:t>
          </a:r>
        </a:p>
        <a:p>
          <a:pPr marL="0" lvl="0" indent="0" algn="ctr" defTabSz="933450">
            <a:lnSpc>
              <a:spcPct val="90000"/>
            </a:lnSpc>
            <a:spcBef>
              <a:spcPct val="0"/>
            </a:spcBef>
            <a:spcAft>
              <a:spcPct val="35000"/>
            </a:spcAft>
            <a:buNone/>
          </a:pPr>
          <a:r>
            <a:rPr lang="en-US" sz="2100" kern="1200">
              <a:solidFill>
                <a:schemeClr val="tx1">
                  <a:lumMod val="75000"/>
                  <a:lumOff val="25000"/>
                </a:schemeClr>
              </a:solidFill>
            </a:rPr>
            <a:t>Synthesizing</a:t>
          </a:r>
        </a:p>
      </dsp:txBody>
      <dsp:txXfrm>
        <a:off x="2870725" y="556778"/>
        <a:ext cx="1718227" cy="1718227"/>
      </dsp:txXfrm>
    </dsp:sp>
    <dsp:sp modelId="{3C150FEE-EA38-4632-8F98-4CA7745B66CB}">
      <dsp:nvSpPr>
        <dsp:cNvPr id="0" name=""/>
        <dsp:cNvSpPr/>
      </dsp:nvSpPr>
      <dsp:spPr>
        <a:xfrm>
          <a:off x="727170" y="2514430"/>
          <a:ext cx="1904131" cy="1904131"/>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Organized</a:t>
          </a:r>
        </a:p>
        <a:p>
          <a:pPr marL="0" lvl="0" indent="0" algn="ctr" defTabSz="933450">
            <a:lnSpc>
              <a:spcPct val="90000"/>
            </a:lnSpc>
            <a:spcBef>
              <a:spcPct val="0"/>
            </a:spcBef>
            <a:spcAft>
              <a:spcPct val="35000"/>
            </a:spcAft>
            <a:buNone/>
          </a:pPr>
          <a:r>
            <a:rPr lang="en-US" sz="2100" kern="1200"/>
            <a:t>Sequential</a:t>
          </a:r>
        </a:p>
        <a:p>
          <a:pPr marL="0" lvl="0" indent="0" algn="ctr" defTabSz="933450">
            <a:lnSpc>
              <a:spcPct val="90000"/>
            </a:lnSpc>
            <a:spcBef>
              <a:spcPct val="0"/>
            </a:spcBef>
            <a:spcAft>
              <a:spcPct val="35000"/>
            </a:spcAft>
            <a:buNone/>
          </a:pPr>
          <a:r>
            <a:rPr lang="en-US" sz="2100" kern="1200"/>
            <a:t>Planned</a:t>
          </a:r>
        </a:p>
        <a:p>
          <a:pPr marL="0" lvl="0" indent="0" algn="ctr" defTabSz="933450">
            <a:lnSpc>
              <a:spcPct val="90000"/>
            </a:lnSpc>
            <a:spcBef>
              <a:spcPct val="0"/>
            </a:spcBef>
            <a:spcAft>
              <a:spcPct val="35000"/>
            </a:spcAft>
            <a:buNone/>
          </a:pPr>
          <a:r>
            <a:rPr lang="en-US" sz="2100" kern="1200"/>
            <a:t>Detailed</a:t>
          </a:r>
        </a:p>
      </dsp:txBody>
      <dsp:txXfrm>
        <a:off x="820122" y="2607382"/>
        <a:ext cx="1718227" cy="1718227"/>
      </dsp:txXfrm>
    </dsp:sp>
    <dsp:sp modelId="{5C2D32FB-36A8-49FE-AA32-5537F27CDEFA}">
      <dsp:nvSpPr>
        <dsp:cNvPr id="0" name=""/>
        <dsp:cNvSpPr/>
      </dsp:nvSpPr>
      <dsp:spPr>
        <a:xfrm>
          <a:off x="2777773" y="2514430"/>
          <a:ext cx="1904131" cy="1904131"/>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lumMod val="95000"/>
                </a:schemeClr>
              </a:solidFill>
            </a:rPr>
            <a:t>Interpersonal</a:t>
          </a:r>
        </a:p>
        <a:p>
          <a:pPr marL="0" lvl="0" indent="0" algn="ctr" defTabSz="933450">
            <a:lnSpc>
              <a:spcPct val="90000"/>
            </a:lnSpc>
            <a:spcBef>
              <a:spcPct val="0"/>
            </a:spcBef>
            <a:spcAft>
              <a:spcPct val="35000"/>
            </a:spcAft>
            <a:buNone/>
          </a:pPr>
          <a:r>
            <a:rPr lang="en-US" sz="2100" kern="1200">
              <a:solidFill>
                <a:schemeClr val="bg1">
                  <a:lumMod val="95000"/>
                </a:schemeClr>
              </a:solidFill>
            </a:rPr>
            <a:t>Feeling-Based</a:t>
          </a:r>
        </a:p>
        <a:p>
          <a:pPr marL="0" lvl="0" indent="0" algn="ctr" defTabSz="933450">
            <a:lnSpc>
              <a:spcPct val="90000"/>
            </a:lnSpc>
            <a:spcBef>
              <a:spcPct val="0"/>
            </a:spcBef>
            <a:spcAft>
              <a:spcPct val="35000"/>
            </a:spcAft>
            <a:buNone/>
          </a:pPr>
          <a:r>
            <a:rPr lang="en-US" sz="2100" kern="1200">
              <a:solidFill>
                <a:schemeClr val="bg1">
                  <a:lumMod val="95000"/>
                </a:schemeClr>
              </a:solidFill>
            </a:rPr>
            <a:t>Kinesthetic</a:t>
          </a:r>
        </a:p>
        <a:p>
          <a:pPr marL="0" lvl="0" indent="0" algn="ctr" defTabSz="933450">
            <a:lnSpc>
              <a:spcPct val="90000"/>
            </a:lnSpc>
            <a:spcBef>
              <a:spcPct val="0"/>
            </a:spcBef>
            <a:spcAft>
              <a:spcPct val="35000"/>
            </a:spcAft>
            <a:buNone/>
          </a:pPr>
          <a:r>
            <a:rPr lang="en-US" sz="2100" kern="1200">
              <a:solidFill>
                <a:schemeClr val="bg1">
                  <a:lumMod val="95000"/>
                </a:schemeClr>
              </a:solidFill>
            </a:rPr>
            <a:t>Emotional</a:t>
          </a:r>
        </a:p>
      </dsp:txBody>
      <dsp:txXfrm>
        <a:off x="2870725" y="2607382"/>
        <a:ext cx="1718227" cy="171822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5FFB0-43EF-4C02-A415-1244D91B9D6D}"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35279-9A22-4793-96F7-6A0EEB1B3E35}" type="slidenum">
              <a:rPr lang="en-US" smtClean="0"/>
              <a:t>‹#›</a:t>
            </a:fld>
            <a:endParaRPr lang="en-US"/>
          </a:p>
        </p:txBody>
      </p:sp>
    </p:spTree>
    <p:extLst>
      <p:ext uri="{BB962C8B-B14F-4D97-AF65-F5344CB8AC3E}">
        <p14:creationId xmlns:p14="http://schemas.microsoft.com/office/powerpoint/2010/main" val="19598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ebapps2.uc.edu/ce/FacDev/Workshops/Details/16010"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ebapps2.uc.edu/ce/FacDev/Workshops/Details/16012" TargetMode="External"/><Relationship Id="rId4" Type="http://schemas.openxmlformats.org/officeDocument/2006/relationships/hyperlink" Target="https://webapps2.uc.edu/ce/FacDev/Workshops/Details/16011"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everyone and welcome to THE ART &amp; SCIENCE OF COLLABORATION</a:t>
            </a:r>
            <a:endParaRPr lang="en-US">
              <a:cs typeface="Calibri"/>
            </a:endParaRPr>
          </a:p>
        </p:txBody>
      </p:sp>
      <p:sp>
        <p:nvSpPr>
          <p:cNvPr id="4" name="Slide Number Placeholder 3"/>
          <p:cNvSpPr>
            <a:spLocks noGrp="1"/>
          </p:cNvSpPr>
          <p:nvPr>
            <p:ph type="sldNum" sz="quarter" idx="5"/>
          </p:nvPr>
        </p:nvSpPr>
        <p:spPr/>
        <p:txBody>
          <a:bodyPr/>
          <a:lstStyle/>
          <a:p>
            <a:fld id="{F31AD22E-31CB-4C49-8B55-523325A01A2D}" type="slidenum">
              <a:rPr lang="en-US" smtClean="0"/>
              <a:t>1</a:t>
            </a:fld>
            <a:endParaRPr lang="en-US"/>
          </a:p>
        </p:txBody>
      </p:sp>
    </p:spTree>
    <p:extLst>
      <p:ext uri="{BB962C8B-B14F-4D97-AF65-F5344CB8AC3E}">
        <p14:creationId xmlns:p14="http://schemas.microsoft.com/office/powerpoint/2010/main" val="24412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I’d like to get sense of previous collaborative experience.</a:t>
            </a:r>
          </a:p>
          <a:p>
            <a:endParaRPr lang="en-US">
              <a:cs typeface="Calibri"/>
            </a:endParaRPr>
          </a:p>
          <a:p>
            <a:r>
              <a:rPr lang="en-US">
                <a:cs typeface="Calibri"/>
              </a:rPr>
              <a:t>What</a:t>
            </a:r>
            <a:r>
              <a:rPr lang="en-US"/>
              <a:t> has been your most common way to find collaborators?</a:t>
            </a:r>
            <a:endParaRPr lang="en-US">
              <a:cs typeface="Calibri"/>
            </a:endParaRPr>
          </a:p>
          <a:p>
            <a:pPr lvl="1"/>
            <a:r>
              <a:rPr lang="en-US"/>
              <a:t>Work with friends or people I know and like</a:t>
            </a:r>
            <a:endParaRPr lang="en-US">
              <a:cs typeface="Calibri"/>
            </a:endParaRPr>
          </a:p>
          <a:p>
            <a:pPr lvl="1"/>
            <a:r>
              <a:rPr lang="en-US"/>
              <a:t>Work with people who have the skills, knowledge, and credentials I need</a:t>
            </a:r>
            <a:endParaRPr lang="en-US">
              <a:cs typeface="Calibri"/>
            </a:endParaRPr>
          </a:p>
          <a:p>
            <a:pPr lvl="1"/>
            <a:r>
              <a:rPr lang="en-US"/>
              <a:t>I try to create a team with a lot of diversity and different views/skills</a:t>
            </a:r>
            <a:endParaRPr lang="en-US">
              <a:cs typeface="Calibri"/>
            </a:endParaRPr>
          </a:p>
          <a:p>
            <a:pPr lvl="1"/>
            <a:r>
              <a:rPr lang="en-US"/>
              <a:t>I usually am assigned collaborators and have little choice in the matter</a:t>
            </a:r>
            <a:endParaRPr lang="en-US">
              <a:cs typeface="Calibri"/>
            </a:endParaRPr>
          </a:p>
          <a:p>
            <a:pPr lvl="1"/>
            <a:r>
              <a:rPr lang="en-US"/>
              <a:t>I try to find people who will do the work</a:t>
            </a:r>
            <a:endParaRPr lang="en-US">
              <a:cs typeface="Calibri"/>
            </a:endParaRPr>
          </a:p>
          <a:p>
            <a:r>
              <a:rPr lang="en-US"/>
              <a:t>What have been your biggest challenges finding collaborators? (chat or open discussion)</a:t>
            </a:r>
            <a:endParaRPr lang="en-US">
              <a:cs typeface="Calibri"/>
            </a:endParaRPr>
          </a:p>
          <a:p>
            <a:r>
              <a:rPr lang="en-US"/>
              <a:t>What would be the most helpful tool you can think of for identifying good collaborators? (chat or open discussion)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10</a:t>
            </a:fld>
            <a:endParaRPr lang="en-US"/>
          </a:p>
        </p:txBody>
      </p:sp>
    </p:spTree>
    <p:extLst>
      <p:ext uri="{BB962C8B-B14F-4D97-AF65-F5344CB8AC3E}">
        <p14:creationId xmlns:p14="http://schemas.microsoft.com/office/powerpoint/2010/main" val="319228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Yes collaboration involves a lot of moving parts, which means there are a lot of ways it can go wrong.</a:t>
            </a:r>
          </a:p>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11</a:t>
            </a:fld>
            <a:endParaRPr lang="en-US"/>
          </a:p>
        </p:txBody>
      </p:sp>
    </p:spTree>
    <p:extLst>
      <p:ext uri="{BB962C8B-B14F-4D97-AF65-F5344CB8AC3E}">
        <p14:creationId xmlns:p14="http://schemas.microsoft.com/office/powerpoint/2010/main" val="187750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given the consideration of your needs in a collaborative relationship, what are important things to consider before initiating or accepting an offer to collaborate? </a:t>
            </a:r>
          </a:p>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12</a:t>
            </a:fld>
            <a:endParaRPr lang="en-US"/>
          </a:p>
        </p:txBody>
      </p:sp>
    </p:spTree>
    <p:extLst>
      <p:ext uri="{BB962C8B-B14F-4D97-AF65-F5344CB8AC3E}">
        <p14:creationId xmlns:p14="http://schemas.microsoft.com/office/powerpoint/2010/main" val="378620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 so addressing being thoughtful about the “WHY” </a:t>
            </a:r>
          </a:p>
          <a:p>
            <a:r>
              <a:rPr lang="en-US"/>
              <a:t>is the gateway to working alone or working with others.  </a:t>
            </a:r>
            <a:endParaRPr lang="en-US">
              <a:cs typeface="Calibri"/>
            </a:endParaRPr>
          </a:p>
          <a:p>
            <a:r>
              <a:rPr lang="en-US"/>
              <a:t>Goals</a:t>
            </a:r>
            <a:r>
              <a:rPr lang="en-US" baseline="0"/>
              <a:t>: What are you trying to accomplish (what is the nature of your project?)</a:t>
            </a:r>
            <a:endParaRPr lang="en-US" baseline="0">
              <a:cs typeface="Calibri"/>
            </a:endParaRPr>
          </a:p>
          <a:p>
            <a:r>
              <a:rPr lang="en-US" baseline="0"/>
              <a:t>Ability: Do you have the ability/resources  to do it yourself or do you NEED others with special skills/knowledge?</a:t>
            </a:r>
          </a:p>
          <a:p>
            <a:r>
              <a:rPr lang="en-US" baseline="0"/>
              <a:t>Time: Sometimes it is FASTER to do it yourself (</a:t>
            </a:r>
            <a:r>
              <a:rPr lang="en-US" baseline="0" err="1"/>
              <a:t>ie</a:t>
            </a:r>
            <a:r>
              <a:rPr lang="en-US" baseline="0"/>
              <a:t>., no need for team discussions or debate, no need for training others, etc.)</a:t>
            </a:r>
          </a:p>
          <a:p>
            <a:r>
              <a:rPr lang="en-US" baseline="0"/>
              <a:t>	Sometimes going it alone takes more time (</a:t>
            </a:r>
            <a:r>
              <a:rPr lang="en-US" baseline="0" err="1"/>
              <a:t>ie</a:t>
            </a:r>
            <a:r>
              <a:rPr lang="en-US" baseline="0"/>
              <a:t>., time-consuming tasks like gathering data or finding resources) Having more “hands” will allow you to move a project faster.</a:t>
            </a:r>
          </a:p>
          <a:p>
            <a:r>
              <a:rPr lang="en-US" baseline="0"/>
              <a:t>	DO YOU HAVE A SHORT TIMELINE THAT IS IMPOSSIBLE TO MEET ALONE?</a:t>
            </a:r>
          </a:p>
          <a:p>
            <a:r>
              <a:rPr lang="en-US" baseline="0"/>
              <a:t>Enjoyment:  Do you like to work in a team or do you prefer to work alone?</a:t>
            </a:r>
          </a:p>
          <a:p>
            <a:endParaRPr lang="en-US" baseline="0">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D9735279-9A22-4793-96F7-6A0EEB1B3E35}" type="slidenum">
              <a:rPr lang="en-US" smtClean="0"/>
              <a:t>13</a:t>
            </a:fld>
            <a:endParaRPr lang="en-US"/>
          </a:p>
        </p:txBody>
      </p:sp>
    </p:spTree>
    <p:extLst>
      <p:ext uri="{BB962C8B-B14F-4D97-AF65-F5344CB8AC3E}">
        <p14:creationId xmlns:p14="http://schemas.microsoft.com/office/powerpoint/2010/main" val="299122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a:solidFill>
                  <a:srgbClr val="BB1D28"/>
                </a:solidFill>
              </a:rPr>
              <a:t>What skills/resources do I need?</a:t>
            </a:r>
            <a:endParaRPr lang="en-US" sz="2400" b="1">
              <a:solidFill>
                <a:srgbClr val="BB1D28"/>
              </a:solidFill>
              <a:cs typeface="Calibri"/>
            </a:endParaRPr>
          </a:p>
          <a:p>
            <a:pPr lvl="1"/>
            <a:r>
              <a:rPr lang="en-US" sz="2000"/>
              <a:t>To fill in the scope of the work</a:t>
            </a:r>
          </a:p>
          <a:p>
            <a:pPr lvl="1"/>
            <a:r>
              <a:rPr lang="en-US" sz="2000"/>
              <a:t>To manage the work</a:t>
            </a:r>
          </a:p>
          <a:p>
            <a:r>
              <a:rPr lang="en-US" sz="2400" b="1">
                <a:solidFill>
                  <a:srgbClr val="BB1D28"/>
                </a:solidFill>
              </a:rPr>
              <a:t>Optimizing diversity</a:t>
            </a:r>
            <a:endParaRPr lang="en-US" sz="2400" b="1">
              <a:cs typeface="Calibri"/>
            </a:endParaRPr>
          </a:p>
          <a:p>
            <a:pPr lvl="1"/>
            <a:r>
              <a:rPr lang="en-US" sz="2000"/>
              <a:t>To be creative/innovative</a:t>
            </a:r>
          </a:p>
          <a:p>
            <a:pPr lvl="1"/>
            <a:r>
              <a:rPr lang="en-US" sz="2000"/>
              <a:t>To manage differences</a:t>
            </a:r>
          </a:p>
          <a:p>
            <a:r>
              <a:rPr lang="en-US" sz="2400" b="1">
                <a:solidFill>
                  <a:srgbClr val="BB1D28"/>
                </a:solidFill>
              </a:rPr>
              <a:t>How big of a team</a:t>
            </a:r>
            <a:endParaRPr lang="en-US" sz="2400" b="1">
              <a:cs typeface="Calibri"/>
            </a:endParaRPr>
          </a:p>
          <a:p>
            <a:pPr lvl="1"/>
            <a:r>
              <a:rPr lang="en-US" sz="2000"/>
              <a:t>Smaller teams are easier to manage</a:t>
            </a:r>
          </a:p>
          <a:p>
            <a:pPr lvl="1"/>
            <a:r>
              <a:rPr lang="en-US" sz="2000"/>
              <a:t>Larger teams can handle more complexity</a:t>
            </a:r>
          </a:p>
          <a:p>
            <a:r>
              <a:rPr lang="en-US" sz="2400" b="1">
                <a:solidFill>
                  <a:srgbClr val="BB1D28"/>
                </a:solidFill>
              </a:rPr>
              <a:t>Where do I find collaborators?</a:t>
            </a:r>
            <a:endParaRPr lang="en-US" sz="2000" b="1">
              <a:cs typeface="Calibri"/>
            </a:endParaRPr>
          </a:p>
          <a:p>
            <a:pPr lvl="1"/>
            <a:r>
              <a:rPr lang="en-US" sz="2000"/>
              <a:t>Working with your friends</a:t>
            </a:r>
          </a:p>
          <a:p>
            <a:pPr lvl="1"/>
            <a:r>
              <a:rPr lang="en-US" sz="2000"/>
              <a:t>Using your networks</a:t>
            </a:r>
          </a:p>
          <a:p>
            <a:pPr lvl="1"/>
            <a:endParaRPr lang="en-US" sz="2000"/>
          </a:p>
          <a:p>
            <a:r>
              <a:rPr lang="en-US">
                <a:cs typeface="Calibri"/>
              </a:rPr>
              <a:t>What</a:t>
            </a:r>
            <a:r>
              <a:rPr lang="en-US"/>
              <a:t> has been your most common way to find collaborators?</a:t>
            </a:r>
            <a:endParaRPr lang="en-US">
              <a:cs typeface="Calibri"/>
            </a:endParaRPr>
          </a:p>
          <a:p>
            <a:pPr lvl="1"/>
            <a:r>
              <a:rPr lang="en-US"/>
              <a:t>Work with friends or people I know and like</a:t>
            </a:r>
            <a:endParaRPr lang="en-US">
              <a:cs typeface="Calibri"/>
            </a:endParaRPr>
          </a:p>
          <a:p>
            <a:pPr lvl="1"/>
            <a:r>
              <a:rPr lang="en-US"/>
              <a:t>Work with people who have the skills, knowledge, and credentials I need</a:t>
            </a:r>
            <a:endParaRPr lang="en-US">
              <a:cs typeface="Calibri"/>
            </a:endParaRPr>
          </a:p>
          <a:p>
            <a:pPr lvl="1"/>
            <a:r>
              <a:rPr lang="en-US"/>
              <a:t>I try to create a team with a lot of diversity and different views/skills</a:t>
            </a:r>
            <a:endParaRPr lang="en-US">
              <a:cs typeface="Calibri"/>
            </a:endParaRPr>
          </a:p>
          <a:p>
            <a:pPr lvl="1"/>
            <a:r>
              <a:rPr lang="en-US"/>
              <a:t>I usually am assigned collaborators and have little choice in the matter</a:t>
            </a:r>
            <a:endParaRPr lang="en-US">
              <a:cs typeface="Calibri"/>
            </a:endParaRPr>
          </a:p>
          <a:p>
            <a:pPr lvl="1"/>
            <a:r>
              <a:rPr lang="en-US"/>
              <a:t>I try to find people who will do the work</a:t>
            </a:r>
            <a:endParaRPr lang="en-US">
              <a:cs typeface="Calibri"/>
            </a:endParaRPr>
          </a:p>
          <a:p>
            <a:r>
              <a:rPr lang="en-US"/>
              <a:t>What have been your biggest challenges finding collaborators? (chat or open discussion)</a:t>
            </a:r>
            <a:endParaRPr lang="en-US">
              <a:cs typeface="Calibri"/>
            </a:endParaRPr>
          </a:p>
          <a:p>
            <a:r>
              <a:rPr lang="en-US"/>
              <a:t>What would be the most helpful tool you can think of for identifying good collaborators? (chat or open discussion)</a:t>
            </a:r>
            <a:endParaRPr lang="en-US">
              <a:cs typeface="Calibri"/>
            </a:endParaRPr>
          </a:p>
          <a:p>
            <a:pPr lvl="1"/>
            <a:endParaRPr lang="en-US" sz="2000"/>
          </a:p>
        </p:txBody>
      </p:sp>
      <p:sp>
        <p:nvSpPr>
          <p:cNvPr id="4" name="Slide Number Placeholder 3"/>
          <p:cNvSpPr>
            <a:spLocks noGrp="1"/>
          </p:cNvSpPr>
          <p:nvPr>
            <p:ph type="sldNum" sz="quarter" idx="5"/>
          </p:nvPr>
        </p:nvSpPr>
        <p:spPr/>
        <p:txBody>
          <a:bodyPr/>
          <a:lstStyle/>
          <a:p>
            <a:fld id="{586E69E2-E7B8-184C-92B1-D0E1C02729AB}" type="slidenum">
              <a:rPr lang="en-US" smtClean="0"/>
              <a:t>14</a:t>
            </a:fld>
            <a:endParaRPr lang="en-US"/>
          </a:p>
        </p:txBody>
      </p:sp>
    </p:spTree>
    <p:extLst>
      <p:ext uri="{BB962C8B-B14F-4D97-AF65-F5344CB8AC3E}">
        <p14:creationId xmlns:p14="http://schemas.microsoft.com/office/powerpoint/2010/main" val="113914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reminder that the more diverse you team– whether that’s diversity by discipline or lived experience – the greater potential the team has for trouble-shooting and problem-solving – but often teams with amazing potential do not achieve that potential because they are poorly managed. And with that, I’m going to hand it over to Jack who is going to walk you through some of the tips and tools for effective team management and collaboration.</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D9735279-9A22-4793-96F7-6A0EEB1B3E35}" type="slidenum">
              <a:rPr lang="en-US" smtClean="0"/>
              <a:t>15</a:t>
            </a:fld>
            <a:endParaRPr lang="en-US"/>
          </a:p>
        </p:txBody>
      </p:sp>
    </p:spTree>
    <p:extLst>
      <p:ext uri="{BB962C8B-B14F-4D97-AF65-F5344CB8AC3E}">
        <p14:creationId xmlns:p14="http://schemas.microsoft.com/office/powerpoint/2010/main" val="35452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t>Faculty getting started typically have 3 big questions: how do I find students; how do I get funding; and what other forms of support are available for me and my students</a:t>
            </a:r>
            <a:endParaRPr lang="en-US">
              <a:cs typeface="Calibri"/>
            </a:endParaRPr>
          </a:p>
        </p:txBody>
      </p:sp>
      <p:sp>
        <p:nvSpPr>
          <p:cNvPr id="4" name="Slide Number Placeholder 3"/>
          <p:cNvSpPr>
            <a:spLocks noGrp="1"/>
          </p:cNvSpPr>
          <p:nvPr>
            <p:ph type="sldNum" sz="quarter" idx="5"/>
          </p:nvPr>
        </p:nvSpPr>
        <p:spPr/>
        <p:txBody>
          <a:bodyPr/>
          <a:lstStyle/>
          <a:p>
            <a:fld id="{586E69E2-E7B8-184C-92B1-D0E1C02729AB}" type="slidenum">
              <a:rPr lang="en-US" smtClean="0"/>
              <a:t>16</a:t>
            </a:fld>
            <a:endParaRPr lang="en-US"/>
          </a:p>
        </p:txBody>
      </p:sp>
    </p:spTree>
    <p:extLst>
      <p:ext uri="{BB962C8B-B14F-4D97-AF65-F5344CB8AC3E}">
        <p14:creationId xmlns:p14="http://schemas.microsoft.com/office/powerpoint/2010/main" val="56809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17</a:t>
            </a:fld>
            <a:endParaRPr lang="en-US"/>
          </a:p>
        </p:txBody>
      </p:sp>
    </p:spTree>
    <p:extLst>
      <p:ext uri="{BB962C8B-B14F-4D97-AF65-F5344CB8AC3E}">
        <p14:creationId xmlns:p14="http://schemas.microsoft.com/office/powerpoint/2010/main" val="148264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cs typeface="Calibri"/>
              </a:rPr>
              <a:t>Give this a new header (leadership isn't a tool?</a:t>
            </a:r>
          </a:p>
          <a:p>
            <a:r>
              <a:rPr lang="en-US">
                <a:cs typeface="Calibri"/>
              </a:rPr>
              <a:t>Transition from Why to How</a:t>
            </a:r>
            <a:endParaRPr lang="en-US"/>
          </a:p>
          <a:p>
            <a:r>
              <a:rPr lang="en-US">
                <a:cs typeface="Calibri"/>
              </a:rPr>
              <a:t>HOW WE ADDRESS LEADERSHIP IS CRITICAL</a:t>
            </a:r>
            <a:endParaRPr lang="en-US"/>
          </a:p>
          <a:p>
            <a:r>
              <a:rPr lang="en-US">
                <a:cs typeface="Calibri"/>
              </a:rPr>
              <a:t>These are processes that all teams must navigate</a:t>
            </a:r>
          </a:p>
          <a:p>
            <a:r>
              <a:rPr lang="en-US">
                <a:cs typeface="Calibri"/>
              </a:rPr>
              <a:t>Your Human Resource tools towards a successful collaboration</a:t>
            </a:r>
          </a:p>
          <a:p>
            <a:r>
              <a:rPr lang="en-US">
                <a:cs typeface="Calibri"/>
              </a:rPr>
              <a:t>Maybe we recreate the graphic to reflect this info? Also – this is an example of where we say we are teaching people how to apply tools but we are really talking theory. </a:t>
            </a:r>
            <a:endParaRPr lang="en-US"/>
          </a:p>
        </p:txBody>
      </p:sp>
      <p:sp>
        <p:nvSpPr>
          <p:cNvPr id="4" name="Slide Number Placeholder 3"/>
          <p:cNvSpPr>
            <a:spLocks noGrp="1"/>
          </p:cNvSpPr>
          <p:nvPr>
            <p:ph type="sldNum" sz="quarter" idx="5"/>
          </p:nvPr>
        </p:nvSpPr>
        <p:spPr/>
        <p:txBody>
          <a:bodyPr/>
          <a:lstStyle/>
          <a:p>
            <a:fld id="{D9735279-9A22-4793-96F7-6A0EEB1B3E35}" type="slidenum">
              <a:rPr lang="en-US" smtClean="0"/>
              <a:t>18</a:t>
            </a:fld>
            <a:endParaRPr lang="en-US"/>
          </a:p>
        </p:txBody>
      </p:sp>
    </p:spTree>
    <p:extLst>
      <p:ext uri="{BB962C8B-B14F-4D97-AF65-F5344CB8AC3E}">
        <p14:creationId xmlns:p14="http://schemas.microsoft.com/office/powerpoint/2010/main" val="137145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Team are constantly trying to engage in two missions:  1) Completing the task/mission of the team, and 2) Developing themselves into a more highly functioning team</a:t>
            </a:r>
          </a:p>
        </p:txBody>
      </p:sp>
      <p:sp>
        <p:nvSpPr>
          <p:cNvPr id="4" name="Slide Number Placeholder 3"/>
          <p:cNvSpPr>
            <a:spLocks noGrp="1"/>
          </p:cNvSpPr>
          <p:nvPr>
            <p:ph type="sldNum" sz="quarter" idx="5"/>
          </p:nvPr>
        </p:nvSpPr>
        <p:spPr/>
        <p:txBody>
          <a:bodyPr/>
          <a:lstStyle/>
          <a:p>
            <a:fld id="{D9735279-9A22-4793-96F7-6A0EEB1B3E35}" type="slidenum">
              <a:rPr lang="en-US" smtClean="0"/>
              <a:t>19</a:t>
            </a:fld>
            <a:endParaRPr lang="en-US"/>
          </a:p>
        </p:txBody>
      </p:sp>
    </p:spTree>
    <p:extLst>
      <p:ext uri="{BB962C8B-B14F-4D97-AF65-F5344CB8AC3E}">
        <p14:creationId xmlns:p14="http://schemas.microsoft.com/office/powerpoint/2010/main" val="210248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6E69E2-E7B8-184C-92B1-D0E1C02729AB}" type="slidenum">
              <a:rPr lang="en-US" smtClean="0"/>
              <a:t>2</a:t>
            </a:fld>
            <a:endParaRPr lang="en-US"/>
          </a:p>
        </p:txBody>
      </p:sp>
    </p:spTree>
    <p:extLst>
      <p:ext uri="{BB962C8B-B14F-4D97-AF65-F5344CB8AC3E}">
        <p14:creationId xmlns:p14="http://schemas.microsoft.com/office/powerpoint/2010/main" val="14790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t>When you are thinking about collaboration, what OTHER</a:t>
            </a:r>
            <a:r>
              <a:rPr lang="en-US" baseline="0"/>
              <a:t> questions do you ask yourself?</a:t>
            </a:r>
            <a:r>
              <a:rPr lang="en-US"/>
              <a:t>  </a:t>
            </a:r>
            <a:r>
              <a:rPr lang="en-US" baseline="0"/>
              <a:t> (In chat)</a:t>
            </a:r>
            <a:endParaRPr lang="en-US"/>
          </a:p>
        </p:txBody>
      </p:sp>
      <p:sp>
        <p:nvSpPr>
          <p:cNvPr id="4" name="Slide Number Placeholder 3"/>
          <p:cNvSpPr>
            <a:spLocks noGrp="1"/>
          </p:cNvSpPr>
          <p:nvPr>
            <p:ph type="sldNum" sz="quarter" idx="5"/>
          </p:nvPr>
        </p:nvSpPr>
        <p:spPr/>
        <p:txBody>
          <a:bodyPr/>
          <a:lstStyle/>
          <a:p>
            <a:fld id="{586E69E2-E7B8-184C-92B1-D0E1C02729AB}" type="slidenum">
              <a:rPr lang="en-US" smtClean="0"/>
              <a:t>20</a:t>
            </a:fld>
            <a:endParaRPr lang="en-US"/>
          </a:p>
        </p:txBody>
      </p:sp>
    </p:spTree>
    <p:extLst>
      <p:ext uri="{BB962C8B-B14F-4D97-AF65-F5344CB8AC3E}">
        <p14:creationId xmlns:p14="http://schemas.microsoft.com/office/powerpoint/2010/main" val="94299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questions:  When you find yourself on a team (or in a collaboration) that you do not like, what do you do?</a:t>
            </a:r>
          </a:p>
          <a:p>
            <a:r>
              <a:rPr lang="en-US"/>
              <a:t>What kinds of things generally cause you to not like working on a team</a:t>
            </a:r>
          </a:p>
          <a:p>
            <a:r>
              <a:rPr lang="en-US"/>
              <a:t>What kinds of things generally cause you to really enjoy working on a team</a:t>
            </a:r>
          </a:p>
          <a:p>
            <a:endParaRPr lang="en-US"/>
          </a:p>
          <a:p>
            <a:r>
              <a:rPr lang="en-US" sz="2400"/>
              <a:t>If you had a choice between being a leader or a manager, which would you prefer? (Poll)</a:t>
            </a:r>
          </a:p>
          <a:p>
            <a:pPr lvl="1"/>
            <a:r>
              <a:rPr lang="en-US" sz="2000"/>
              <a:t>Leader</a:t>
            </a:r>
          </a:p>
          <a:p>
            <a:pPr lvl="1"/>
            <a:r>
              <a:rPr lang="en-US" sz="2000"/>
              <a:t>Manager</a:t>
            </a:r>
          </a:p>
          <a:p>
            <a:pPr lvl="1"/>
            <a:r>
              <a:rPr lang="en-US" sz="2000"/>
              <a:t>Either</a:t>
            </a:r>
          </a:p>
          <a:p>
            <a:pPr lvl="1"/>
            <a:r>
              <a:rPr lang="en-US" sz="2000"/>
              <a:t>Neither</a:t>
            </a:r>
          </a:p>
          <a:p>
            <a:r>
              <a:rPr lang="en-US" sz="2400"/>
              <a:t>In your experience collaborating and working in teams, which of the following describes your experience with balancing team functions? (Poll)</a:t>
            </a:r>
          </a:p>
          <a:p>
            <a:pPr lvl="1"/>
            <a:r>
              <a:rPr lang="en-US" sz="2000"/>
              <a:t>Much more task focused</a:t>
            </a:r>
          </a:p>
          <a:p>
            <a:pPr lvl="1"/>
            <a:r>
              <a:rPr lang="en-US" sz="2000"/>
              <a:t>Slightly more task focused</a:t>
            </a:r>
          </a:p>
          <a:p>
            <a:pPr lvl="1"/>
            <a:r>
              <a:rPr lang="en-US" sz="2000"/>
              <a:t>A good balance between task and maintenance</a:t>
            </a:r>
          </a:p>
          <a:p>
            <a:pPr lvl="1"/>
            <a:r>
              <a:rPr lang="en-US" sz="2000"/>
              <a:t>Slightly more maintenance focused</a:t>
            </a:r>
          </a:p>
          <a:p>
            <a:pPr lvl="1"/>
            <a:r>
              <a:rPr lang="en-US" sz="2000"/>
              <a:t>Much more maintenance focused</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21</a:t>
            </a:fld>
            <a:endParaRPr lang="en-US"/>
          </a:p>
        </p:txBody>
      </p:sp>
    </p:spTree>
    <p:extLst>
      <p:ext uri="{BB962C8B-B14F-4D97-AF65-F5344CB8AC3E}">
        <p14:creationId xmlns:p14="http://schemas.microsoft.com/office/powerpoint/2010/main" val="3166474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r>
              <a:rPr lang="en-US">
                <a:cs typeface="Calibri"/>
              </a:rPr>
              <a:t>  Framework we provide to develop a Vision or Goal</a:t>
            </a:r>
            <a:endParaRPr lang="en-US"/>
          </a:p>
          <a:p>
            <a:r>
              <a:rPr lang="en-US">
                <a:cs typeface="Calibri"/>
              </a:rPr>
              <a:t>Creating a Shared Vision (and here's what I mean by "Vision")</a:t>
            </a:r>
          </a:p>
          <a:p>
            <a:r>
              <a:rPr lang="en-US">
                <a:cs typeface="Calibri"/>
              </a:rPr>
              <a:t>What are we doing? We want to identify a goal</a:t>
            </a:r>
          </a:p>
          <a:p>
            <a:r>
              <a:rPr lang="en-US">
                <a:cs typeface="Calibri"/>
              </a:rPr>
              <a:t>Bring everyone together to share a goal, vision, direction</a:t>
            </a:r>
          </a:p>
          <a:p>
            <a:r>
              <a:rPr lang="en-US">
                <a:cs typeface="Calibri"/>
              </a:rPr>
              <a:t>Starting with something in common</a:t>
            </a:r>
          </a:p>
          <a:p>
            <a:r>
              <a:rPr lang="en-US">
                <a:cs typeface="Calibri"/>
              </a:rPr>
              <a:t>Tools: </a:t>
            </a:r>
          </a:p>
          <a:p>
            <a:r>
              <a:rPr lang="en-US">
                <a:cs typeface="Calibri"/>
              </a:rPr>
              <a:t>Visioning Meeting to Create a Vision – best practices?</a:t>
            </a:r>
          </a:p>
          <a:p>
            <a:r>
              <a:rPr lang="en-US">
                <a:cs typeface="Calibri"/>
              </a:rPr>
              <a:t>CHANGE THE WORDS TO: Share, Negotiate, Agree; develop a Statement</a:t>
            </a:r>
          </a:p>
          <a:p>
            <a:endParaRPr lang="en-US">
              <a:cs typeface="Calibri"/>
            </a:endParaRPr>
          </a:p>
          <a:p>
            <a:r>
              <a:rPr lang="en-US">
                <a:cs typeface="Calibri"/>
              </a:rPr>
              <a:t>Sharing, engagement, negotiation, </a:t>
            </a:r>
            <a:r>
              <a:rPr lang="en-US" err="1">
                <a:cs typeface="Calibri"/>
              </a:rPr>
              <a:t>wiifm</a:t>
            </a:r>
            <a:r>
              <a:rPr lang="en-US">
                <a:cs typeface="Calibri"/>
              </a:rPr>
              <a:t>, </a:t>
            </a:r>
          </a:p>
          <a:p>
            <a:r>
              <a:rPr lang="en-US">
                <a:cs typeface="Calibri"/>
              </a:rPr>
              <a:t>All part of how you would conduct a visioning meeting (framework)</a:t>
            </a:r>
          </a:p>
        </p:txBody>
      </p:sp>
      <p:sp>
        <p:nvSpPr>
          <p:cNvPr id="4" name="Slide Number Placeholder 3"/>
          <p:cNvSpPr>
            <a:spLocks noGrp="1"/>
          </p:cNvSpPr>
          <p:nvPr>
            <p:ph type="sldNum" sz="quarter" idx="5"/>
          </p:nvPr>
        </p:nvSpPr>
        <p:spPr/>
        <p:txBody>
          <a:bodyPr/>
          <a:lstStyle/>
          <a:p>
            <a:fld id="{D9735279-9A22-4793-96F7-6A0EEB1B3E35}" type="slidenum">
              <a:rPr lang="en-US" smtClean="0"/>
              <a:t>22</a:t>
            </a:fld>
            <a:endParaRPr lang="en-US"/>
          </a:p>
        </p:txBody>
      </p:sp>
    </p:spTree>
    <p:extLst>
      <p:ext uri="{BB962C8B-B14F-4D97-AF65-F5344CB8AC3E}">
        <p14:creationId xmlns:p14="http://schemas.microsoft.com/office/powerpoint/2010/main" val="284407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t>https://www.ncfp.org/wp-content/uploads/2018/11/Pretty-Good-Tool_collaboration-readiness-pretty-good-tools-for-collaboration-strategy-and-partnership.pdf </a:t>
            </a:r>
          </a:p>
          <a:p>
            <a:endParaRPr lang="en-US"/>
          </a:p>
          <a:p>
            <a:r>
              <a:rPr lang="en-US"/>
              <a:t>https://www.inscits.org/collaboration-readiness </a:t>
            </a:r>
          </a:p>
          <a:p>
            <a:endParaRPr lang="en-US"/>
          </a:p>
          <a:p>
            <a:r>
              <a:rPr lang="en-US"/>
              <a:t>https://dalspace.library.dal.ca/bitstream/handle/10222/72149/Murdoch-Jennifer-PhD-IDPhD-July-2016.pdf?sequence=1&amp;isAllowed=y</a:t>
            </a:r>
          </a:p>
        </p:txBody>
      </p:sp>
      <p:sp>
        <p:nvSpPr>
          <p:cNvPr id="4" name="Slide Number Placeholder 3"/>
          <p:cNvSpPr>
            <a:spLocks noGrp="1"/>
          </p:cNvSpPr>
          <p:nvPr>
            <p:ph type="sldNum" sz="quarter" idx="5"/>
          </p:nvPr>
        </p:nvSpPr>
        <p:spPr/>
        <p:txBody>
          <a:bodyPr/>
          <a:lstStyle/>
          <a:p>
            <a:fld id="{D9735279-9A22-4793-96F7-6A0EEB1B3E35}" type="slidenum">
              <a:rPr lang="en-US" smtClean="0"/>
              <a:t>23</a:t>
            </a:fld>
            <a:endParaRPr lang="en-US"/>
          </a:p>
        </p:txBody>
      </p:sp>
    </p:spTree>
    <p:extLst>
      <p:ext uri="{BB962C8B-B14F-4D97-AF65-F5344CB8AC3E}">
        <p14:creationId xmlns:p14="http://schemas.microsoft.com/office/powerpoint/2010/main" val="84719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t>What color are you?</a:t>
            </a:r>
            <a:endParaRPr lang="en-US">
              <a:cs typeface="Calibri"/>
            </a:endParaRPr>
          </a:p>
          <a:p>
            <a:r>
              <a:rPr lang="en-US"/>
              <a:t>When</a:t>
            </a:r>
            <a:r>
              <a:rPr lang="en-US" baseline="0"/>
              <a:t> working in teams what color is the person(s) that has been most difficult to work with?</a:t>
            </a:r>
            <a:endParaRPr lang="en-US">
              <a:cs typeface="Calibri"/>
            </a:endParaRPr>
          </a:p>
          <a:p>
            <a:endParaRPr lang="en-US">
              <a:cs typeface="Calibri"/>
            </a:endParaRPr>
          </a:p>
          <a:p>
            <a:r>
              <a:rPr lang="en-US">
                <a:cs typeface="Calibri"/>
              </a:rPr>
              <a:t>Change Diverse to Different </a:t>
            </a:r>
          </a:p>
        </p:txBody>
      </p:sp>
      <p:sp>
        <p:nvSpPr>
          <p:cNvPr id="4" name="Slide Number Placeholder 3"/>
          <p:cNvSpPr>
            <a:spLocks noGrp="1"/>
          </p:cNvSpPr>
          <p:nvPr>
            <p:ph type="sldNum" sz="quarter" idx="10"/>
          </p:nvPr>
        </p:nvSpPr>
        <p:spPr/>
        <p:txBody>
          <a:bodyPr/>
          <a:lstStyle/>
          <a:p>
            <a:fld id="{D9735279-9A22-4793-96F7-6A0EEB1B3E35}" type="slidenum">
              <a:rPr lang="en-US" smtClean="0"/>
              <a:t>24</a:t>
            </a:fld>
            <a:endParaRPr lang="en-US"/>
          </a:p>
        </p:txBody>
      </p:sp>
    </p:spTree>
    <p:extLst>
      <p:ext uri="{BB962C8B-B14F-4D97-AF65-F5344CB8AC3E}">
        <p14:creationId xmlns:p14="http://schemas.microsoft.com/office/powerpoint/2010/main" val="572396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cs typeface="Calibri"/>
              </a:rPr>
              <a:t>Avoiding problems down the road (Risk assessment)</a:t>
            </a:r>
          </a:p>
          <a:p>
            <a:r>
              <a:rPr lang="en-US">
                <a:cs typeface="Calibri"/>
              </a:rPr>
              <a:t>Add links to resources for Team Charter Tools</a:t>
            </a:r>
          </a:p>
        </p:txBody>
      </p:sp>
      <p:sp>
        <p:nvSpPr>
          <p:cNvPr id="4" name="Slide Number Placeholder 3"/>
          <p:cNvSpPr>
            <a:spLocks noGrp="1"/>
          </p:cNvSpPr>
          <p:nvPr>
            <p:ph type="sldNum" sz="quarter" idx="5"/>
          </p:nvPr>
        </p:nvSpPr>
        <p:spPr/>
        <p:txBody>
          <a:bodyPr/>
          <a:lstStyle/>
          <a:p>
            <a:fld id="{D9735279-9A22-4793-96F7-6A0EEB1B3E35}" type="slidenum">
              <a:rPr lang="en-US" smtClean="0"/>
              <a:t>25</a:t>
            </a:fld>
            <a:endParaRPr lang="en-US"/>
          </a:p>
        </p:txBody>
      </p:sp>
    </p:spTree>
    <p:extLst>
      <p:ext uri="{BB962C8B-B14F-4D97-AF65-F5344CB8AC3E}">
        <p14:creationId xmlns:p14="http://schemas.microsoft.com/office/powerpoint/2010/main" val="200192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cs typeface="Calibri"/>
              </a:rPr>
              <a:t>Team Maintenance (relationships) v Tasks (project management)</a:t>
            </a:r>
          </a:p>
          <a:p>
            <a:r>
              <a:rPr lang="en-US">
                <a:cs typeface="Calibri"/>
              </a:rPr>
              <a:t>Process check-in</a:t>
            </a:r>
          </a:p>
          <a:p>
            <a:r>
              <a:rPr lang="en-US">
                <a:cs typeface="Calibri"/>
              </a:rPr>
              <a:t>See if what you're doing is productive but also meeting the goals</a:t>
            </a:r>
          </a:p>
        </p:txBody>
      </p:sp>
      <p:sp>
        <p:nvSpPr>
          <p:cNvPr id="4" name="Slide Number Placeholder 3"/>
          <p:cNvSpPr>
            <a:spLocks noGrp="1"/>
          </p:cNvSpPr>
          <p:nvPr>
            <p:ph type="sldNum" sz="quarter" idx="5"/>
          </p:nvPr>
        </p:nvSpPr>
        <p:spPr/>
        <p:txBody>
          <a:bodyPr/>
          <a:lstStyle/>
          <a:p>
            <a:fld id="{D9735279-9A22-4793-96F7-6A0EEB1B3E35}" type="slidenum">
              <a:rPr lang="en-US" smtClean="0"/>
              <a:t>26</a:t>
            </a:fld>
            <a:endParaRPr lang="en-US"/>
          </a:p>
        </p:txBody>
      </p:sp>
    </p:spTree>
    <p:extLst>
      <p:ext uri="{BB962C8B-B14F-4D97-AF65-F5344CB8AC3E}">
        <p14:creationId xmlns:p14="http://schemas.microsoft.com/office/powerpoint/2010/main" val="389620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cs typeface="Calibri"/>
              </a:rPr>
              <a:t>Here's SCIENCE!</a:t>
            </a:r>
            <a:endParaRPr lang="en-US"/>
          </a:p>
          <a:p>
            <a:r>
              <a:rPr lang="en-US"/>
              <a:t>How many times did you think you were going to fail (early on) and then things took off.</a:t>
            </a:r>
            <a:endParaRPr lang="en-US">
              <a:cs typeface="Calibri"/>
            </a:endParaRPr>
          </a:p>
          <a:p>
            <a:r>
              <a:rPr lang="en-US">
                <a:cs typeface="Calibri"/>
              </a:rPr>
              <a:t>Plot where your team is on the chart, and where you're going next</a:t>
            </a:r>
          </a:p>
          <a:p>
            <a:endParaRPr lang="en-US">
              <a:cs typeface="Calibri"/>
            </a:endParaRPr>
          </a:p>
        </p:txBody>
      </p:sp>
      <p:sp>
        <p:nvSpPr>
          <p:cNvPr id="4" name="Slide Number Placeholder 3"/>
          <p:cNvSpPr>
            <a:spLocks noGrp="1"/>
          </p:cNvSpPr>
          <p:nvPr>
            <p:ph type="sldNum" sz="quarter" idx="10"/>
          </p:nvPr>
        </p:nvSpPr>
        <p:spPr/>
        <p:txBody>
          <a:bodyPr/>
          <a:lstStyle/>
          <a:p>
            <a:fld id="{D9735279-9A22-4793-96F7-6A0EEB1B3E35}" type="slidenum">
              <a:rPr lang="en-US" smtClean="0"/>
              <a:t>27</a:t>
            </a:fld>
            <a:endParaRPr lang="en-US"/>
          </a:p>
        </p:txBody>
      </p:sp>
    </p:spTree>
    <p:extLst>
      <p:ext uri="{BB962C8B-B14F-4D97-AF65-F5344CB8AC3E}">
        <p14:creationId xmlns:p14="http://schemas.microsoft.com/office/powerpoint/2010/main" val="774095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JACK</a:t>
            </a:r>
          </a:p>
          <a:p>
            <a:r>
              <a:rPr lang="en-US">
                <a:cs typeface="Calibri"/>
              </a:rPr>
              <a:t>Set up our workshop on Trust/Conflict and work in leadership issues like status, </a:t>
            </a:r>
            <a:r>
              <a:rPr lang="en-US" err="1">
                <a:cs typeface="Calibri"/>
              </a:rPr>
              <a:t>etc</a:t>
            </a:r>
          </a:p>
        </p:txBody>
      </p:sp>
      <p:sp>
        <p:nvSpPr>
          <p:cNvPr id="4" name="Slide Number Placeholder 3"/>
          <p:cNvSpPr>
            <a:spLocks noGrp="1"/>
          </p:cNvSpPr>
          <p:nvPr>
            <p:ph type="sldNum" sz="quarter" idx="5"/>
          </p:nvPr>
        </p:nvSpPr>
        <p:spPr/>
        <p:txBody>
          <a:bodyPr/>
          <a:lstStyle/>
          <a:p>
            <a:fld id="{D9735279-9A22-4793-96F7-6A0EEB1B3E35}" type="slidenum">
              <a:rPr lang="en-US" smtClean="0"/>
              <a:t>28</a:t>
            </a:fld>
            <a:endParaRPr lang="en-US"/>
          </a:p>
        </p:txBody>
      </p:sp>
    </p:spTree>
    <p:extLst>
      <p:ext uri="{BB962C8B-B14F-4D97-AF65-F5344CB8AC3E}">
        <p14:creationId xmlns:p14="http://schemas.microsoft.com/office/powerpoint/2010/main" val="2665810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a:p>
            <a:r>
              <a:rPr lang="en-US">
                <a:cs typeface="Calibri"/>
              </a:rPr>
              <a:t>Best practices extracted from scientific examination and art of how to practice collaboration</a:t>
            </a:r>
            <a:endParaRPr lang="en-US"/>
          </a:p>
        </p:txBody>
      </p:sp>
      <p:sp>
        <p:nvSpPr>
          <p:cNvPr id="4" name="Slide Number Placeholder 3"/>
          <p:cNvSpPr>
            <a:spLocks noGrp="1"/>
          </p:cNvSpPr>
          <p:nvPr>
            <p:ph type="sldNum" sz="quarter" idx="5"/>
          </p:nvPr>
        </p:nvSpPr>
        <p:spPr/>
        <p:txBody>
          <a:bodyPr/>
          <a:lstStyle/>
          <a:p>
            <a:fld id="{586E69E2-E7B8-184C-92B1-D0E1C02729AB}" type="slidenum">
              <a:rPr lang="en-US" smtClean="0"/>
              <a:t>29</a:t>
            </a:fld>
            <a:endParaRPr lang="en-US"/>
          </a:p>
        </p:txBody>
      </p:sp>
    </p:spTree>
    <p:extLst>
      <p:ext uri="{BB962C8B-B14F-4D97-AF65-F5344CB8AC3E}">
        <p14:creationId xmlns:p14="http://schemas.microsoft.com/office/powerpoint/2010/main" val="406644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3071360-8DDC-4EA5-9D93-9E691C03DBDF}" type="slidenum">
              <a:rPr lang="en-US" smtClean="0"/>
              <a:t>3</a:t>
            </a:fld>
            <a:endParaRPr lang="en-US"/>
          </a:p>
        </p:txBody>
      </p:sp>
    </p:spTree>
    <p:extLst>
      <p:ext uri="{BB962C8B-B14F-4D97-AF65-F5344CB8AC3E}">
        <p14:creationId xmlns:p14="http://schemas.microsoft.com/office/powerpoint/2010/main" val="3198641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JACK</a:t>
            </a:r>
          </a:p>
        </p:txBody>
      </p:sp>
      <p:sp>
        <p:nvSpPr>
          <p:cNvPr id="4" name="Slide Number Placeholder 3"/>
          <p:cNvSpPr>
            <a:spLocks noGrp="1"/>
          </p:cNvSpPr>
          <p:nvPr>
            <p:ph type="sldNum" sz="quarter" idx="5"/>
          </p:nvPr>
        </p:nvSpPr>
        <p:spPr/>
        <p:txBody>
          <a:bodyPr/>
          <a:lstStyle/>
          <a:p>
            <a:fld id="{D9735279-9A22-4793-96F7-6A0EEB1B3E35}" type="slidenum">
              <a:rPr lang="en-US" smtClean="0"/>
              <a:t>30</a:t>
            </a:fld>
            <a:endParaRPr lang="en-US"/>
          </a:p>
        </p:txBody>
      </p:sp>
    </p:spTree>
    <p:extLst>
      <p:ext uri="{BB962C8B-B14F-4D97-AF65-F5344CB8AC3E}">
        <p14:creationId xmlns:p14="http://schemas.microsoft.com/office/powerpoint/2010/main" val="2078678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JACK</a:t>
            </a:r>
          </a:p>
          <a:p>
            <a:r>
              <a:rPr lang="en-US">
                <a:cs typeface="Calibri"/>
              </a:rPr>
              <a:t>REGISTRATION available on Faculty Development OneStop</a:t>
            </a:r>
          </a:p>
          <a:p>
            <a:endParaRPr lang="en-US">
              <a:cs typeface="Calibri"/>
            </a:endParaRPr>
          </a:p>
          <a:p>
            <a:r>
              <a:rPr lang="en-US">
                <a:cs typeface="Calibri"/>
              </a:rPr>
              <a:t>Laura will post these registration links in the Chat during the workshop: </a:t>
            </a:r>
          </a:p>
          <a:p>
            <a:endParaRPr lang="en-US">
              <a:cs typeface="Calibri"/>
            </a:endParaRPr>
          </a:p>
          <a:p>
            <a:r>
              <a:rPr lang="en-US">
                <a:hlinkClick r:id="rId3"/>
              </a:rPr>
              <a:t>Communication: The Cornerstone of Successful Teams #184857</a:t>
            </a:r>
            <a:endParaRPr lang="en-US"/>
          </a:p>
          <a:p>
            <a:r>
              <a:rPr lang="en-US">
                <a:hlinkClick r:id="rId4"/>
              </a:rPr>
              <a:t>Team Foundations: Building with Trust #185426</a:t>
            </a:r>
            <a:endParaRPr lang="en-US"/>
          </a:p>
          <a:p>
            <a:r>
              <a:rPr lang="en-US">
                <a:hlinkClick r:id="rId5"/>
              </a:rPr>
              <a:t>Leveraging Team Differences to Tackle Complex Problems #185754</a:t>
            </a:r>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735279-9A22-4793-96F7-6A0EEB1B3E35}" type="slidenum">
              <a:rPr lang="en-US" smtClean="0"/>
              <a:t>31</a:t>
            </a:fld>
            <a:endParaRPr lang="en-US"/>
          </a:p>
        </p:txBody>
      </p:sp>
    </p:spTree>
    <p:extLst>
      <p:ext uri="{BB962C8B-B14F-4D97-AF65-F5344CB8AC3E}">
        <p14:creationId xmlns:p14="http://schemas.microsoft.com/office/powerpoint/2010/main" val="2178324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JACK</a:t>
            </a:r>
          </a:p>
        </p:txBody>
      </p:sp>
      <p:sp>
        <p:nvSpPr>
          <p:cNvPr id="4" name="Slide Number Placeholder 3"/>
          <p:cNvSpPr>
            <a:spLocks noGrp="1"/>
          </p:cNvSpPr>
          <p:nvPr>
            <p:ph type="sldNum" sz="quarter" idx="5"/>
          </p:nvPr>
        </p:nvSpPr>
        <p:spPr/>
        <p:txBody>
          <a:bodyPr/>
          <a:lstStyle/>
          <a:p>
            <a:fld id="{D9735279-9A22-4793-96F7-6A0EEB1B3E35}" type="slidenum">
              <a:rPr lang="en-US" smtClean="0"/>
              <a:t>32</a:t>
            </a:fld>
            <a:endParaRPr lang="en-US"/>
          </a:p>
        </p:txBody>
      </p:sp>
    </p:spTree>
    <p:extLst>
      <p:ext uri="{BB962C8B-B14F-4D97-AF65-F5344CB8AC3E}">
        <p14:creationId xmlns:p14="http://schemas.microsoft.com/office/powerpoint/2010/main" val="187362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I’m Megan Lamkin, UC’s Program Director for Undergraduate Research and I’ll be facilitating the art and science of collaboration with my colleague Dr. Jack </a:t>
            </a:r>
            <a:r>
              <a:rPr lang="en-US" err="1">
                <a:cs typeface="Calibri"/>
              </a:rPr>
              <a:t>Kues</a:t>
            </a:r>
            <a:r>
              <a:rPr lang="en-US">
                <a:cs typeface="Calibri"/>
              </a:rPr>
              <a:t>, director of </a:t>
            </a:r>
            <a:r>
              <a:rPr lang="en-US" err="1">
                <a:cs typeface="Calibri"/>
              </a:rPr>
              <a:t>Uc’s</a:t>
            </a:r>
            <a:r>
              <a:rPr lang="en-US">
                <a:cs typeface="Calibri"/>
              </a:rPr>
              <a:t> Center for Improvement science, in College of Medicine. Jack would you like to say hello?</a:t>
            </a:r>
          </a:p>
          <a:p>
            <a:pPr>
              <a:defRPr/>
            </a:pPr>
            <a:endParaRPr lang="en-US" baseline="0">
              <a:cs typeface="Calibri"/>
            </a:endParaRPr>
          </a:p>
          <a:p>
            <a:pPr>
              <a:defRPr/>
            </a:pPr>
            <a:r>
              <a:rPr lang="en-US" baseline="0">
                <a:cs typeface="Calibri"/>
              </a:rPr>
              <a:t>Jack: Hello, I’m Jack from the Center for Improvement Science, which is </a:t>
            </a:r>
            <a:r>
              <a:rPr lang="en-US">
                <a:cs typeface="Calibri"/>
              </a:rPr>
              <a:t>focused on enhancing the productivity of research teams through multidisciplinary networking, training, and consultation. I’ll look forward to talking more with you later.</a:t>
            </a:r>
            <a:endParaRPr lang="en-US" baseline="0"/>
          </a:p>
          <a:p>
            <a:pPr>
              <a:defRPr/>
            </a:pPr>
            <a:endParaRPr lang="en-US" strike="sngStrike" baseline="0"/>
          </a:p>
          <a:p>
            <a:pPr>
              <a:defRPr/>
            </a:pPr>
            <a:r>
              <a:rPr lang="en-US" strike="sngStrike" baseline="0"/>
              <a:t>Make a point of Team Science and Science of Team Science</a:t>
            </a:r>
            <a:r>
              <a:rPr lang="en-US" strike="sngStrike"/>
              <a:t>: STUDIES HAVE SHOWN....TOOLS </a:t>
            </a:r>
            <a:r>
              <a:rPr lang="en-US" strike="noStrike"/>
              <a:t>(will mention on slides 6-7)</a:t>
            </a:r>
            <a:r>
              <a:rPr lang="en-US" strike="sngStrike"/>
              <a:t> </a:t>
            </a:r>
            <a:endParaRPr lang="en-US" strike="sngStrike">
              <a:cs typeface="Calibri"/>
            </a:endParaRPr>
          </a:p>
          <a:p>
            <a:endParaRPr lang="en-US"/>
          </a:p>
        </p:txBody>
      </p:sp>
      <p:sp>
        <p:nvSpPr>
          <p:cNvPr id="4" name="Slide Number Placeholder 3"/>
          <p:cNvSpPr>
            <a:spLocks noGrp="1"/>
          </p:cNvSpPr>
          <p:nvPr>
            <p:ph type="sldNum" sz="quarter" idx="5"/>
          </p:nvPr>
        </p:nvSpPr>
        <p:spPr/>
        <p:txBody>
          <a:bodyPr/>
          <a:lstStyle/>
          <a:p>
            <a:fld id="{D9735279-9A22-4793-96F7-6A0EEB1B3E35}" type="slidenum">
              <a:rPr lang="en-US" smtClean="0"/>
              <a:t>4</a:t>
            </a:fld>
            <a:endParaRPr lang="en-US"/>
          </a:p>
        </p:txBody>
      </p:sp>
    </p:spTree>
    <p:extLst>
      <p:ext uri="{BB962C8B-B14F-4D97-AF65-F5344CB8AC3E}">
        <p14:creationId xmlns:p14="http://schemas.microsoft.com/office/powerpoint/2010/main" val="95164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part of a larger team, which was built as part of a college of medicine initiative and is now expanding to support research teams in all colleges. </a:t>
            </a:r>
          </a:p>
        </p:txBody>
      </p:sp>
      <p:sp>
        <p:nvSpPr>
          <p:cNvPr id="4" name="Slide Number Placeholder 3"/>
          <p:cNvSpPr>
            <a:spLocks noGrp="1"/>
          </p:cNvSpPr>
          <p:nvPr>
            <p:ph type="sldNum" sz="quarter" idx="5"/>
          </p:nvPr>
        </p:nvSpPr>
        <p:spPr/>
        <p:txBody>
          <a:bodyPr/>
          <a:lstStyle/>
          <a:p>
            <a:fld id="{D9735279-9A22-4793-96F7-6A0EEB1B3E35}" type="slidenum">
              <a:rPr lang="en-US" smtClean="0"/>
              <a:t>5</a:t>
            </a:fld>
            <a:endParaRPr lang="en-US"/>
          </a:p>
        </p:txBody>
      </p:sp>
    </p:spTree>
    <p:extLst>
      <p:ext uri="{BB962C8B-B14F-4D97-AF65-F5344CB8AC3E}">
        <p14:creationId xmlns:p14="http://schemas.microsoft.com/office/powerpoint/2010/main" val="53803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 call this presentation the Art &amp; Science of collaboration because while so much is known about effective teams, achieving productivity and joy in collaborative work can be challenging.</a:t>
            </a:r>
          </a:p>
        </p:txBody>
      </p:sp>
      <p:sp>
        <p:nvSpPr>
          <p:cNvPr id="4" name="Slide Number Placeholder 3"/>
          <p:cNvSpPr>
            <a:spLocks noGrp="1"/>
          </p:cNvSpPr>
          <p:nvPr>
            <p:ph type="sldNum" sz="quarter" idx="5"/>
          </p:nvPr>
        </p:nvSpPr>
        <p:spPr/>
        <p:txBody>
          <a:bodyPr/>
          <a:lstStyle/>
          <a:p>
            <a:fld id="{D9735279-9A22-4793-96F7-6A0EEB1B3E35}" type="slidenum">
              <a:rPr lang="en-US" smtClean="0"/>
              <a:t>6</a:t>
            </a:fld>
            <a:endParaRPr lang="en-US"/>
          </a:p>
        </p:txBody>
      </p:sp>
    </p:spTree>
    <p:extLst>
      <p:ext uri="{BB962C8B-B14F-4D97-AF65-F5344CB8AC3E}">
        <p14:creationId xmlns:p14="http://schemas.microsoft.com/office/powerpoint/2010/main" val="178599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trainings &amp; guidance we offer are grounded in Team Science principles, which are essentially collaboration best practices for researchers. The principles were developed in the late 2000s-early 2010s when it became increasingly clear that interdisciplinary or transdisciplinary work was going to be increasingly needed to address complex 21</a:t>
            </a:r>
            <a:r>
              <a:rPr lang="en-US" baseline="30000"/>
              <a:t>st</a:t>
            </a:r>
            <a:r>
              <a:rPr lang="en-US"/>
              <a:t> century problems – and many were struggling in collaborative roles. While the principles were developed to support teams in medical sciences, they are transferrable for collaborations across arts, humanities, social science and STEM disciplines. There are 10 principles and they basically say that highly effective teams have a strong foundation of trust; a shared vision; self-awareness or emotional intelligence; collaborative leadership; mentoring…</a:t>
            </a:r>
          </a:p>
        </p:txBody>
      </p:sp>
      <p:sp>
        <p:nvSpPr>
          <p:cNvPr id="4" name="Slide Number Placeholder 3"/>
          <p:cNvSpPr>
            <a:spLocks noGrp="1"/>
          </p:cNvSpPr>
          <p:nvPr>
            <p:ph type="sldNum" sz="quarter" idx="5"/>
          </p:nvPr>
        </p:nvSpPr>
        <p:spPr/>
        <p:txBody>
          <a:bodyPr/>
          <a:lstStyle/>
          <a:p>
            <a:fld id="{D9735279-9A22-4793-96F7-6A0EEB1B3E35}" type="slidenum">
              <a:rPr lang="en-US" smtClean="0"/>
              <a:t>7</a:t>
            </a:fld>
            <a:endParaRPr lang="en-US"/>
          </a:p>
        </p:txBody>
      </p:sp>
    </p:spTree>
    <p:extLst>
      <p:ext uri="{BB962C8B-B14F-4D97-AF65-F5344CB8AC3E}">
        <p14:creationId xmlns:p14="http://schemas.microsoft.com/office/powerpoint/2010/main" val="179582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understanding of team evolution &amp; dynamics; effective communications; recognition and sharing success; conflict and disagreement; and knowledge to leverage networks and systems to transcend their organizational structure – in other words, achieving significant, far-reaching impact. </a:t>
            </a:r>
          </a:p>
        </p:txBody>
      </p:sp>
      <p:sp>
        <p:nvSpPr>
          <p:cNvPr id="4" name="Slide Number Placeholder 3"/>
          <p:cNvSpPr>
            <a:spLocks noGrp="1"/>
          </p:cNvSpPr>
          <p:nvPr>
            <p:ph type="sldNum" sz="quarter" idx="5"/>
          </p:nvPr>
        </p:nvSpPr>
        <p:spPr/>
        <p:txBody>
          <a:bodyPr/>
          <a:lstStyle/>
          <a:p>
            <a:fld id="{D9735279-9A22-4793-96F7-6A0EEB1B3E35}" type="slidenum">
              <a:rPr lang="en-US" smtClean="0"/>
              <a:t>8</a:t>
            </a:fld>
            <a:endParaRPr lang="en-US"/>
          </a:p>
        </p:txBody>
      </p:sp>
    </p:spTree>
    <p:extLst>
      <p:ext uri="{BB962C8B-B14F-4D97-AF65-F5344CB8AC3E}">
        <p14:creationId xmlns:p14="http://schemas.microsoft.com/office/powerpoint/2010/main" val="363766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session, we hope to provide you perspective to reflect on whether collaboration is appropriate for your project; identify several collaboration best practices and begin to </a:t>
            </a:r>
            <a:r>
              <a:rPr lang="en-US" err="1">
                <a:cs typeface="Calibri"/>
              </a:rPr>
              <a:t>determin</a:t>
            </a:r>
            <a:r>
              <a:rPr lang="en-US">
                <a:cs typeface="Calibri"/>
              </a:rPr>
              <a:t> your training needs.</a:t>
            </a:r>
            <a:endParaRPr lang="en-US"/>
          </a:p>
        </p:txBody>
      </p:sp>
      <p:sp>
        <p:nvSpPr>
          <p:cNvPr id="4" name="Slide Number Placeholder 3"/>
          <p:cNvSpPr>
            <a:spLocks noGrp="1"/>
          </p:cNvSpPr>
          <p:nvPr>
            <p:ph type="sldNum" sz="quarter" idx="5"/>
          </p:nvPr>
        </p:nvSpPr>
        <p:spPr/>
        <p:txBody>
          <a:bodyPr/>
          <a:lstStyle/>
          <a:p>
            <a:fld id="{586E69E2-E7B8-184C-92B1-D0E1C02729AB}" type="slidenum">
              <a:rPr lang="en-US" smtClean="0"/>
              <a:t>9</a:t>
            </a:fld>
            <a:endParaRPr lang="en-US"/>
          </a:p>
        </p:txBody>
      </p:sp>
    </p:spTree>
    <p:extLst>
      <p:ext uri="{BB962C8B-B14F-4D97-AF65-F5344CB8AC3E}">
        <p14:creationId xmlns:p14="http://schemas.microsoft.com/office/powerpoint/2010/main" val="652727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a:p>
        </p:txBody>
      </p:sp>
      <p:sp>
        <p:nvSpPr>
          <p:cNvPr id="6" name="Slide Number Placeholder 5">
            <a:extLst>
              <a:ext uri="{FF2B5EF4-FFF2-40B4-BE49-F238E27FC236}">
                <a16:creationId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AAA36AF-19A6-7B49-A296-E29E1CD1FC2A}"/>
              </a:ext>
            </a:extLst>
          </p:cNvPr>
          <p:cNvSpPr>
            <a:spLocks noGrp="1"/>
          </p:cNvSpPr>
          <p:nvPr>
            <p:ph type="body" orient="vert" idx="1"/>
          </p:nvPr>
        </p:nvSpPr>
        <p:spPr>
          <a:xfrm>
            <a:off x="838200" y="1421585"/>
            <a:ext cx="10515600" cy="4064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8133F-946A-444D-B3DB-DE9C35212883}"/>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03B4D795-DC7B-5743-9C39-CC752BF2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E0297-A299-3C42-B861-1D4795B66054}"/>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D27700D0-6409-F84F-B00A-7F43EC3909D8}"/>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98523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B93DC-B7F0-7348-8005-D911221D3381}"/>
              </a:ext>
            </a:extLst>
          </p:cNvPr>
          <p:cNvSpPr>
            <a:spLocks noGrp="1"/>
          </p:cNvSpPr>
          <p:nvPr>
            <p:ph type="title" orient="vert"/>
          </p:nvPr>
        </p:nvSpPr>
        <p:spPr>
          <a:xfrm>
            <a:off x="8724900" y="1403498"/>
            <a:ext cx="2628900" cy="4072270"/>
          </a:xfrm>
          <a:prstGeom prst="rect">
            <a:avLst/>
          </a:prstGeom>
        </p:spPr>
        <p:txBody>
          <a:bodyPr vert="eaVert"/>
          <a:lstStyle>
            <a:lvl1pPr>
              <a:defRPr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3B74820F-EB33-B041-8C1B-AB9439CB976D}"/>
              </a:ext>
            </a:extLst>
          </p:cNvPr>
          <p:cNvSpPr>
            <a:spLocks noGrp="1"/>
          </p:cNvSpPr>
          <p:nvPr>
            <p:ph type="body" orient="vert" idx="1"/>
          </p:nvPr>
        </p:nvSpPr>
        <p:spPr>
          <a:xfrm>
            <a:off x="838200" y="1403498"/>
            <a:ext cx="7734300" cy="40722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7D08C-298B-7B41-9B91-E3A98469B5CC}"/>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F1EA7C10-2928-0541-B46D-7B4A1C103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C614B-3765-0E4D-A10C-39AC4E9CF98D}"/>
              </a:ext>
            </a:extLst>
          </p:cNvPr>
          <p:cNvSpPr>
            <a:spLocks noGrp="1"/>
          </p:cNvSpPr>
          <p:nvPr>
            <p:ph type="sldNum" sz="quarter" idx="12"/>
          </p:nvPr>
        </p:nvSpPr>
        <p:spPr/>
        <p:txBody>
          <a:bodyPr/>
          <a:lstStyle/>
          <a:p>
            <a:fld id="{293BE7E3-71D5-9942-9BDD-C1D66216F0CF}" type="slidenum">
              <a:rPr lang="en-US" smtClean="0"/>
              <a:t>‹#›</a:t>
            </a:fld>
            <a:endParaRPr lang="en-US"/>
          </a:p>
        </p:txBody>
      </p:sp>
    </p:spTree>
    <p:extLst>
      <p:ext uri="{BB962C8B-B14F-4D97-AF65-F5344CB8AC3E}">
        <p14:creationId xmlns:p14="http://schemas.microsoft.com/office/powerpoint/2010/main" val="251987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0"/>
            <a:ext cx="2844800" cy="274638"/>
          </a:xfrm>
          <a:prstGeom prst="rect">
            <a:avLst/>
          </a:prstGeom>
        </p:spPr>
        <p:txBody>
          <a:bodyPr/>
          <a:lstStyle/>
          <a:p>
            <a:pPr>
              <a:defRPr/>
            </a:pPr>
            <a:fld id="{D1061E51-37AC-4A82-9E58-2EDEF71C1066}" type="datetime1">
              <a:rPr lang="en-US" smtClean="0"/>
              <a:pPr>
                <a:defRPr/>
              </a:pPr>
              <a:t>1/21/2021</a:t>
            </a:fld>
            <a:endParaRPr lang="en-US"/>
          </a:p>
        </p:txBody>
      </p:sp>
      <p:sp>
        <p:nvSpPr>
          <p:cNvPr id="4" name="Slide Number Placeholder 3"/>
          <p:cNvSpPr>
            <a:spLocks noGrp="1"/>
          </p:cNvSpPr>
          <p:nvPr>
            <p:ph type="sldNum" sz="quarter" idx="11"/>
          </p:nvPr>
        </p:nvSpPr>
        <p:spPr>
          <a:xfrm>
            <a:off x="9347201" y="0"/>
            <a:ext cx="2844800" cy="274638"/>
          </a:xfrm>
          <a:prstGeom prst="rect">
            <a:avLst/>
          </a:prstGeom>
        </p:spPr>
        <p:txBody>
          <a:bodyPr/>
          <a:lstStyle/>
          <a:p>
            <a:pPr>
              <a:defRPr/>
            </a:pPr>
            <a:fld id="{895FD8B8-8BF0-4505-B095-698A56F3206E}" type="slidenum">
              <a:rPr lang="en-US" smtClean="0"/>
              <a:pPr>
                <a:defRPr/>
              </a:pPr>
              <a:t>‹#›</a:t>
            </a:fld>
            <a:endParaRPr lang="en-US"/>
          </a:p>
        </p:txBody>
      </p:sp>
      <p:sp>
        <p:nvSpPr>
          <p:cNvPr id="6" name="Rectangle 2"/>
          <p:cNvSpPr>
            <a:spLocks noGrp="1"/>
          </p:cNvSpPr>
          <p:nvPr>
            <p:ph type="title" idx="4294967295"/>
          </p:nvPr>
        </p:nvSpPr>
        <p:spPr>
          <a:xfrm>
            <a:off x="609600" y="990599"/>
            <a:ext cx="10972801" cy="1143000"/>
          </a:xfrm>
        </p:spPr>
        <p:txBody>
          <a:bodyPr/>
          <a:lstStyle/>
          <a:p>
            <a:endParaRPr lang="en-US">
              <a:latin typeface="Arial" charset="0"/>
              <a:ea typeface="ＭＳ Ｐゴシック" pitchFamily="-112" charset="-128"/>
              <a:cs typeface="Arial" charset="0"/>
            </a:endParaRPr>
          </a:p>
        </p:txBody>
      </p:sp>
      <p:sp>
        <p:nvSpPr>
          <p:cNvPr id="7" name="Rectangle 3"/>
          <p:cNvSpPr>
            <a:spLocks noGrp="1"/>
          </p:cNvSpPr>
          <p:nvPr>
            <p:ph type="body" idx="4294967295"/>
          </p:nvPr>
        </p:nvSpPr>
        <p:spPr>
          <a:xfrm>
            <a:off x="609600" y="2133600"/>
            <a:ext cx="10972801" cy="3886200"/>
          </a:xfrm>
        </p:spPr>
        <p:txBody>
          <a:bodyPr/>
          <a:lstStyle/>
          <a:p>
            <a:endParaRPr lang="en-US">
              <a:latin typeface="Arial" charset="0"/>
              <a:ea typeface="ＭＳ Ｐゴシック" pitchFamily="-112" charset="-128"/>
              <a:cs typeface="Arial" charset="0"/>
            </a:endParaRPr>
          </a:p>
        </p:txBody>
      </p:sp>
    </p:spTree>
    <p:extLst>
      <p:ext uri="{BB962C8B-B14F-4D97-AF65-F5344CB8AC3E}">
        <p14:creationId xmlns:p14="http://schemas.microsoft.com/office/powerpoint/2010/main" val="301723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a:p>
        </p:txBody>
      </p:sp>
      <p:sp>
        <p:nvSpPr>
          <p:cNvPr id="6" name="Slide Number Placeholder 5">
            <a:extLst>
              <a:ext uri="{FF2B5EF4-FFF2-40B4-BE49-F238E27FC236}">
                <a16:creationId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2C768-AD12-7C48-837A-6BAF5AC9C3B3}"/>
              </a:ext>
            </a:extLst>
          </p:cNvPr>
          <p:cNvSpPr>
            <a:spLocks noGrp="1"/>
          </p:cNvSpPr>
          <p:nvPr>
            <p:ph idx="1"/>
          </p:nvPr>
        </p:nvSpPr>
        <p:spPr>
          <a:xfrm>
            <a:off x="838200" y="1900051"/>
            <a:ext cx="10515600" cy="35863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B577550C-B4C4-6D4B-AFFA-BF96366F9C61}"/>
              </a:ext>
            </a:extLst>
          </p:cNvPr>
          <p:cNvSpPr>
            <a:spLocks noGrp="1"/>
          </p:cNvSpPr>
          <p:nvPr>
            <p:ph type="title"/>
          </p:nvPr>
        </p:nvSpPr>
        <p:spPr>
          <a:xfrm>
            <a:off x="838200" y="918664"/>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a16="http://schemas.microsoft.com/office/drawing/2014/main" id="{81EED0BF-7AA4-7E4A-AB77-D44DA43B514A}"/>
              </a:ext>
            </a:extLst>
          </p:cNvPr>
          <p:cNvCxnSpPr/>
          <p:nvPr userDrawn="1"/>
        </p:nvCxnSpPr>
        <p:spPr>
          <a:xfrm>
            <a:off x="542260" y="922926"/>
            <a:ext cx="0" cy="4116905"/>
          </a:xfrm>
          <a:prstGeom prst="line">
            <a:avLst/>
          </a:prstGeom>
          <a:ln w="57150">
            <a:solidFill>
              <a:srgbClr val="BB1D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B140-2D63-4C47-A116-8F42842F198A}"/>
              </a:ext>
            </a:extLst>
          </p:cNvPr>
          <p:cNvSpPr>
            <a:spLocks noGrp="1"/>
          </p:cNvSpPr>
          <p:nvPr>
            <p:ph sz="half" idx="1"/>
          </p:nvPr>
        </p:nvSpPr>
        <p:spPr>
          <a:xfrm>
            <a:off x="838200" y="1923803"/>
            <a:ext cx="5181600" cy="35625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D2B64-C1CE-6546-8290-300D8B8060BF}"/>
              </a:ext>
            </a:extLst>
          </p:cNvPr>
          <p:cNvSpPr>
            <a:spLocks noGrp="1"/>
          </p:cNvSpPr>
          <p:nvPr>
            <p:ph sz="half" idx="2"/>
          </p:nvPr>
        </p:nvSpPr>
        <p:spPr>
          <a:xfrm>
            <a:off x="6172200" y="1923803"/>
            <a:ext cx="5181600" cy="35625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E44DCEDE-4DEF-7A45-B205-4CB025546640}"/>
              </a:ext>
            </a:extLst>
          </p:cNvPr>
          <p:cNvSpPr>
            <a:spLocks noGrp="1"/>
          </p:cNvSpPr>
          <p:nvPr>
            <p:ph type="title"/>
          </p:nvPr>
        </p:nvSpPr>
        <p:spPr>
          <a:xfrm>
            <a:off x="838200" y="918664"/>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5660A-9950-D24E-B8A3-8FF3A5D2380A}"/>
              </a:ext>
            </a:extLst>
          </p:cNvPr>
          <p:cNvSpPr>
            <a:spLocks noGrp="1"/>
          </p:cNvSpPr>
          <p:nvPr>
            <p:ph type="body" idx="1"/>
          </p:nvPr>
        </p:nvSpPr>
        <p:spPr>
          <a:xfrm>
            <a:off x="839788" y="197224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EED0600-1C8E-AC4C-9C67-8EB129179546}"/>
              </a:ext>
            </a:extLst>
          </p:cNvPr>
          <p:cNvSpPr>
            <a:spLocks noGrp="1"/>
          </p:cNvSpPr>
          <p:nvPr>
            <p:ph type="body" sz="quarter" idx="3"/>
          </p:nvPr>
        </p:nvSpPr>
        <p:spPr>
          <a:xfrm>
            <a:off x="6172200" y="197224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8" name="Footer Placeholder 7">
            <a:extLst>
              <a:ext uri="{FF2B5EF4-FFF2-40B4-BE49-F238E27FC236}">
                <a16:creationId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a16="http://schemas.microsoft.com/office/drawing/2014/main" id="{A1249608-6FDB-5E4D-9A96-B3DD3A64BC1A}"/>
              </a:ext>
            </a:extLst>
          </p:cNvPr>
          <p:cNvSpPr>
            <a:spLocks noGrp="1"/>
          </p:cNvSpPr>
          <p:nvPr>
            <p:ph sz="half" idx="13"/>
          </p:nvPr>
        </p:nvSpPr>
        <p:spPr>
          <a:xfrm>
            <a:off x="838200" y="2933204"/>
            <a:ext cx="5181600" cy="25531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A0CEEA57-3CF5-9147-8178-27E2317521D1}"/>
              </a:ext>
            </a:extLst>
          </p:cNvPr>
          <p:cNvSpPr>
            <a:spLocks noGrp="1"/>
          </p:cNvSpPr>
          <p:nvPr>
            <p:ph sz="half" idx="2"/>
          </p:nvPr>
        </p:nvSpPr>
        <p:spPr>
          <a:xfrm>
            <a:off x="6172200" y="2933204"/>
            <a:ext cx="5181600" cy="25531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32706033-37C6-6543-AA1A-4117970C3AF5}"/>
              </a:ext>
            </a:extLst>
          </p:cNvPr>
          <p:cNvSpPr>
            <a:spLocks noGrp="1"/>
          </p:cNvSpPr>
          <p:nvPr>
            <p:ph type="title"/>
          </p:nvPr>
        </p:nvSpPr>
        <p:spPr>
          <a:xfrm>
            <a:off x="838200" y="918664"/>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4" name="Footer Placeholder 3">
            <a:extLst>
              <a:ext uri="{FF2B5EF4-FFF2-40B4-BE49-F238E27FC236}">
                <a16:creationId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6" name="Title 1">
            <a:extLst>
              <a:ext uri="{FF2B5EF4-FFF2-40B4-BE49-F238E27FC236}">
                <a16:creationId xmlns:a16="http://schemas.microsoft.com/office/drawing/2014/main" id="{E977B5F1-87BA-B84F-85A7-89E9373860D3}"/>
              </a:ext>
            </a:extLst>
          </p:cNvPr>
          <p:cNvSpPr>
            <a:spLocks noGrp="1"/>
          </p:cNvSpPr>
          <p:nvPr>
            <p:ph type="title"/>
          </p:nvPr>
        </p:nvSpPr>
        <p:spPr>
          <a:xfrm>
            <a:off x="838200" y="918664"/>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3" name="Footer Placeholder 2">
            <a:extLst>
              <a:ext uri="{FF2B5EF4-FFF2-40B4-BE49-F238E27FC236}">
                <a16:creationId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2C768-AD12-7C48-837A-6BAF5AC9C3B3}"/>
              </a:ext>
            </a:extLst>
          </p:cNvPr>
          <p:cNvSpPr>
            <a:spLocks noGrp="1"/>
          </p:cNvSpPr>
          <p:nvPr>
            <p:ph idx="1"/>
          </p:nvPr>
        </p:nvSpPr>
        <p:spPr>
          <a:xfrm>
            <a:off x="838200" y="1421585"/>
            <a:ext cx="10515600" cy="4064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B577550C-B4C4-6D4B-AFFA-BF96366F9C61}"/>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2725-2D34-4D46-87FA-0C6B754BD310}"/>
              </a:ext>
            </a:extLst>
          </p:cNvPr>
          <p:cNvSpPr>
            <a:spLocks noGrp="1"/>
          </p:cNvSpPr>
          <p:nvPr>
            <p:ph idx="1"/>
          </p:nvPr>
        </p:nvSpPr>
        <p:spPr>
          <a:xfrm>
            <a:off x="5183188" y="1928932"/>
            <a:ext cx="6172200" cy="3557468"/>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2905B10-01BA-CD4B-B5FA-D7E3D93B6680}"/>
              </a:ext>
            </a:extLst>
          </p:cNvPr>
          <p:cNvSpPr>
            <a:spLocks noGrp="1"/>
          </p:cNvSpPr>
          <p:nvPr>
            <p:ph type="title"/>
          </p:nvPr>
        </p:nvSpPr>
        <p:spPr>
          <a:xfrm>
            <a:off x="839788" y="1927223"/>
            <a:ext cx="3932237" cy="840687"/>
          </a:xfrm>
          <a:prstGeom prst="rect">
            <a:avLst/>
          </a:prstGeom>
        </p:spPr>
        <p:txBody>
          <a:bodyPr anchor="b"/>
          <a:lstStyle>
            <a:lvl1pPr>
              <a:defRPr sz="2800" b="1">
                <a:latin typeface="+mn-lt"/>
              </a:defRPr>
            </a:lvl1pPr>
          </a:lstStyle>
          <a:p>
            <a:r>
              <a:rPr lang="en-US"/>
              <a:t>Click to edit Master title style</a:t>
            </a:r>
          </a:p>
        </p:txBody>
      </p:sp>
      <p:sp>
        <p:nvSpPr>
          <p:cNvPr id="4" name="Text Placeholder 3">
            <a:extLst>
              <a:ext uri="{FF2B5EF4-FFF2-40B4-BE49-F238E27FC236}">
                <a16:creationId xmlns:a16="http://schemas.microsoft.com/office/drawing/2014/main" id="{FF89BD27-C1E2-2C4D-837E-B6A693ADB103}"/>
              </a:ext>
            </a:extLst>
          </p:cNvPr>
          <p:cNvSpPr>
            <a:spLocks noGrp="1"/>
          </p:cNvSpPr>
          <p:nvPr>
            <p:ph type="body" sz="half" idx="2"/>
          </p:nvPr>
        </p:nvSpPr>
        <p:spPr>
          <a:xfrm>
            <a:off x="839788" y="2873828"/>
            <a:ext cx="3932237" cy="261257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5" name="Text Placeholder 14">
            <a:extLst>
              <a:ext uri="{FF2B5EF4-FFF2-40B4-BE49-F238E27FC236}">
                <a16:creationId xmlns:a16="http://schemas.microsoft.com/office/drawing/2014/main" id="{5209BD95-F97D-FE4B-B231-918ACADB5953}"/>
              </a:ext>
            </a:extLst>
          </p:cNvPr>
          <p:cNvSpPr>
            <a:spLocks noGrp="1"/>
          </p:cNvSpPr>
          <p:nvPr>
            <p:ph type="body" sz="quarter" idx="13" hasCustomPrompt="1"/>
          </p:nvPr>
        </p:nvSpPr>
        <p:spPr>
          <a:xfrm>
            <a:off x="838200" y="985838"/>
            <a:ext cx="10515600" cy="831850"/>
          </a:xfrm>
          <a:prstGeom prst="rect">
            <a:avLst/>
          </a:prstGeom>
        </p:spPr>
        <p:txBody>
          <a:bodyPr/>
          <a:lstStyle>
            <a:lvl1pPr marL="0" indent="0">
              <a:buNone/>
              <a:defRPr sz="4400" b="1"/>
            </a:lvl1pPr>
          </a:lstStyle>
          <a:p>
            <a:pPr lvl="0"/>
            <a:r>
              <a:rPr lang="en-US"/>
              <a:t>Click to edit Master title style</a:t>
            </a:r>
          </a:p>
        </p:txBody>
      </p:sp>
    </p:spTree>
    <p:extLst>
      <p:ext uri="{BB962C8B-B14F-4D97-AF65-F5344CB8AC3E}">
        <p14:creationId xmlns:p14="http://schemas.microsoft.com/office/powerpoint/2010/main" val="1804667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B735B7-1146-E04A-A33B-BD89F0462DE0}"/>
              </a:ext>
            </a:extLst>
          </p:cNvPr>
          <p:cNvSpPr>
            <a:spLocks noGrp="1"/>
          </p:cNvSpPr>
          <p:nvPr>
            <p:ph type="pic" idx="1"/>
          </p:nvPr>
        </p:nvSpPr>
        <p:spPr>
          <a:xfrm>
            <a:off x="5183188" y="1928932"/>
            <a:ext cx="6172200" cy="35574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a16="http://schemas.microsoft.com/office/drawing/2014/main" id="{8B3D9F37-9F53-9D44-B7E9-A2502DAD2F62}"/>
              </a:ext>
            </a:extLst>
          </p:cNvPr>
          <p:cNvSpPr>
            <a:spLocks noGrp="1"/>
          </p:cNvSpPr>
          <p:nvPr>
            <p:ph type="title"/>
          </p:nvPr>
        </p:nvSpPr>
        <p:spPr>
          <a:xfrm>
            <a:off x="839788" y="1961008"/>
            <a:ext cx="3932237" cy="840687"/>
          </a:xfrm>
          <a:prstGeom prst="rect">
            <a:avLst/>
          </a:prstGeom>
        </p:spPr>
        <p:txBody>
          <a:bodyPr anchor="b"/>
          <a:lstStyle>
            <a:lvl1pPr>
              <a:defRPr sz="2800" b="1">
                <a:latin typeface="+mn-lt"/>
              </a:defRPr>
            </a:lvl1pPr>
          </a:lstStyle>
          <a:p>
            <a:r>
              <a:rPr lang="en-US"/>
              <a:t>Click to edit Master title style</a:t>
            </a:r>
          </a:p>
        </p:txBody>
      </p:sp>
      <p:sp>
        <p:nvSpPr>
          <p:cNvPr id="13" name="Text Placeholder 3">
            <a:extLst>
              <a:ext uri="{FF2B5EF4-FFF2-40B4-BE49-F238E27FC236}">
                <a16:creationId xmlns:a16="http://schemas.microsoft.com/office/drawing/2014/main" id="{8CB9BF4A-3598-3341-89F1-FE3D4659188D}"/>
              </a:ext>
            </a:extLst>
          </p:cNvPr>
          <p:cNvSpPr>
            <a:spLocks noGrp="1"/>
          </p:cNvSpPr>
          <p:nvPr>
            <p:ph type="body" sz="half" idx="2"/>
          </p:nvPr>
        </p:nvSpPr>
        <p:spPr>
          <a:xfrm>
            <a:off x="839788" y="2933205"/>
            <a:ext cx="3932237" cy="25531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4">
            <a:extLst>
              <a:ext uri="{FF2B5EF4-FFF2-40B4-BE49-F238E27FC236}">
                <a16:creationId xmlns:a16="http://schemas.microsoft.com/office/drawing/2014/main" id="{493F65E8-0839-694D-B1B4-DF69274742D6}"/>
              </a:ext>
            </a:extLst>
          </p:cNvPr>
          <p:cNvSpPr>
            <a:spLocks noGrp="1"/>
          </p:cNvSpPr>
          <p:nvPr>
            <p:ph type="body" sz="quarter" idx="13" hasCustomPrompt="1"/>
          </p:nvPr>
        </p:nvSpPr>
        <p:spPr>
          <a:xfrm>
            <a:off x="838200" y="985838"/>
            <a:ext cx="10515600" cy="831850"/>
          </a:xfrm>
          <a:prstGeom prst="rect">
            <a:avLst/>
          </a:prstGeom>
        </p:spPr>
        <p:txBody>
          <a:bodyPr/>
          <a:lstStyle>
            <a:lvl1pPr marL="0" indent="0">
              <a:buNone/>
              <a:defRPr sz="4400" b="1"/>
            </a:lvl1pPr>
          </a:lstStyle>
          <a:p>
            <a:pPr lvl="0"/>
            <a:r>
              <a:rPr lang="en-US"/>
              <a:t>Click to edit Master title style</a:t>
            </a:r>
          </a:p>
        </p:txBody>
      </p:sp>
    </p:spTree>
    <p:extLst>
      <p:ext uri="{BB962C8B-B14F-4D97-AF65-F5344CB8AC3E}">
        <p14:creationId xmlns:p14="http://schemas.microsoft.com/office/powerpoint/2010/main" val="301700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a16="http://schemas.microsoft.com/office/drawing/2014/main" id="{81EED0BF-7AA4-7E4A-AB77-D44DA43B514A}"/>
              </a:ext>
            </a:extLst>
          </p:cNvPr>
          <p:cNvCxnSpPr/>
          <p:nvPr userDrawn="1"/>
        </p:nvCxnSpPr>
        <p:spPr>
          <a:xfrm>
            <a:off x="542260" y="922926"/>
            <a:ext cx="0" cy="4116905"/>
          </a:xfrm>
          <a:prstGeom prst="line">
            <a:avLst/>
          </a:prstGeom>
          <a:ln w="57150">
            <a:solidFill>
              <a:srgbClr val="BB1D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B140-2D63-4C47-A116-8F42842F198A}"/>
              </a:ext>
            </a:extLst>
          </p:cNvPr>
          <p:cNvSpPr>
            <a:spLocks noGrp="1"/>
          </p:cNvSpPr>
          <p:nvPr>
            <p:ph sz="half" idx="1"/>
          </p:nvPr>
        </p:nvSpPr>
        <p:spPr>
          <a:xfrm>
            <a:off x="838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D2B64-C1CE-6546-8290-300D8B8060BF}"/>
              </a:ext>
            </a:extLst>
          </p:cNvPr>
          <p:cNvSpPr>
            <a:spLocks noGrp="1"/>
          </p:cNvSpPr>
          <p:nvPr>
            <p:ph sz="half" idx="2"/>
          </p:nvPr>
        </p:nvSpPr>
        <p:spPr>
          <a:xfrm>
            <a:off x="6172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E4179108-5D80-3546-AFEB-FE23C755361C}"/>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5660A-9950-D24E-B8A3-8FF3A5D2380A}"/>
              </a:ext>
            </a:extLst>
          </p:cNvPr>
          <p:cNvSpPr>
            <a:spLocks noGrp="1"/>
          </p:cNvSpPr>
          <p:nvPr>
            <p:ph type="body" idx="1"/>
          </p:nvPr>
        </p:nvSpPr>
        <p:spPr>
          <a:xfrm>
            <a:off x="839788" y="1425979"/>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EED0600-1C8E-AC4C-9C67-8EB129179546}"/>
              </a:ext>
            </a:extLst>
          </p:cNvPr>
          <p:cNvSpPr>
            <a:spLocks noGrp="1"/>
          </p:cNvSpPr>
          <p:nvPr>
            <p:ph type="body" sz="quarter" idx="3"/>
          </p:nvPr>
        </p:nvSpPr>
        <p:spPr>
          <a:xfrm>
            <a:off x="6172200" y="1425979"/>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8" name="Footer Placeholder 7">
            <a:extLst>
              <a:ext uri="{FF2B5EF4-FFF2-40B4-BE49-F238E27FC236}">
                <a16:creationId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a16="http://schemas.microsoft.com/office/drawing/2014/main" id="{A1249608-6FDB-5E4D-9A96-B3DD3A64BC1A}"/>
              </a:ext>
            </a:extLst>
          </p:cNvPr>
          <p:cNvSpPr>
            <a:spLocks noGrp="1"/>
          </p:cNvSpPr>
          <p:nvPr>
            <p:ph sz="half" idx="13"/>
          </p:nvPr>
        </p:nvSpPr>
        <p:spPr>
          <a:xfrm>
            <a:off x="838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A0CEEA57-3CF5-9147-8178-27E2317521D1}"/>
              </a:ext>
            </a:extLst>
          </p:cNvPr>
          <p:cNvSpPr>
            <a:spLocks noGrp="1"/>
          </p:cNvSpPr>
          <p:nvPr>
            <p:ph sz="half" idx="2"/>
          </p:nvPr>
        </p:nvSpPr>
        <p:spPr>
          <a:xfrm>
            <a:off x="6172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F68373D-462F-1045-9511-8CDB81A1C979}"/>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4" name="Footer Placeholder 3">
            <a:extLst>
              <a:ext uri="{FF2B5EF4-FFF2-40B4-BE49-F238E27FC236}">
                <a16:creationId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7" name="Title 1">
            <a:extLst>
              <a:ext uri="{FF2B5EF4-FFF2-40B4-BE49-F238E27FC236}">
                <a16:creationId xmlns:a16="http://schemas.microsoft.com/office/drawing/2014/main" id="{222AEE5A-D5EF-C84E-8FC7-9319AE607D26}"/>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3" name="Footer Placeholder 2">
            <a:extLst>
              <a:ext uri="{FF2B5EF4-FFF2-40B4-BE49-F238E27FC236}">
                <a16:creationId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2725-2D34-4D46-87FA-0C6B754BD310}"/>
              </a:ext>
            </a:extLst>
          </p:cNvPr>
          <p:cNvSpPr>
            <a:spLocks noGrp="1"/>
          </p:cNvSpPr>
          <p:nvPr>
            <p:ph idx="1"/>
          </p:nvPr>
        </p:nvSpPr>
        <p:spPr>
          <a:xfrm>
            <a:off x="5183188" y="1425978"/>
            <a:ext cx="6172200" cy="4060422"/>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2905B10-01BA-CD4B-B5FA-D7E3D93B6680}"/>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a:t>Click to edit Master title style</a:t>
            </a:r>
          </a:p>
        </p:txBody>
      </p:sp>
      <p:sp>
        <p:nvSpPr>
          <p:cNvPr id="4" name="Text Placeholder 3">
            <a:extLst>
              <a:ext uri="{FF2B5EF4-FFF2-40B4-BE49-F238E27FC236}">
                <a16:creationId xmlns:a16="http://schemas.microsoft.com/office/drawing/2014/main" id="{FF89BD27-C1E2-2C4D-837E-B6A693ADB103}"/>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1EE62CAC-FA66-BD4F-9C80-D051FAA32063}"/>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8046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B735B7-1146-E04A-A33B-BD89F0462DE0}"/>
              </a:ext>
            </a:extLst>
          </p:cNvPr>
          <p:cNvSpPr>
            <a:spLocks noGrp="1"/>
          </p:cNvSpPr>
          <p:nvPr>
            <p:ph type="pic" idx="1"/>
          </p:nvPr>
        </p:nvSpPr>
        <p:spPr>
          <a:xfrm>
            <a:off x="5183188" y="1425978"/>
            <a:ext cx="6172200" cy="40604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1/21/2021</a:t>
            </a:fld>
            <a:endParaRPr lang="en-US"/>
          </a:p>
        </p:txBody>
      </p:sp>
      <p:sp>
        <p:nvSpPr>
          <p:cNvPr id="6" name="Footer Placeholder 5">
            <a:extLst>
              <a:ext uri="{FF2B5EF4-FFF2-40B4-BE49-F238E27FC236}">
                <a16:creationId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a16="http://schemas.microsoft.com/office/drawing/2014/main" id="{8B3D9F37-9F53-9D44-B7E9-A2502DAD2F62}"/>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a:t>Click to edit Master title style</a:t>
            </a:r>
          </a:p>
        </p:txBody>
      </p:sp>
      <p:sp>
        <p:nvSpPr>
          <p:cNvPr id="13" name="Text Placeholder 3">
            <a:extLst>
              <a:ext uri="{FF2B5EF4-FFF2-40B4-BE49-F238E27FC236}">
                <a16:creationId xmlns:a16="http://schemas.microsoft.com/office/drawing/2014/main" id="{8CB9BF4A-3598-3341-89F1-FE3D4659188D}"/>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C642C4-9FC5-F245-AF0B-E6FE62CABE5F}"/>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30170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cxnSp>
        <p:nvCxnSpPr>
          <p:cNvPr id="8" name="Straight Connector 7">
            <a:extLst>
              <a:ext uri="{FF2B5EF4-FFF2-40B4-BE49-F238E27FC236}">
                <a16:creationId xmlns:a16="http://schemas.microsoft.com/office/drawing/2014/main" id="{022A0FFE-908D-FA44-AB71-61D1B04808CD}"/>
              </a:ext>
            </a:extLst>
          </p:cNvPr>
          <p:cNvCxnSpPr>
            <a:cxnSpLocks/>
          </p:cNvCxnSpPr>
          <p:nvPr userDrawn="1"/>
        </p:nvCxnSpPr>
        <p:spPr>
          <a:xfrm>
            <a:off x="827567" y="1244009"/>
            <a:ext cx="10595506" cy="0"/>
          </a:xfrm>
          <a:prstGeom prst="line">
            <a:avLst/>
          </a:prstGeom>
          <a:ln w="57150">
            <a:solidFill>
              <a:srgbClr val="BB1D2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125BB41-4E05-404E-97E1-5E28B33BD157}"/>
              </a:ext>
            </a:extLst>
          </p:cNvPr>
          <p:cNvPicPr>
            <a:picLocks noChangeAspect="1"/>
          </p:cNvPicPr>
          <p:nvPr userDrawn="1"/>
        </p:nvPicPr>
        <p:blipFill>
          <a:blip r:embed="rId14"/>
          <a:stretch>
            <a:fillRect/>
          </a:stretch>
        </p:blipFill>
        <p:spPr>
          <a:xfrm>
            <a:off x="0" y="5969609"/>
            <a:ext cx="12192000" cy="888391"/>
          </a:xfrm>
          <a:prstGeom prst="rect">
            <a:avLst/>
          </a:prstGeom>
        </p:spPr>
      </p:pic>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1/21/2021</a:t>
            </a:fld>
            <a:endParaRPr lang="en-US"/>
          </a:p>
        </p:txBody>
      </p:sp>
      <p:sp>
        <p:nvSpPr>
          <p:cNvPr id="5" name="Footer Placeholder 4">
            <a:extLst>
              <a:ext uri="{FF2B5EF4-FFF2-40B4-BE49-F238E27FC236}">
                <a16:creationId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pic>
        <p:nvPicPr>
          <p:cNvPr id="10" name="Picture 9">
            <a:extLst>
              <a:ext uri="{FF2B5EF4-FFF2-40B4-BE49-F238E27FC236}">
                <a16:creationId xmlns:a16="http://schemas.microsoft.com/office/drawing/2014/main" id="{2125BB41-4E05-404E-97E1-5E28B33BD157}"/>
              </a:ext>
            </a:extLst>
          </p:cNvPr>
          <p:cNvPicPr>
            <a:picLocks noChangeAspect="1"/>
          </p:cNvPicPr>
          <p:nvPr userDrawn="1"/>
        </p:nvPicPr>
        <p:blipFill>
          <a:blip r:embed="rId11"/>
          <a:stretch>
            <a:fillRect/>
          </a:stretch>
        </p:blipFill>
        <p:spPr>
          <a:xfrm>
            <a:off x="0" y="0"/>
            <a:ext cx="12192000" cy="888391"/>
          </a:xfrm>
          <a:prstGeom prst="rect">
            <a:avLst/>
          </a:prstGeom>
        </p:spPr>
      </p:pic>
      <p:pic>
        <p:nvPicPr>
          <p:cNvPr id="7" name="Picture 6" descr="A close up of a sign&#10;&#10;Description automatically generated">
            <a:extLst>
              <a:ext uri="{FF2B5EF4-FFF2-40B4-BE49-F238E27FC236}">
                <a16:creationId xmlns:a16="http://schemas.microsoft.com/office/drawing/2014/main" id="{C9EF8D68-7636-3440-9431-C233040ECB1A}"/>
              </a:ext>
            </a:extLst>
          </p:cNvPr>
          <p:cNvPicPr>
            <a:picLocks noChangeAspect="1"/>
          </p:cNvPicPr>
          <p:nvPr userDrawn="1"/>
        </p:nvPicPr>
        <p:blipFill>
          <a:blip r:embed="rId12"/>
          <a:stretch>
            <a:fillRect/>
          </a:stretch>
        </p:blipFill>
        <p:spPr>
          <a:xfrm>
            <a:off x="8870350" y="6073930"/>
            <a:ext cx="1138278" cy="630819"/>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9543E5CE-7E65-4E43-A8DF-046205B4FADE}"/>
              </a:ext>
            </a:extLst>
          </p:cNvPr>
          <p:cNvPicPr>
            <a:picLocks noChangeAspect="1"/>
          </p:cNvPicPr>
          <p:nvPr userDrawn="1"/>
        </p:nvPicPr>
        <p:blipFill>
          <a:blip r:embed="rId13"/>
          <a:stretch>
            <a:fillRect/>
          </a:stretch>
        </p:blipFill>
        <p:spPr>
          <a:xfrm>
            <a:off x="10346847" y="6159802"/>
            <a:ext cx="1316517" cy="442898"/>
          </a:xfrm>
          <a:prstGeom prst="rect">
            <a:avLst/>
          </a:prstGeom>
        </p:spPr>
      </p:pic>
      <p:cxnSp>
        <p:nvCxnSpPr>
          <p:cNvPr id="3" name="Straight Connector 2">
            <a:extLst>
              <a:ext uri="{FF2B5EF4-FFF2-40B4-BE49-F238E27FC236}">
                <a16:creationId xmlns:a16="http://schemas.microsoft.com/office/drawing/2014/main" id="{E3456488-98AA-C14F-A8DA-DD9671FE58D4}"/>
              </a:ext>
            </a:extLst>
          </p:cNvPr>
          <p:cNvCxnSpPr/>
          <p:nvPr userDrawn="1"/>
        </p:nvCxnSpPr>
        <p:spPr>
          <a:xfrm>
            <a:off x="10141527" y="6171677"/>
            <a:ext cx="0" cy="44289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www.google.com/url?sa=i&amp;rct=j&amp;q=&amp;esrc=s&amp;source=images&amp;cd=&amp;cad=rja&amp;uact=8&amp;ved=0ahUKEwiwhq22i6nQAhVm6IMKHemwBC4QjRwIBw&amp;url=http://seapointcenter.com/create-a-team-charter/&amp;bvm=bv.138493631,d.amc&amp;psig=AFQjCNHXC530o_ZjLVMgZpn086gCqVHPHQ&amp;ust=1479241826696966" TargetMode="External"/><Relationship Id="rId4"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tst.org/programs/cis"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mailto:stephanie.schuckman@uc.edu" TargetMode="External"/><Relationship Id="rId5" Type="http://schemas.openxmlformats.org/officeDocument/2006/relationships/hyperlink" Target="mailto:angela.mendell@uc.edu" TargetMode="External"/><Relationship Id="rId4" Type="http://schemas.openxmlformats.org/officeDocument/2006/relationships/hyperlink" Target="mailto:jack.kues@uc.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cctst.org/programs/ci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www.teamscience.net/" TargetMode="External"/><Relationship Id="rId5" Type="http://schemas.openxmlformats.org/officeDocument/2006/relationships/hyperlink" Target="https://www.teamsciencetoolkit.cancer.gov/public/Home.aspx" TargetMode="External"/><Relationship Id="rId4" Type="http://schemas.openxmlformats.org/officeDocument/2006/relationships/hyperlink" Target="http://www.cctst.org/programs/cis/resources/team-science-too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Exclamation mark">
            <a:extLst>
              <a:ext uri="{FF2B5EF4-FFF2-40B4-BE49-F238E27FC236}">
                <a16:creationId xmlns:a16="http://schemas.microsoft.com/office/drawing/2014/main" id="{F95C32F0-DC6B-B24C-8F58-29009CF080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34207">
            <a:off x="8398543" y="7019"/>
            <a:ext cx="5359262" cy="5479030"/>
          </a:xfrm>
          <a:prstGeom prst="rect">
            <a:avLst/>
          </a:prstGeom>
        </p:spPr>
      </p:pic>
      <p:sp>
        <p:nvSpPr>
          <p:cNvPr id="8" name="TextBox 7">
            <a:extLst>
              <a:ext uri="{FF2B5EF4-FFF2-40B4-BE49-F238E27FC236}">
                <a16:creationId xmlns:a16="http://schemas.microsoft.com/office/drawing/2014/main" id="{2731DF40-AD6D-D341-A2B7-CB03B66311DF}"/>
              </a:ext>
            </a:extLst>
          </p:cNvPr>
          <p:cNvSpPr txBox="1"/>
          <p:nvPr/>
        </p:nvSpPr>
        <p:spPr>
          <a:xfrm>
            <a:off x="262255" y="1583691"/>
            <a:ext cx="9631571" cy="2215991"/>
          </a:xfrm>
          <a:prstGeom prst="rect">
            <a:avLst/>
          </a:prstGeom>
          <a:noFill/>
        </p:spPr>
        <p:txBody>
          <a:bodyPr wrap="square" rtlCol="0">
            <a:spAutoFit/>
          </a:bodyPr>
          <a:lstStyle/>
          <a:p>
            <a:r>
              <a:rPr lang="en-US" sz="13800">
                <a:latin typeface="Lucida Handwriting"/>
              </a:rPr>
              <a:t>Welcome</a:t>
            </a:r>
          </a:p>
        </p:txBody>
      </p:sp>
      <p:sp>
        <p:nvSpPr>
          <p:cNvPr id="11" name="Rectangle 10">
            <a:extLst>
              <a:ext uri="{FF2B5EF4-FFF2-40B4-BE49-F238E27FC236}">
                <a16:creationId xmlns:a16="http://schemas.microsoft.com/office/drawing/2014/main" id="{3E040D49-7E61-CE41-A58B-6B1590306263}"/>
              </a:ext>
            </a:extLst>
          </p:cNvPr>
          <p:cNvSpPr/>
          <p:nvPr/>
        </p:nvSpPr>
        <p:spPr>
          <a:xfrm>
            <a:off x="484332" y="3423904"/>
            <a:ext cx="10168928" cy="677108"/>
          </a:xfrm>
          <a:prstGeom prst="rect">
            <a:avLst/>
          </a:prstGeom>
        </p:spPr>
        <p:txBody>
          <a:bodyPr wrap="square">
            <a:spAutoFit/>
          </a:bodyPr>
          <a:lstStyle/>
          <a:p>
            <a:r>
              <a:rPr lang="en-US" sz="3800" b="1">
                <a:solidFill>
                  <a:srgbClr val="E00122"/>
                </a:solidFill>
                <a:latin typeface="Myriad Pro" panose="020B0703030403020204" pitchFamily="34" charset="0"/>
                <a:ea typeface="Open Sans" panose="020B0606030504020204" pitchFamily="34" charset="0"/>
                <a:cs typeface="Open Sans" panose="020B0606030504020204" pitchFamily="34" charset="0"/>
              </a:rPr>
              <a:t>THE ART &amp; SCIENCE OF COLLABORATION</a:t>
            </a:r>
          </a:p>
        </p:txBody>
      </p:sp>
      <p:sp>
        <p:nvSpPr>
          <p:cNvPr id="7" name="Oval 6">
            <a:extLst>
              <a:ext uri="{FF2B5EF4-FFF2-40B4-BE49-F238E27FC236}">
                <a16:creationId xmlns:a16="http://schemas.microsoft.com/office/drawing/2014/main" id="{8F79ABE7-C747-C348-BD91-58F8176EE69C}"/>
              </a:ext>
            </a:extLst>
          </p:cNvPr>
          <p:cNvSpPr/>
          <p:nvPr/>
        </p:nvSpPr>
        <p:spPr>
          <a:xfrm>
            <a:off x="9649727" y="3763203"/>
            <a:ext cx="1983976" cy="198137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00"/>
              </a:highlight>
            </a:endParaRPr>
          </a:p>
        </p:txBody>
      </p:sp>
      <p:pic>
        <p:nvPicPr>
          <p:cNvPr id="16" name="Graphic 15" descr="Hourglass Finished">
            <a:extLst>
              <a:ext uri="{FF2B5EF4-FFF2-40B4-BE49-F238E27FC236}">
                <a16:creationId xmlns:a16="http://schemas.microsoft.com/office/drawing/2014/main" id="{92671B40-9CA2-174B-9E12-5E5693E90E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31354">
            <a:off x="10115883" y="4215465"/>
            <a:ext cx="1050163" cy="1050163"/>
          </a:xfrm>
          <a:prstGeom prst="rect">
            <a:avLst/>
          </a:prstGeom>
        </p:spPr>
      </p:pic>
      <p:sp>
        <p:nvSpPr>
          <p:cNvPr id="17" name="Oval 16">
            <a:extLst>
              <a:ext uri="{FF2B5EF4-FFF2-40B4-BE49-F238E27FC236}">
                <a16:creationId xmlns:a16="http://schemas.microsoft.com/office/drawing/2014/main" id="{9BBCF33C-F8F3-4D4F-9A44-76F61282463A}"/>
              </a:ext>
            </a:extLst>
          </p:cNvPr>
          <p:cNvSpPr/>
          <p:nvPr/>
        </p:nvSpPr>
        <p:spPr>
          <a:xfrm>
            <a:off x="10574596" y="4542498"/>
            <a:ext cx="132736" cy="1474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36F309-594F-E342-ADFD-03B27B2718AA}"/>
              </a:ext>
            </a:extLst>
          </p:cNvPr>
          <p:cNvSpPr/>
          <p:nvPr/>
        </p:nvSpPr>
        <p:spPr>
          <a:xfrm>
            <a:off x="10668004" y="4473674"/>
            <a:ext cx="132736" cy="1474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AC58A1-9817-E84D-92F4-B39C1EE1E47F}"/>
              </a:ext>
            </a:extLst>
          </p:cNvPr>
          <p:cNvSpPr/>
          <p:nvPr/>
        </p:nvSpPr>
        <p:spPr>
          <a:xfrm>
            <a:off x="10520524" y="4753892"/>
            <a:ext cx="132736" cy="1474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B4805B6-E5BF-5A40-867F-31F6E41B1E55}"/>
              </a:ext>
            </a:extLst>
          </p:cNvPr>
          <p:cNvSpPr txBox="1"/>
          <p:nvPr/>
        </p:nvSpPr>
        <p:spPr>
          <a:xfrm rot="656187">
            <a:off x="10247480" y="3926717"/>
            <a:ext cx="973793" cy="400110"/>
          </a:xfrm>
          <a:prstGeom prst="rect">
            <a:avLst/>
          </a:prstGeom>
          <a:noFill/>
        </p:spPr>
        <p:txBody>
          <a:bodyPr wrap="none" rtlCol="0">
            <a:spAutoFit/>
          </a:bodyPr>
          <a:lstStyle/>
          <a:p>
            <a:r>
              <a:rPr lang="en-US" sz="2000" b="1">
                <a:solidFill>
                  <a:srgbClr val="FFFF00"/>
                </a:solidFill>
              </a:rPr>
              <a:t>We will</a:t>
            </a:r>
          </a:p>
        </p:txBody>
      </p:sp>
      <p:sp>
        <p:nvSpPr>
          <p:cNvPr id="23" name="TextBox 22">
            <a:extLst>
              <a:ext uri="{FF2B5EF4-FFF2-40B4-BE49-F238E27FC236}">
                <a16:creationId xmlns:a16="http://schemas.microsoft.com/office/drawing/2014/main" id="{11817CCE-1508-D64A-B968-371180798A8A}"/>
              </a:ext>
            </a:extLst>
          </p:cNvPr>
          <p:cNvSpPr txBox="1"/>
          <p:nvPr/>
        </p:nvSpPr>
        <p:spPr>
          <a:xfrm rot="472674">
            <a:off x="9705786" y="5193245"/>
            <a:ext cx="1629475" cy="369332"/>
          </a:xfrm>
          <a:prstGeom prst="rect">
            <a:avLst/>
          </a:prstGeom>
          <a:noFill/>
        </p:spPr>
        <p:txBody>
          <a:bodyPr wrap="square" rtlCol="0">
            <a:spAutoFit/>
          </a:bodyPr>
          <a:lstStyle/>
          <a:p>
            <a:pPr algn="ctr"/>
            <a:r>
              <a:rPr lang="en-US" b="1">
                <a:solidFill>
                  <a:srgbClr val="FFFF00"/>
                </a:solidFill>
              </a:rPr>
              <a:t>Begin Shortly</a:t>
            </a:r>
          </a:p>
        </p:txBody>
      </p:sp>
    </p:spTree>
    <p:extLst>
      <p:ext uri="{BB962C8B-B14F-4D97-AF65-F5344CB8AC3E}">
        <p14:creationId xmlns:p14="http://schemas.microsoft.com/office/powerpoint/2010/main" val="37905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118C1A-C328-254A-85E9-50121FC49055}"/>
              </a:ext>
            </a:extLst>
          </p:cNvPr>
          <p:cNvSpPr/>
          <p:nvPr/>
        </p:nvSpPr>
        <p:spPr>
          <a:xfrm>
            <a:off x="3596640" y="5898995"/>
            <a:ext cx="8593500"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A3624B-2F10-2741-A2B8-4457BD19D6FD}"/>
              </a:ext>
            </a:extLst>
          </p:cNvPr>
          <p:cNvSpPr/>
          <p:nvPr/>
        </p:nvSpPr>
        <p:spPr>
          <a:xfrm>
            <a:off x="0" y="0"/>
            <a:ext cx="4044874"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65B2035F-067A-4830-949D-8E1C67715D18}"/>
              </a:ext>
            </a:extLst>
          </p:cNvPr>
          <p:cNvSpPr txBox="1">
            <a:spLocks/>
          </p:cNvSpPr>
          <p:nvPr/>
        </p:nvSpPr>
        <p:spPr>
          <a:xfrm>
            <a:off x="1459277" y="3215625"/>
            <a:ext cx="2729154" cy="9058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chemeClr val="bg1"/>
                </a:solidFill>
                <a:latin typeface="Myriad Pro"/>
              </a:rPr>
              <a:t>Poll</a:t>
            </a:r>
            <a:endParaRPr lang="en-US" sz="5400">
              <a:solidFill>
                <a:schemeClr val="bg1"/>
              </a:solidFill>
            </a:endParaRPr>
          </a:p>
        </p:txBody>
      </p:sp>
      <p:sp>
        <p:nvSpPr>
          <p:cNvPr id="4" name="TextBox 3">
            <a:extLst>
              <a:ext uri="{FF2B5EF4-FFF2-40B4-BE49-F238E27FC236}">
                <a16:creationId xmlns:a16="http://schemas.microsoft.com/office/drawing/2014/main" id="{35CF6543-300D-364F-A436-BBD85253C664}"/>
              </a:ext>
            </a:extLst>
          </p:cNvPr>
          <p:cNvSpPr txBox="1"/>
          <p:nvPr/>
        </p:nvSpPr>
        <p:spPr>
          <a:xfrm>
            <a:off x="5084735" y="1797050"/>
            <a:ext cx="6466350" cy="954107"/>
          </a:xfrm>
          <a:prstGeom prst="rect">
            <a:avLst/>
          </a:prstGeom>
          <a:noFill/>
        </p:spPr>
        <p:txBody>
          <a:bodyPr wrap="square" rtlCol="0">
            <a:spAutoFit/>
          </a:bodyPr>
          <a:lstStyle/>
          <a:p>
            <a:r>
              <a:rPr lang="en-US" sz="2800">
                <a:latin typeface="Myriad Pro" panose="020B0703030403020204" pitchFamily="34" charset="0"/>
              </a:rPr>
              <a:t>Which best describes your most recent collaboration:</a:t>
            </a:r>
          </a:p>
        </p:txBody>
      </p:sp>
      <p:pic>
        <p:nvPicPr>
          <p:cNvPr id="7" name="Graphic 6" descr="List">
            <a:extLst>
              <a:ext uri="{FF2B5EF4-FFF2-40B4-BE49-F238E27FC236}">
                <a16:creationId xmlns:a16="http://schemas.microsoft.com/office/drawing/2014/main" id="{A817EE84-F48D-1241-823D-93D0A0429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15" y="3109585"/>
            <a:ext cx="914400" cy="914400"/>
          </a:xfrm>
          <a:prstGeom prst="rect">
            <a:avLst/>
          </a:prstGeom>
        </p:spPr>
      </p:pic>
      <p:sp>
        <p:nvSpPr>
          <p:cNvPr id="9" name="TextBox 8">
            <a:extLst>
              <a:ext uri="{FF2B5EF4-FFF2-40B4-BE49-F238E27FC236}">
                <a16:creationId xmlns:a16="http://schemas.microsoft.com/office/drawing/2014/main" id="{A90093F3-0CD5-464C-9209-B2609C46E4D6}"/>
              </a:ext>
            </a:extLst>
          </p:cNvPr>
          <p:cNvSpPr txBox="1"/>
          <p:nvPr/>
        </p:nvSpPr>
        <p:spPr>
          <a:xfrm>
            <a:off x="5150284" y="2751157"/>
            <a:ext cx="6400801" cy="3046988"/>
          </a:xfrm>
          <a:prstGeom prst="rect">
            <a:avLst/>
          </a:prstGeom>
          <a:noFill/>
        </p:spPr>
        <p:txBody>
          <a:bodyPr wrap="square" lIns="91440" tIns="45720" rIns="91440" bIns="45720" rtlCol="0" anchor="t">
            <a:spAutoFit/>
          </a:bodyPr>
          <a:lstStyle/>
          <a:p>
            <a:pPr marL="457200" indent="-457200">
              <a:buAutoNum type="arabicPeriod"/>
            </a:pPr>
            <a:r>
              <a:rPr lang="en-US" sz="2400">
                <a:latin typeface="Minion Pro Capt"/>
              </a:rPr>
              <a:t>We’re lucky nobody got hurt.</a:t>
            </a:r>
          </a:p>
          <a:p>
            <a:pPr marL="457200" indent="-457200">
              <a:buFontTx/>
              <a:buAutoNum type="arabicPeriod"/>
            </a:pPr>
            <a:r>
              <a:rPr lang="en-US" sz="2400">
                <a:latin typeface="Minion Pro Capt"/>
              </a:rPr>
              <a:t>Inefficient and draining, but we made it.</a:t>
            </a:r>
          </a:p>
          <a:p>
            <a:pPr marL="457200" indent="-457200">
              <a:buFontTx/>
              <a:buAutoNum type="arabicPeriod"/>
            </a:pPr>
            <a:r>
              <a:rPr lang="en-US" sz="2400">
                <a:latin typeface="Minion Pro Capt"/>
              </a:rPr>
              <a:t>Productive, but socially/intellectually draining.</a:t>
            </a:r>
          </a:p>
          <a:p>
            <a:pPr marL="457200" indent="-457200">
              <a:buFontTx/>
              <a:buAutoNum type="arabicPeriod"/>
            </a:pPr>
            <a:r>
              <a:rPr lang="en-US" sz="2400">
                <a:latin typeface="Minion Pro Capt"/>
              </a:rPr>
              <a:t>Socially/intellectually satisfying, but not very productive</a:t>
            </a:r>
          </a:p>
          <a:p>
            <a:pPr marL="457200" indent="-457200">
              <a:buFontTx/>
              <a:buAutoNum type="arabicPeriod"/>
            </a:pPr>
            <a:r>
              <a:rPr lang="en-US" sz="2400">
                <a:latin typeface="Minion Pro Capt"/>
              </a:rPr>
              <a:t>Socially/intellectually satisfying &amp; productive. </a:t>
            </a:r>
          </a:p>
        </p:txBody>
      </p:sp>
    </p:spTree>
    <p:extLst>
      <p:ext uri="{BB962C8B-B14F-4D97-AF65-F5344CB8AC3E}">
        <p14:creationId xmlns:p14="http://schemas.microsoft.com/office/powerpoint/2010/main" val="30285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AFBFD"/>
              </a:clrFrom>
              <a:clrTo>
                <a:srgbClr val="FAFBFD">
                  <a:alpha val="0"/>
                </a:srgbClr>
              </a:clrTo>
            </a:clrChange>
          </a:blip>
          <a:stretch>
            <a:fillRect/>
          </a:stretch>
        </p:blipFill>
        <p:spPr>
          <a:xfrm>
            <a:off x="267039" y="1038240"/>
            <a:ext cx="12163926" cy="5405665"/>
          </a:xfrm>
          <a:prstGeom prst="rect">
            <a:avLst/>
          </a:prstGeom>
        </p:spPr>
      </p:pic>
      <p:sp>
        <p:nvSpPr>
          <p:cNvPr id="3" name="Rectangle 2">
            <a:extLst>
              <a:ext uri="{FF2B5EF4-FFF2-40B4-BE49-F238E27FC236}">
                <a16:creationId xmlns:a16="http://schemas.microsoft.com/office/drawing/2014/main" id="{94C9F441-828B-4BBB-B2A2-649B32EEFD21}"/>
              </a:ext>
            </a:extLst>
          </p:cNvPr>
          <p:cNvSpPr/>
          <p:nvPr/>
        </p:nvSpPr>
        <p:spPr>
          <a:xfrm>
            <a:off x="-1859" y="5898995"/>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42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118C1A-C328-254A-85E9-50121FC49055}"/>
              </a:ext>
            </a:extLst>
          </p:cNvPr>
          <p:cNvSpPr/>
          <p:nvPr/>
        </p:nvSpPr>
        <p:spPr>
          <a:xfrm>
            <a:off x="3596640" y="5898995"/>
            <a:ext cx="8593500"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A3624B-2F10-2741-A2B8-4457BD19D6FD}"/>
              </a:ext>
            </a:extLst>
          </p:cNvPr>
          <p:cNvSpPr/>
          <p:nvPr/>
        </p:nvSpPr>
        <p:spPr>
          <a:xfrm>
            <a:off x="0" y="0"/>
            <a:ext cx="4044874"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65B2035F-067A-4830-949D-8E1C67715D18}"/>
              </a:ext>
            </a:extLst>
          </p:cNvPr>
          <p:cNvSpPr txBox="1">
            <a:spLocks/>
          </p:cNvSpPr>
          <p:nvPr/>
        </p:nvSpPr>
        <p:spPr>
          <a:xfrm>
            <a:off x="1459277" y="3215625"/>
            <a:ext cx="2729154" cy="9058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chemeClr val="bg1"/>
                </a:solidFill>
                <a:latin typeface="Myriad Pro"/>
              </a:rPr>
              <a:t>Chat</a:t>
            </a:r>
            <a:endParaRPr lang="en-US" sz="5400">
              <a:solidFill>
                <a:schemeClr val="bg1"/>
              </a:solidFill>
            </a:endParaRPr>
          </a:p>
        </p:txBody>
      </p:sp>
      <p:sp>
        <p:nvSpPr>
          <p:cNvPr id="4" name="TextBox 3">
            <a:extLst>
              <a:ext uri="{FF2B5EF4-FFF2-40B4-BE49-F238E27FC236}">
                <a16:creationId xmlns:a16="http://schemas.microsoft.com/office/drawing/2014/main" id="{35CF6543-300D-364F-A436-BBD85253C664}"/>
              </a:ext>
            </a:extLst>
          </p:cNvPr>
          <p:cNvSpPr txBox="1"/>
          <p:nvPr/>
        </p:nvSpPr>
        <p:spPr>
          <a:xfrm>
            <a:off x="5310204" y="2874288"/>
            <a:ext cx="5166372" cy="1384995"/>
          </a:xfrm>
          <a:prstGeom prst="rect">
            <a:avLst/>
          </a:prstGeom>
          <a:noFill/>
        </p:spPr>
        <p:txBody>
          <a:bodyPr wrap="square" rtlCol="0">
            <a:spAutoFit/>
          </a:bodyPr>
          <a:lstStyle/>
          <a:p>
            <a:r>
              <a:rPr lang="en-US" sz="2800">
                <a:latin typeface="Minion Pro Capt"/>
              </a:rPr>
              <a:t>What are important things to consider before initiating or accepting an offer to collaborate?</a:t>
            </a:r>
          </a:p>
        </p:txBody>
      </p:sp>
      <p:pic>
        <p:nvPicPr>
          <p:cNvPr id="8" name="Graphic 7" descr="Chat">
            <a:extLst>
              <a:ext uri="{FF2B5EF4-FFF2-40B4-BE49-F238E27FC236}">
                <a16:creationId xmlns:a16="http://schemas.microsoft.com/office/drawing/2014/main" id="{F3E4E1ED-DB7A-3740-A386-31717CFE0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47" y="2874288"/>
            <a:ext cx="914400" cy="914400"/>
          </a:xfrm>
          <a:prstGeom prst="rect">
            <a:avLst/>
          </a:prstGeom>
        </p:spPr>
      </p:pic>
    </p:spTree>
    <p:extLst>
      <p:ext uri="{BB962C8B-B14F-4D97-AF65-F5344CB8AC3E}">
        <p14:creationId xmlns:p14="http://schemas.microsoft.com/office/powerpoint/2010/main" val="196608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04496" y="911592"/>
            <a:ext cx="10515600" cy="906463"/>
          </a:xfrm>
          <a:prstGeom prst="rect">
            <a:avLst/>
          </a:prstGeom>
        </p:spPr>
        <p:txBody>
          <a:bodyPr/>
          <a:lstStyle/>
          <a:p>
            <a:r>
              <a:rPr lang="en-US">
                <a:latin typeface="Myriad Pro" panose="020B0703030403020204" pitchFamily="34" charset="0"/>
              </a:rPr>
              <a:t>Framing the </a:t>
            </a:r>
            <a:r>
              <a:rPr lang="en-US">
                <a:solidFill>
                  <a:srgbClr val="BB1D28"/>
                </a:solidFill>
                <a:latin typeface="Myriad Pro" panose="020B0703030403020204" pitchFamily="34" charset="0"/>
              </a:rPr>
              <a:t>WHY</a:t>
            </a:r>
            <a:endParaRPr lang="en-US">
              <a:latin typeface="Myriad Pro" panose="020B0703030403020204" pitchFamily="34" charset="0"/>
            </a:endParaRPr>
          </a:p>
        </p:txBody>
      </p:sp>
      <p:pic>
        <p:nvPicPr>
          <p:cNvPr id="9" name="Picture 8"/>
          <p:cNvPicPr>
            <a:picLocks noChangeAspect="1"/>
          </p:cNvPicPr>
          <p:nvPr/>
        </p:nvPicPr>
        <p:blipFill>
          <a:blip r:embed="rId3">
            <a:clrChange>
              <a:clrFrom>
                <a:srgbClr val="F6F6F6"/>
              </a:clrFrom>
              <a:clrTo>
                <a:srgbClr val="F6F6F6">
                  <a:alpha val="0"/>
                </a:srgbClr>
              </a:clrTo>
            </a:clrChange>
          </a:blip>
          <a:stretch>
            <a:fillRect/>
          </a:stretch>
        </p:blipFill>
        <p:spPr>
          <a:xfrm>
            <a:off x="2577519" y="1837121"/>
            <a:ext cx="3284881" cy="3445119"/>
          </a:xfrm>
          <a:prstGeom prst="rect">
            <a:avLst/>
          </a:prstGeom>
        </p:spPr>
      </p:pic>
      <p:sp>
        <p:nvSpPr>
          <p:cNvPr id="2" name="Rectangle 1">
            <a:extLst>
              <a:ext uri="{FF2B5EF4-FFF2-40B4-BE49-F238E27FC236}">
                <a16:creationId xmlns:a16="http://schemas.microsoft.com/office/drawing/2014/main" id="{9D2306E8-6B67-B749-9B16-552E20EA1BEA}"/>
              </a:ext>
            </a:extLst>
          </p:cNvPr>
          <p:cNvSpPr/>
          <p:nvPr/>
        </p:nvSpPr>
        <p:spPr>
          <a:xfrm>
            <a:off x="6096000" y="2282407"/>
            <a:ext cx="6096000" cy="2554545"/>
          </a:xfrm>
          <a:prstGeom prst="rect">
            <a:avLst/>
          </a:prstGeom>
        </p:spPr>
        <p:txBody>
          <a:bodyPr>
            <a:spAutoFit/>
          </a:bodyPr>
          <a:lstStyle/>
          <a:p>
            <a:pPr lvl="1"/>
            <a:r>
              <a:rPr lang="en-US" sz="4000" b="1">
                <a:solidFill>
                  <a:srgbClr val="BB1D28"/>
                </a:solidFill>
                <a:latin typeface="Minion Pro Capt" panose="02040503050201020203" pitchFamily="18" charset="0"/>
              </a:rPr>
              <a:t>G</a:t>
            </a:r>
            <a:r>
              <a:rPr lang="en-US" sz="2800">
                <a:solidFill>
                  <a:srgbClr val="BB1D28"/>
                </a:solidFill>
                <a:latin typeface="Minion Pro Capt" panose="02040503050201020203" pitchFamily="18" charset="0"/>
              </a:rPr>
              <a:t>oals</a:t>
            </a:r>
          </a:p>
          <a:p>
            <a:pPr lvl="1"/>
            <a:r>
              <a:rPr lang="en-US" sz="4000" b="1">
                <a:solidFill>
                  <a:srgbClr val="BB1D28"/>
                </a:solidFill>
                <a:latin typeface="Minion Pro Capt" panose="02040503050201020203" pitchFamily="18" charset="0"/>
              </a:rPr>
              <a:t>A</a:t>
            </a:r>
            <a:r>
              <a:rPr lang="en-US" sz="2800">
                <a:solidFill>
                  <a:srgbClr val="BB1D28"/>
                </a:solidFill>
                <a:latin typeface="Minion Pro Capt" panose="02040503050201020203" pitchFamily="18" charset="0"/>
              </a:rPr>
              <a:t>bility</a:t>
            </a:r>
          </a:p>
          <a:p>
            <a:pPr lvl="1"/>
            <a:r>
              <a:rPr lang="en-US" sz="4000" b="1">
                <a:solidFill>
                  <a:srgbClr val="BB1D28"/>
                </a:solidFill>
                <a:latin typeface="Minion Pro Capt" panose="02040503050201020203" pitchFamily="18" charset="0"/>
              </a:rPr>
              <a:t>T</a:t>
            </a:r>
            <a:r>
              <a:rPr lang="en-US" sz="2800">
                <a:solidFill>
                  <a:srgbClr val="BB1D28"/>
                </a:solidFill>
                <a:latin typeface="Minion Pro Capt" panose="02040503050201020203" pitchFamily="18" charset="0"/>
              </a:rPr>
              <a:t>ime</a:t>
            </a:r>
          </a:p>
          <a:p>
            <a:pPr lvl="1"/>
            <a:r>
              <a:rPr lang="en-US" sz="4000" b="1">
                <a:solidFill>
                  <a:srgbClr val="BB1D28"/>
                </a:solidFill>
                <a:latin typeface="Minion Pro Capt" panose="02040503050201020203" pitchFamily="18" charset="0"/>
              </a:rPr>
              <a:t>E</a:t>
            </a:r>
            <a:r>
              <a:rPr lang="en-US" sz="2800">
                <a:solidFill>
                  <a:srgbClr val="BB1D28"/>
                </a:solidFill>
                <a:latin typeface="Minion Pro Capt" panose="02040503050201020203" pitchFamily="18" charset="0"/>
              </a:rPr>
              <a:t>njoyment</a:t>
            </a:r>
            <a:endParaRPr lang="en-US"/>
          </a:p>
        </p:txBody>
      </p:sp>
      <p:sp>
        <p:nvSpPr>
          <p:cNvPr id="10" name="Rectangle 9">
            <a:extLst>
              <a:ext uri="{FF2B5EF4-FFF2-40B4-BE49-F238E27FC236}">
                <a16:creationId xmlns:a16="http://schemas.microsoft.com/office/drawing/2014/main" id="{D24A7D7B-D333-A042-A57B-1914C671394B}"/>
              </a:ext>
            </a:extLst>
          </p:cNvPr>
          <p:cNvSpPr/>
          <p:nvPr/>
        </p:nvSpPr>
        <p:spPr>
          <a:xfrm>
            <a:off x="-1859" y="5898995"/>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17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lay 9">
            <a:extLst>
              <a:ext uri="{FF2B5EF4-FFF2-40B4-BE49-F238E27FC236}">
                <a16:creationId xmlns:a16="http://schemas.microsoft.com/office/drawing/2014/main" id="{44AA5E49-86D2-BA40-8F2B-5015DA6B6834}"/>
              </a:ext>
            </a:extLst>
          </p:cNvPr>
          <p:cNvSpPr/>
          <p:nvPr/>
        </p:nvSpPr>
        <p:spPr>
          <a:xfrm>
            <a:off x="-1" y="0"/>
            <a:ext cx="5439905" cy="6857999"/>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eting">
            <a:extLst>
              <a:ext uri="{FF2B5EF4-FFF2-40B4-BE49-F238E27FC236}">
                <a16:creationId xmlns:a16="http://schemas.microsoft.com/office/drawing/2014/main" id="{D19ABB81-A0D5-0947-B56D-001535D12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7612" y="1190005"/>
            <a:ext cx="914400" cy="914400"/>
          </a:xfrm>
          <a:prstGeom prst="rect">
            <a:avLst/>
          </a:prstGeom>
        </p:spPr>
      </p:pic>
      <p:sp>
        <p:nvSpPr>
          <p:cNvPr id="22" name="TextBox 21">
            <a:extLst>
              <a:ext uri="{FF2B5EF4-FFF2-40B4-BE49-F238E27FC236}">
                <a16:creationId xmlns:a16="http://schemas.microsoft.com/office/drawing/2014/main" id="{BF4E9DE4-91AD-EB4F-9EC9-9BF2F44B8BA2}"/>
              </a:ext>
            </a:extLst>
          </p:cNvPr>
          <p:cNvSpPr txBox="1"/>
          <p:nvPr/>
        </p:nvSpPr>
        <p:spPr>
          <a:xfrm>
            <a:off x="764407" y="1864356"/>
            <a:ext cx="5331593" cy="1569660"/>
          </a:xfrm>
          <a:prstGeom prst="rect">
            <a:avLst/>
          </a:prstGeom>
          <a:noFill/>
        </p:spPr>
        <p:txBody>
          <a:bodyPr wrap="square" rtlCol="0">
            <a:spAutoFit/>
          </a:bodyPr>
          <a:lstStyle/>
          <a:p>
            <a:r>
              <a:rPr lang="en-US" sz="4800" b="1">
                <a:solidFill>
                  <a:schemeClr val="bg1"/>
                </a:solidFill>
                <a:latin typeface="Myriad Pro" panose="020B0703030403020204" pitchFamily="34" charset="0"/>
              </a:rPr>
              <a:t>DECIDING THE WHO</a:t>
            </a:r>
          </a:p>
        </p:txBody>
      </p:sp>
      <p:sp>
        <p:nvSpPr>
          <p:cNvPr id="5" name="Content Placeholder 8">
            <a:extLst>
              <a:ext uri="{FF2B5EF4-FFF2-40B4-BE49-F238E27FC236}">
                <a16:creationId xmlns:a16="http://schemas.microsoft.com/office/drawing/2014/main" id="{38696631-033B-BF44-8D54-8C9F64A12631}"/>
              </a:ext>
            </a:extLst>
          </p:cNvPr>
          <p:cNvSpPr txBox="1">
            <a:spLocks/>
          </p:cNvSpPr>
          <p:nvPr/>
        </p:nvSpPr>
        <p:spPr>
          <a:xfrm>
            <a:off x="6511304" y="1736061"/>
            <a:ext cx="3986213" cy="3114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inion Pro Capt"/>
              </a:rPr>
              <a:t>Content Expertise	</a:t>
            </a:r>
          </a:p>
          <a:p>
            <a:r>
              <a:rPr lang="en-US">
                <a:latin typeface="Minion Pro Capt"/>
              </a:rPr>
              <a:t>Project Management</a:t>
            </a:r>
          </a:p>
          <a:p>
            <a:r>
              <a:rPr lang="en-US">
                <a:latin typeface="Minion Pro Capt"/>
              </a:rPr>
              <a:t>Finance</a:t>
            </a:r>
          </a:p>
          <a:p>
            <a:r>
              <a:rPr lang="en-US">
                <a:latin typeface="Minion Pro Capt"/>
              </a:rPr>
              <a:t>Regulatory	</a:t>
            </a:r>
          </a:p>
          <a:p>
            <a:r>
              <a:rPr lang="en-US">
                <a:latin typeface="Minion Pro Capt"/>
              </a:rPr>
              <a:t>Technology</a:t>
            </a:r>
          </a:p>
          <a:p>
            <a:r>
              <a:rPr lang="en-US">
                <a:latin typeface="Minion Pro Capt"/>
              </a:rPr>
              <a:t>Writing/Editing</a:t>
            </a:r>
          </a:p>
        </p:txBody>
      </p:sp>
      <p:sp>
        <p:nvSpPr>
          <p:cNvPr id="2" name="Rectangle 1">
            <a:extLst>
              <a:ext uri="{FF2B5EF4-FFF2-40B4-BE49-F238E27FC236}">
                <a16:creationId xmlns:a16="http://schemas.microsoft.com/office/drawing/2014/main" id="{9C84EE0E-6842-024E-AB9B-E8495699C6C5}"/>
              </a:ext>
            </a:extLst>
          </p:cNvPr>
          <p:cNvSpPr/>
          <p:nvPr/>
        </p:nvSpPr>
        <p:spPr>
          <a:xfrm>
            <a:off x="818278" y="3631313"/>
            <a:ext cx="3803346" cy="1200329"/>
          </a:xfrm>
          <a:prstGeom prst="rect">
            <a:avLst/>
          </a:prstGeom>
        </p:spPr>
        <p:txBody>
          <a:bodyPr wrap="square">
            <a:spAutoFit/>
          </a:bodyPr>
          <a:lstStyle/>
          <a:p>
            <a:r>
              <a:rPr lang="en-US" sz="3600">
                <a:solidFill>
                  <a:srgbClr val="FFFF00"/>
                </a:solidFill>
                <a:latin typeface="Lucida Handwriting" panose="03010101010101010101" pitchFamily="66" charset="77"/>
              </a:rPr>
              <a:t>What else to consider?</a:t>
            </a:r>
          </a:p>
        </p:txBody>
      </p:sp>
    </p:spTree>
    <p:extLst>
      <p:ext uri="{BB962C8B-B14F-4D97-AF65-F5344CB8AC3E}">
        <p14:creationId xmlns:p14="http://schemas.microsoft.com/office/powerpoint/2010/main" val="275922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515951-F4F4-AB44-9779-3A6205711FB3}"/>
              </a:ext>
            </a:extLst>
          </p:cNvPr>
          <p:cNvSpPr/>
          <p:nvPr/>
        </p:nvSpPr>
        <p:spPr>
          <a:xfrm>
            <a:off x="0" y="5667995"/>
            <a:ext cx="12191999" cy="120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lIns="91440" tIns="45720" rIns="91440" bIns="45720" anchor="b"/>
          <a:lstStyle/>
          <a:p>
            <a:r>
              <a:rPr lang="en-US" sz="4000">
                <a:latin typeface="Myriad Pro"/>
              </a:rPr>
              <a:t>Optimizing Disciplinary Diversity</a:t>
            </a:r>
            <a:endParaRPr lang="en-US" sz="4000">
              <a:latin typeface="Myriad Pro" panose="020B0703030403020204" pitchFamily="34" charset="0"/>
            </a:endParaRPr>
          </a:p>
        </p:txBody>
      </p:sp>
      <p:sp>
        <p:nvSpPr>
          <p:cNvPr id="13" name="Rectangle 12"/>
          <p:cNvSpPr/>
          <p:nvPr/>
        </p:nvSpPr>
        <p:spPr>
          <a:xfrm>
            <a:off x="2502568" y="1660358"/>
            <a:ext cx="459952" cy="672411"/>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09EF81F-D324-EA40-A0F7-51561C9CE8CB}"/>
              </a:ext>
            </a:extLst>
          </p:cNvPr>
          <p:cNvPicPr>
            <a:picLocks noChangeAspect="1"/>
          </p:cNvPicPr>
          <p:nvPr/>
        </p:nvPicPr>
        <p:blipFill rotWithShape="1">
          <a:blip r:embed="rId3"/>
          <a:srcRect t="12982"/>
          <a:stretch/>
        </p:blipFill>
        <p:spPr>
          <a:xfrm>
            <a:off x="2502568" y="1660358"/>
            <a:ext cx="7830155" cy="4928166"/>
          </a:xfrm>
          <a:prstGeom prst="rect">
            <a:avLst/>
          </a:prstGeom>
        </p:spPr>
      </p:pic>
    </p:spTree>
    <p:extLst>
      <p:ext uri="{BB962C8B-B14F-4D97-AF65-F5344CB8AC3E}">
        <p14:creationId xmlns:p14="http://schemas.microsoft.com/office/powerpoint/2010/main" val="29814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lay 9">
            <a:extLst>
              <a:ext uri="{FF2B5EF4-FFF2-40B4-BE49-F238E27FC236}">
                <a16:creationId xmlns:a16="http://schemas.microsoft.com/office/drawing/2014/main" id="{44AA5E49-86D2-BA40-8F2B-5015DA6B6834}"/>
              </a:ext>
            </a:extLst>
          </p:cNvPr>
          <p:cNvSpPr/>
          <p:nvPr/>
        </p:nvSpPr>
        <p:spPr>
          <a:xfrm>
            <a:off x="-1" y="0"/>
            <a:ext cx="5439905" cy="6857999"/>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eting">
            <a:extLst>
              <a:ext uri="{FF2B5EF4-FFF2-40B4-BE49-F238E27FC236}">
                <a16:creationId xmlns:a16="http://schemas.microsoft.com/office/drawing/2014/main" id="{D19ABB81-A0D5-0947-B56D-001535D12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7612" y="1190005"/>
            <a:ext cx="914400" cy="914400"/>
          </a:xfrm>
          <a:prstGeom prst="rect">
            <a:avLst/>
          </a:prstGeom>
        </p:spPr>
      </p:pic>
      <p:pic>
        <p:nvPicPr>
          <p:cNvPr id="11" name="Graphic 10" descr="Chat">
            <a:extLst>
              <a:ext uri="{FF2B5EF4-FFF2-40B4-BE49-F238E27FC236}">
                <a16:creationId xmlns:a16="http://schemas.microsoft.com/office/drawing/2014/main" id="{3B11FFD1-045A-3D45-ABFF-6AEBCB9D5C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7349" y="671270"/>
            <a:ext cx="914400" cy="914400"/>
          </a:xfrm>
          <a:prstGeom prst="rect">
            <a:avLst/>
          </a:prstGeom>
        </p:spPr>
      </p:pic>
      <p:pic>
        <p:nvPicPr>
          <p:cNvPr id="21" name="Picture 2" descr="A person wearing a suit and tie smiling at the camera&#10;&#10;Description automatically generated">
            <a:extLst>
              <a:ext uri="{FF2B5EF4-FFF2-40B4-BE49-F238E27FC236}">
                <a16:creationId xmlns:a16="http://schemas.microsoft.com/office/drawing/2014/main" id="{52E87526-0DEB-C345-90A5-2B89BA49A95B}"/>
              </a:ext>
            </a:extLst>
          </p:cNvPr>
          <p:cNvPicPr>
            <a:picLocks noChangeAspect="1"/>
          </p:cNvPicPr>
          <p:nvPr/>
        </p:nvPicPr>
        <p:blipFill>
          <a:blip r:embed="rId7"/>
          <a:stretch>
            <a:fillRect/>
          </a:stretch>
        </p:blipFill>
        <p:spPr>
          <a:xfrm>
            <a:off x="368416" y="676321"/>
            <a:ext cx="1541259" cy="2005865"/>
          </a:xfrm>
          <a:prstGeom prst="rect">
            <a:avLst/>
          </a:prstGeom>
        </p:spPr>
      </p:pic>
      <p:sp>
        <p:nvSpPr>
          <p:cNvPr id="22" name="TextBox 21">
            <a:extLst>
              <a:ext uri="{FF2B5EF4-FFF2-40B4-BE49-F238E27FC236}">
                <a16:creationId xmlns:a16="http://schemas.microsoft.com/office/drawing/2014/main" id="{BF4E9DE4-91AD-EB4F-9EC9-9BF2F44B8BA2}"/>
              </a:ext>
            </a:extLst>
          </p:cNvPr>
          <p:cNvSpPr txBox="1"/>
          <p:nvPr/>
        </p:nvSpPr>
        <p:spPr>
          <a:xfrm>
            <a:off x="212956" y="2969123"/>
            <a:ext cx="5331593" cy="2308324"/>
          </a:xfrm>
          <a:prstGeom prst="rect">
            <a:avLst/>
          </a:prstGeom>
          <a:noFill/>
        </p:spPr>
        <p:txBody>
          <a:bodyPr wrap="square" rtlCol="0">
            <a:spAutoFit/>
          </a:bodyPr>
          <a:lstStyle/>
          <a:p>
            <a:r>
              <a:rPr lang="en-US" sz="4800" b="1">
                <a:solidFill>
                  <a:schemeClr val="bg1"/>
                </a:solidFill>
                <a:latin typeface="Myriad Pro" panose="020B0703030403020204" pitchFamily="34" charset="0"/>
              </a:rPr>
              <a:t>HOW TO </a:t>
            </a:r>
          </a:p>
          <a:p>
            <a:r>
              <a:rPr lang="en-US" sz="4800" b="1">
                <a:solidFill>
                  <a:schemeClr val="bg1"/>
                </a:solidFill>
                <a:latin typeface="Myriad Pro" panose="020B0703030403020204" pitchFamily="34" charset="0"/>
              </a:rPr>
              <a:t>BUILD &amp; SUSTAIN</a:t>
            </a:r>
          </a:p>
          <a:p>
            <a:r>
              <a:rPr lang="en-US" sz="4800" b="1">
                <a:solidFill>
                  <a:schemeClr val="bg1"/>
                </a:solidFill>
                <a:latin typeface="Myriad Pro" panose="020B0703030403020204" pitchFamily="34" charset="0"/>
              </a:rPr>
              <a:t>YOUR TEAM</a:t>
            </a:r>
          </a:p>
        </p:txBody>
      </p:sp>
      <p:sp>
        <p:nvSpPr>
          <p:cNvPr id="5" name="TextBox 4">
            <a:extLst>
              <a:ext uri="{FF2B5EF4-FFF2-40B4-BE49-F238E27FC236}">
                <a16:creationId xmlns:a16="http://schemas.microsoft.com/office/drawing/2014/main" id="{F30AFFB7-AE87-D749-ADD5-4D5150C9497D}"/>
              </a:ext>
            </a:extLst>
          </p:cNvPr>
          <p:cNvSpPr txBox="1"/>
          <p:nvPr/>
        </p:nvSpPr>
        <p:spPr>
          <a:xfrm>
            <a:off x="2379359" y="1383453"/>
            <a:ext cx="1608133" cy="1015663"/>
          </a:xfrm>
          <a:prstGeom prst="rect">
            <a:avLst/>
          </a:prstGeom>
          <a:noFill/>
        </p:spPr>
        <p:txBody>
          <a:bodyPr wrap="none" rtlCol="0">
            <a:spAutoFit/>
          </a:bodyPr>
          <a:lstStyle/>
          <a:p>
            <a:r>
              <a:rPr lang="en-US" sz="6000">
                <a:solidFill>
                  <a:srgbClr val="FFFF00"/>
                </a:solidFill>
                <a:latin typeface="Bradley Hand" pitchFamily="2" charset="77"/>
              </a:rPr>
              <a:t>Jack</a:t>
            </a:r>
          </a:p>
        </p:txBody>
      </p:sp>
      <p:sp>
        <p:nvSpPr>
          <p:cNvPr id="3" name="TextBox 2">
            <a:extLst>
              <a:ext uri="{FF2B5EF4-FFF2-40B4-BE49-F238E27FC236}">
                <a16:creationId xmlns:a16="http://schemas.microsoft.com/office/drawing/2014/main" id="{038C2581-9C97-4041-924D-66277BB47D4E}"/>
              </a:ext>
            </a:extLst>
          </p:cNvPr>
          <p:cNvSpPr txBox="1"/>
          <p:nvPr/>
        </p:nvSpPr>
        <p:spPr>
          <a:xfrm>
            <a:off x="5808321" y="1585670"/>
            <a:ext cx="5732650" cy="2677656"/>
          </a:xfrm>
          <a:prstGeom prst="rect">
            <a:avLst/>
          </a:prstGeom>
          <a:noFill/>
        </p:spPr>
        <p:txBody>
          <a:bodyPr wrap="square" rtlCol="0">
            <a:spAutoFit/>
          </a:bodyPr>
          <a:lstStyle/>
          <a:p>
            <a:pPr marL="285750" indent="-285750">
              <a:buFont typeface="Wingdings" panose="05000000000000000000" pitchFamily="2" charset="2"/>
              <a:buChar char="ü"/>
            </a:pPr>
            <a:r>
              <a:rPr lang="en-US" sz="2400"/>
              <a:t>Understanding Key Team Roles</a:t>
            </a:r>
          </a:p>
          <a:p>
            <a:endParaRPr lang="en-US" sz="2400"/>
          </a:p>
          <a:p>
            <a:pPr marL="285750" indent="-285750">
              <a:buFont typeface="Wingdings" panose="05000000000000000000" pitchFamily="2" charset="2"/>
              <a:buChar char="ü"/>
            </a:pPr>
            <a:r>
              <a:rPr lang="en-US" sz="2400"/>
              <a:t>Balancing the Functions of a Team</a:t>
            </a:r>
          </a:p>
          <a:p>
            <a:endParaRPr lang="en-US" sz="2400"/>
          </a:p>
          <a:p>
            <a:pPr marL="285750" indent="-285750">
              <a:buFont typeface="Wingdings" panose="05000000000000000000" pitchFamily="2" charset="2"/>
              <a:buChar char="ü"/>
            </a:pPr>
            <a:r>
              <a:rPr lang="en-US" sz="2400"/>
              <a:t>Building Collaborative Processes</a:t>
            </a:r>
          </a:p>
          <a:p>
            <a:endParaRPr lang="en-US" sz="2400"/>
          </a:p>
          <a:p>
            <a:pPr marL="285750" indent="-285750">
              <a:buFont typeface="Wingdings" panose="05000000000000000000" pitchFamily="2" charset="2"/>
              <a:buChar char="ü"/>
            </a:pPr>
            <a:r>
              <a:rPr lang="en-US" sz="2400"/>
              <a:t>Recognizing how Teams Form and Develop</a:t>
            </a:r>
          </a:p>
        </p:txBody>
      </p:sp>
    </p:spTree>
    <p:extLst>
      <p:ext uri="{BB962C8B-B14F-4D97-AF65-F5344CB8AC3E}">
        <p14:creationId xmlns:p14="http://schemas.microsoft.com/office/powerpoint/2010/main" val="221616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118C1A-C328-254A-85E9-50121FC49055}"/>
              </a:ext>
            </a:extLst>
          </p:cNvPr>
          <p:cNvSpPr/>
          <p:nvPr/>
        </p:nvSpPr>
        <p:spPr>
          <a:xfrm>
            <a:off x="3596640" y="5898995"/>
            <a:ext cx="8593500"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A3624B-2F10-2741-A2B8-4457BD19D6FD}"/>
              </a:ext>
            </a:extLst>
          </p:cNvPr>
          <p:cNvSpPr/>
          <p:nvPr/>
        </p:nvSpPr>
        <p:spPr>
          <a:xfrm>
            <a:off x="0" y="0"/>
            <a:ext cx="4044874"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65B2035F-067A-4830-949D-8E1C67715D18}"/>
              </a:ext>
            </a:extLst>
          </p:cNvPr>
          <p:cNvSpPr txBox="1">
            <a:spLocks/>
          </p:cNvSpPr>
          <p:nvPr/>
        </p:nvSpPr>
        <p:spPr>
          <a:xfrm>
            <a:off x="1459277" y="3215625"/>
            <a:ext cx="2729154" cy="9058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chemeClr val="bg1"/>
                </a:solidFill>
                <a:latin typeface="Myriad Pro"/>
              </a:rPr>
              <a:t>Poll</a:t>
            </a:r>
            <a:endParaRPr lang="en-US" sz="5400">
              <a:solidFill>
                <a:schemeClr val="bg1"/>
              </a:solidFill>
            </a:endParaRPr>
          </a:p>
        </p:txBody>
      </p:sp>
      <p:sp>
        <p:nvSpPr>
          <p:cNvPr id="4" name="TextBox 3">
            <a:extLst>
              <a:ext uri="{FF2B5EF4-FFF2-40B4-BE49-F238E27FC236}">
                <a16:creationId xmlns:a16="http://schemas.microsoft.com/office/drawing/2014/main" id="{35CF6543-300D-364F-A436-BBD85253C664}"/>
              </a:ext>
            </a:extLst>
          </p:cNvPr>
          <p:cNvSpPr txBox="1"/>
          <p:nvPr/>
        </p:nvSpPr>
        <p:spPr>
          <a:xfrm>
            <a:off x="4476696" y="1393298"/>
            <a:ext cx="6466350" cy="954107"/>
          </a:xfrm>
          <a:prstGeom prst="rect">
            <a:avLst/>
          </a:prstGeom>
          <a:noFill/>
        </p:spPr>
        <p:txBody>
          <a:bodyPr wrap="square" rtlCol="0">
            <a:spAutoFit/>
          </a:bodyPr>
          <a:lstStyle/>
          <a:p>
            <a:r>
              <a:rPr lang="en-US" sz="2800">
                <a:latin typeface="Myriad Pro" panose="020B0703030403020204" pitchFamily="34" charset="0"/>
              </a:rPr>
              <a:t>In your experience, what is the most common reason teams fail:</a:t>
            </a:r>
          </a:p>
        </p:txBody>
      </p:sp>
      <p:pic>
        <p:nvPicPr>
          <p:cNvPr id="7" name="Graphic 6" descr="List">
            <a:extLst>
              <a:ext uri="{FF2B5EF4-FFF2-40B4-BE49-F238E27FC236}">
                <a16:creationId xmlns:a16="http://schemas.microsoft.com/office/drawing/2014/main" id="{A817EE84-F48D-1241-823D-93D0A0429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15" y="3109585"/>
            <a:ext cx="914400" cy="914400"/>
          </a:xfrm>
          <a:prstGeom prst="rect">
            <a:avLst/>
          </a:prstGeom>
        </p:spPr>
      </p:pic>
      <p:sp>
        <p:nvSpPr>
          <p:cNvPr id="9" name="TextBox 8">
            <a:extLst>
              <a:ext uri="{FF2B5EF4-FFF2-40B4-BE49-F238E27FC236}">
                <a16:creationId xmlns:a16="http://schemas.microsoft.com/office/drawing/2014/main" id="{A90093F3-0CD5-464C-9209-B2609C46E4D6}"/>
              </a:ext>
            </a:extLst>
          </p:cNvPr>
          <p:cNvSpPr txBox="1"/>
          <p:nvPr/>
        </p:nvSpPr>
        <p:spPr>
          <a:xfrm>
            <a:off x="5150284" y="2751157"/>
            <a:ext cx="6400801" cy="1938992"/>
          </a:xfrm>
          <a:prstGeom prst="rect">
            <a:avLst/>
          </a:prstGeom>
          <a:noFill/>
        </p:spPr>
        <p:txBody>
          <a:bodyPr wrap="square" lIns="91440" tIns="45720" rIns="91440" bIns="45720" rtlCol="0" anchor="t">
            <a:spAutoFit/>
          </a:bodyPr>
          <a:lstStyle/>
          <a:p>
            <a:pPr marL="457200" indent="-457200">
              <a:buAutoNum type="arabicPeriod"/>
            </a:pPr>
            <a:r>
              <a:rPr lang="en-US" sz="2400">
                <a:latin typeface="Minion Pro Capt"/>
              </a:rPr>
              <a:t>Poor leadership</a:t>
            </a:r>
          </a:p>
          <a:p>
            <a:pPr marL="457200" indent="-457200">
              <a:buFontTx/>
              <a:buAutoNum type="arabicPeriod"/>
            </a:pPr>
            <a:r>
              <a:rPr lang="en-US" sz="2400">
                <a:latin typeface="Minion Pro Capt"/>
              </a:rPr>
              <a:t>One or more disruptive personalities</a:t>
            </a:r>
          </a:p>
          <a:p>
            <a:pPr marL="457200" indent="-457200">
              <a:buFontTx/>
              <a:buAutoNum type="arabicPeriod"/>
            </a:pPr>
            <a:r>
              <a:rPr lang="en-US" sz="2400">
                <a:latin typeface="Minion Pro Capt"/>
              </a:rPr>
              <a:t>Unclear vision or goals</a:t>
            </a:r>
          </a:p>
          <a:p>
            <a:pPr marL="457200" indent="-457200">
              <a:buFontTx/>
              <a:buAutoNum type="arabicPeriod"/>
            </a:pPr>
            <a:r>
              <a:rPr lang="en-US" sz="2400">
                <a:latin typeface="Minion Pro Capt"/>
              </a:rPr>
              <a:t>General lack of enthusiasm</a:t>
            </a:r>
          </a:p>
          <a:p>
            <a:pPr marL="457200" indent="-457200">
              <a:buFontTx/>
              <a:buAutoNum type="arabicPeriod"/>
            </a:pPr>
            <a:r>
              <a:rPr lang="en-US" sz="2400">
                <a:latin typeface="Minion Pro Capt"/>
              </a:rPr>
              <a:t>Lack of resources</a:t>
            </a:r>
          </a:p>
        </p:txBody>
      </p:sp>
    </p:spTree>
    <p:extLst>
      <p:ext uri="{BB962C8B-B14F-4D97-AF65-F5344CB8AC3E}">
        <p14:creationId xmlns:p14="http://schemas.microsoft.com/office/powerpoint/2010/main" val="179929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45720" rIns="91440" bIns="45720" anchor="b"/>
          <a:lstStyle/>
          <a:p>
            <a:r>
              <a:rPr lang="en-US"/>
              <a:t>Leadership and Management</a:t>
            </a:r>
            <a:endParaRPr lang="en-US">
              <a:cs typeface="Calibri"/>
            </a:endParaRPr>
          </a:p>
        </p:txBody>
      </p:sp>
      <p:sp>
        <p:nvSpPr>
          <p:cNvPr id="5" name="Text Placeholder 2"/>
          <p:cNvSpPr txBox="1">
            <a:spLocks/>
          </p:cNvSpPr>
          <p:nvPr/>
        </p:nvSpPr>
        <p:spPr>
          <a:xfrm>
            <a:off x="1391097" y="1632374"/>
            <a:ext cx="4040188" cy="47982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effectLst/>
                <a:uLnTx/>
                <a:uFillTx/>
                <a:latin typeface="Calibri"/>
                <a:cs typeface="Calibri"/>
              </a:rPr>
              <a:t>Role of Leader</a:t>
            </a:r>
            <a:endParaRPr lang="en-US" sz="2800" b="1" i="0" u="none" strike="noStrike" kern="1200" cap="none" spc="0" normalizeH="0" baseline="0" noProof="0">
              <a:ln>
                <a:noFill/>
              </a:ln>
              <a:effectLst/>
              <a:uLnTx/>
              <a:uFillTx/>
              <a:latin typeface="Calibri"/>
              <a:cs typeface="Calibri"/>
            </a:endParaRPr>
          </a:p>
        </p:txBody>
      </p:sp>
      <p:sp>
        <p:nvSpPr>
          <p:cNvPr id="6" name="Content Placeholder 3"/>
          <p:cNvSpPr txBox="1">
            <a:spLocks/>
          </p:cNvSpPr>
          <p:nvPr/>
        </p:nvSpPr>
        <p:spPr>
          <a:xfrm>
            <a:off x="1422224" y="2112197"/>
            <a:ext cx="4040188" cy="296346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Copes with Change</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Aligns people</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Motivates and Inspires</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Focuses on people</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Asks why</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Plans long term		</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lang="en-US" sz="2400" b="0" i="0" u="none" strike="noStrike" kern="1200" cap="none" spc="0" normalizeH="0" baseline="0" noProof="0">
              <a:ln>
                <a:noFill/>
              </a:ln>
              <a:effectLst/>
              <a:uLnTx/>
              <a:uFillTx/>
              <a:latin typeface="Calibri"/>
              <a:cs typeface="Calibri"/>
            </a:endParaRPr>
          </a:p>
        </p:txBody>
      </p:sp>
      <p:sp>
        <p:nvSpPr>
          <p:cNvPr id="7" name="Text Placeholder 4"/>
          <p:cNvSpPr txBox="1">
            <a:spLocks/>
          </p:cNvSpPr>
          <p:nvPr/>
        </p:nvSpPr>
        <p:spPr>
          <a:xfrm>
            <a:off x="5319105" y="1632374"/>
            <a:ext cx="4041775" cy="47982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effectLst/>
                <a:uLnTx/>
                <a:uFillTx/>
                <a:latin typeface="Calibri"/>
                <a:cs typeface="Calibri"/>
              </a:rPr>
              <a:t>Role of Manager</a:t>
            </a:r>
            <a:endParaRPr lang="en-US" sz="2800" b="1" i="0" u="none" strike="noStrike" kern="1200" cap="none" spc="0" normalizeH="0" baseline="0" noProof="0">
              <a:ln>
                <a:noFill/>
              </a:ln>
              <a:effectLst/>
              <a:uLnTx/>
              <a:uFillTx/>
              <a:latin typeface="Calibri"/>
              <a:cs typeface="Calibri"/>
            </a:endParaRPr>
          </a:p>
        </p:txBody>
      </p:sp>
      <p:sp>
        <p:nvSpPr>
          <p:cNvPr id="8" name="Content Placeholder 5"/>
          <p:cNvSpPr txBox="1">
            <a:spLocks/>
          </p:cNvSpPr>
          <p:nvPr/>
        </p:nvSpPr>
        <p:spPr>
          <a:xfrm>
            <a:off x="5319105" y="2112197"/>
            <a:ext cx="4751462" cy="296346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Copes with Complexity</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Organizes people</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Administrates and Controls</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Focuses on systems and structures</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Asks what</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a:ln>
                  <a:noFill/>
                </a:ln>
                <a:effectLst/>
                <a:uLnTx/>
                <a:uFillTx/>
                <a:latin typeface="Calibri"/>
                <a:cs typeface="Calibri"/>
              </a:rPr>
              <a:t>Plans short term</a:t>
            </a:r>
            <a:endParaRPr lang="en-US" sz="2400" b="0" i="0" u="none" strike="noStrike" kern="1200" cap="none" spc="0" normalizeH="0" baseline="0" noProof="0">
              <a:ln>
                <a:noFill/>
              </a:ln>
              <a:effectLst/>
              <a:uLnTx/>
              <a:uFillTx/>
              <a:latin typeface="Calibri"/>
              <a:cs typeface="Calibri"/>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a:ea typeface="+mn-ea"/>
              <a:cs typeface="+mn-cs"/>
            </a:endParaRPr>
          </a:p>
        </p:txBody>
      </p:sp>
      <p:sp>
        <p:nvSpPr>
          <p:cNvPr id="9" name="Rectangle 8">
            <a:extLst>
              <a:ext uri="{FF2B5EF4-FFF2-40B4-BE49-F238E27FC236}">
                <a16:creationId xmlns:a16="http://schemas.microsoft.com/office/drawing/2014/main" id="{8A4E99DF-61C0-5146-8840-5323C1E5DA6F}"/>
              </a:ext>
            </a:extLst>
          </p:cNvPr>
          <p:cNvSpPr/>
          <p:nvPr/>
        </p:nvSpPr>
        <p:spPr>
          <a:xfrm>
            <a:off x="-1859" y="5898995"/>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37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D4A09-7E7A-4170-B05F-FEE14B2ED55D}"/>
              </a:ext>
            </a:extLst>
          </p:cNvPr>
          <p:cNvSpPr>
            <a:spLocks noGrp="1"/>
          </p:cNvSpPr>
          <p:nvPr>
            <p:ph type="title"/>
          </p:nvPr>
        </p:nvSpPr>
        <p:spPr/>
        <p:txBody>
          <a:bodyPr/>
          <a:lstStyle/>
          <a:p>
            <a:r>
              <a:rPr lang="en-US"/>
              <a:t>Functions of a Team</a:t>
            </a:r>
          </a:p>
        </p:txBody>
      </p:sp>
      <p:sp>
        <p:nvSpPr>
          <p:cNvPr id="4" name="Content Placeholder 2">
            <a:extLst>
              <a:ext uri="{FF2B5EF4-FFF2-40B4-BE49-F238E27FC236}">
                <a16:creationId xmlns:a16="http://schemas.microsoft.com/office/drawing/2014/main" id="{772FB8A8-9BA4-499B-95BD-2B3D794A20E0}"/>
              </a:ext>
            </a:extLst>
          </p:cNvPr>
          <p:cNvSpPr>
            <a:spLocks noGrp="1"/>
          </p:cNvSpPr>
          <p:nvPr>
            <p:ph sz="half" idx="1"/>
          </p:nvPr>
        </p:nvSpPr>
        <p:spPr>
          <a:xfrm>
            <a:off x="989186" y="1596948"/>
            <a:ext cx="4032706" cy="4240414"/>
          </a:xfrm>
        </p:spPr>
        <p:txBody>
          <a:bodyPr>
            <a:normAutofit/>
          </a:bodyPr>
          <a:lstStyle/>
          <a:p>
            <a:pPr marL="0" indent="0">
              <a:buNone/>
            </a:pPr>
            <a:r>
              <a:rPr lang="en-US" sz="3200" b="1"/>
              <a:t>Task Functions</a:t>
            </a:r>
          </a:p>
          <a:p>
            <a:pPr lvl="1">
              <a:buFont typeface="Arial" panose="020B0604020202020204" pitchFamily="34" charset="0"/>
              <a:buChar char="•"/>
            </a:pPr>
            <a:r>
              <a:rPr lang="en-US" sz="2400"/>
              <a:t>Initiating</a:t>
            </a:r>
          </a:p>
          <a:p>
            <a:pPr lvl="1">
              <a:buFont typeface="Arial" panose="020B0604020202020204" pitchFamily="34" charset="0"/>
              <a:buChar char="•"/>
            </a:pPr>
            <a:r>
              <a:rPr lang="en-US" sz="2400"/>
              <a:t>Information seeking</a:t>
            </a:r>
          </a:p>
          <a:p>
            <a:pPr lvl="1">
              <a:buFont typeface="Arial" panose="020B0604020202020204" pitchFamily="34" charset="0"/>
              <a:buChar char="•"/>
            </a:pPr>
            <a:r>
              <a:rPr lang="en-US" sz="2400"/>
              <a:t>Information giving</a:t>
            </a:r>
          </a:p>
          <a:p>
            <a:pPr lvl="1">
              <a:buFont typeface="Arial" panose="020B0604020202020204" pitchFamily="34" charset="0"/>
              <a:buChar char="•"/>
            </a:pPr>
            <a:r>
              <a:rPr lang="en-US" sz="2400"/>
              <a:t>Opinion seeking</a:t>
            </a:r>
          </a:p>
          <a:p>
            <a:pPr lvl="1">
              <a:buFont typeface="Arial" panose="020B0604020202020204" pitchFamily="34" charset="0"/>
              <a:buChar char="•"/>
            </a:pPr>
            <a:r>
              <a:rPr lang="en-US" sz="2400"/>
              <a:t>Clarifying</a:t>
            </a:r>
          </a:p>
          <a:p>
            <a:pPr lvl="1">
              <a:buFont typeface="Arial" panose="020B0604020202020204" pitchFamily="34" charset="0"/>
              <a:buChar char="•"/>
            </a:pPr>
            <a:r>
              <a:rPr lang="en-US" sz="2400"/>
              <a:t>Elaborating</a:t>
            </a:r>
          </a:p>
          <a:p>
            <a:pPr lvl="1">
              <a:buFont typeface="Arial" panose="020B0604020202020204" pitchFamily="34" charset="0"/>
              <a:buChar char="•"/>
            </a:pPr>
            <a:r>
              <a:rPr lang="en-US" sz="2400"/>
              <a:t>Coordinating</a:t>
            </a:r>
          </a:p>
          <a:p>
            <a:pPr lvl="1">
              <a:buFont typeface="Arial" panose="020B0604020202020204" pitchFamily="34" charset="0"/>
              <a:buChar char="•"/>
            </a:pPr>
            <a:r>
              <a:rPr lang="en-US" sz="2400"/>
              <a:t>Developing procedures</a:t>
            </a:r>
          </a:p>
          <a:p>
            <a:pPr lvl="1">
              <a:buFont typeface="Arial" panose="020B0604020202020204" pitchFamily="34" charset="0"/>
              <a:buChar char="•"/>
            </a:pPr>
            <a:r>
              <a:rPr lang="en-US" sz="2400"/>
              <a:t>Summarizing	</a:t>
            </a:r>
          </a:p>
        </p:txBody>
      </p:sp>
      <p:sp>
        <p:nvSpPr>
          <p:cNvPr id="5" name="Content Placeholder 3">
            <a:extLst>
              <a:ext uri="{FF2B5EF4-FFF2-40B4-BE49-F238E27FC236}">
                <a16:creationId xmlns:a16="http://schemas.microsoft.com/office/drawing/2014/main" id="{CF30D906-5796-4652-9371-5CFED1117D98}"/>
              </a:ext>
            </a:extLst>
          </p:cNvPr>
          <p:cNvSpPr txBox="1">
            <a:spLocks/>
          </p:cNvSpPr>
          <p:nvPr/>
        </p:nvSpPr>
        <p:spPr>
          <a:xfrm>
            <a:off x="5867400" y="1596948"/>
            <a:ext cx="5486400" cy="414362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a:t>Maintenance (</a:t>
            </a:r>
            <a:r>
              <a:rPr lang="en-US" sz="3500" b="1" i="1"/>
              <a:t>Team</a:t>
            </a:r>
            <a:r>
              <a:rPr lang="en-US" sz="3500" b="1"/>
              <a:t>) Functions</a:t>
            </a:r>
          </a:p>
          <a:p>
            <a:pPr lvl="1"/>
            <a:r>
              <a:rPr lang="en-US" sz="2600"/>
              <a:t>Encouraging</a:t>
            </a:r>
          </a:p>
          <a:p>
            <a:pPr lvl="1"/>
            <a:r>
              <a:rPr lang="en-US" sz="2600"/>
              <a:t>Expressing feelings</a:t>
            </a:r>
          </a:p>
          <a:p>
            <a:pPr lvl="1"/>
            <a:r>
              <a:rPr lang="en-US" sz="2600"/>
              <a:t>Having fun</a:t>
            </a:r>
          </a:p>
          <a:p>
            <a:pPr lvl="1"/>
            <a:r>
              <a:rPr lang="en-US" sz="2600"/>
              <a:t>Compromising</a:t>
            </a:r>
          </a:p>
          <a:p>
            <a:pPr lvl="1"/>
            <a:r>
              <a:rPr lang="en-US" sz="2600"/>
              <a:t>Facilitating communication</a:t>
            </a:r>
          </a:p>
          <a:p>
            <a:pPr lvl="1"/>
            <a:r>
              <a:rPr lang="en-US" sz="2600"/>
              <a:t>Interpreting</a:t>
            </a:r>
          </a:p>
          <a:p>
            <a:pPr lvl="1"/>
            <a:r>
              <a:rPr lang="en-US" sz="2600"/>
              <a:t>Listening</a:t>
            </a:r>
          </a:p>
          <a:p>
            <a:pPr lvl="1"/>
            <a:r>
              <a:rPr lang="en-US" sz="2600"/>
              <a:t>Following</a:t>
            </a:r>
          </a:p>
          <a:p>
            <a:pPr lvl="1"/>
            <a:r>
              <a:rPr lang="en-US" sz="2600"/>
              <a:t>Declaring success</a:t>
            </a:r>
          </a:p>
        </p:txBody>
      </p:sp>
      <p:sp>
        <p:nvSpPr>
          <p:cNvPr id="6" name="Rectangle 5">
            <a:extLst>
              <a:ext uri="{FF2B5EF4-FFF2-40B4-BE49-F238E27FC236}">
                <a16:creationId xmlns:a16="http://schemas.microsoft.com/office/drawing/2014/main" id="{38242890-B5C6-5E47-BEA7-00A543A2CF30}"/>
              </a:ext>
            </a:extLst>
          </p:cNvPr>
          <p:cNvSpPr/>
          <p:nvPr/>
        </p:nvSpPr>
        <p:spPr>
          <a:xfrm>
            <a:off x="-1859" y="5898995"/>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24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B2D92B-24AE-914C-B6B2-1B0D10F3D247}"/>
              </a:ext>
            </a:extLst>
          </p:cNvPr>
          <p:cNvSpPr/>
          <p:nvPr/>
        </p:nvSpPr>
        <p:spPr>
          <a:xfrm>
            <a:off x="103239" y="5796116"/>
            <a:ext cx="12192000" cy="10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F76E44-1617-1641-97B5-DAB6A6516CF6}"/>
              </a:ext>
            </a:extLst>
          </p:cNvPr>
          <p:cNvSpPr/>
          <p:nvPr/>
        </p:nvSpPr>
        <p:spPr>
          <a:xfrm>
            <a:off x="0" y="0"/>
            <a:ext cx="4044874"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50FC27-4D2F-B645-AC12-FB1A934B1A8C}"/>
              </a:ext>
            </a:extLst>
          </p:cNvPr>
          <p:cNvSpPr txBox="1"/>
          <p:nvPr/>
        </p:nvSpPr>
        <p:spPr>
          <a:xfrm>
            <a:off x="451821" y="2340801"/>
            <a:ext cx="3048592" cy="1938992"/>
          </a:xfrm>
          <a:prstGeom prst="rect">
            <a:avLst/>
          </a:prstGeom>
          <a:noFill/>
        </p:spPr>
        <p:txBody>
          <a:bodyPr wrap="square" rtlCol="0">
            <a:spAutoFit/>
          </a:bodyPr>
          <a:lstStyle/>
          <a:p>
            <a:r>
              <a:rPr lang="en-US" sz="6000" b="1">
                <a:solidFill>
                  <a:schemeClr val="bg1"/>
                </a:solidFill>
                <a:latin typeface="Myriad Pro" panose="020B0703030403020204" pitchFamily="34" charset="0"/>
                <a:cs typeface="Calibri Light" panose="020F0302020204030204" pitchFamily="34" charset="0"/>
              </a:rPr>
              <a:t>TECH </a:t>
            </a:r>
          </a:p>
          <a:p>
            <a:r>
              <a:rPr lang="en-US" sz="6000" b="1">
                <a:solidFill>
                  <a:schemeClr val="bg1"/>
                </a:solidFill>
                <a:latin typeface="Myriad Pro" panose="020B0703030403020204" pitchFamily="34" charset="0"/>
                <a:cs typeface="Calibri Light" panose="020F0302020204030204" pitchFamily="34" charset="0"/>
              </a:rPr>
              <a:t>CHECK</a:t>
            </a:r>
          </a:p>
        </p:txBody>
      </p:sp>
      <p:sp>
        <p:nvSpPr>
          <p:cNvPr id="6" name="TextBox 5">
            <a:extLst>
              <a:ext uri="{FF2B5EF4-FFF2-40B4-BE49-F238E27FC236}">
                <a16:creationId xmlns:a16="http://schemas.microsoft.com/office/drawing/2014/main" id="{1B25B115-1C94-AF4E-8865-C112F25C69EF}"/>
              </a:ext>
            </a:extLst>
          </p:cNvPr>
          <p:cNvSpPr txBox="1"/>
          <p:nvPr/>
        </p:nvSpPr>
        <p:spPr>
          <a:xfrm>
            <a:off x="4371133" y="2136493"/>
            <a:ext cx="7325677" cy="3094348"/>
          </a:xfrm>
          <a:prstGeom prst="rect">
            <a:avLst/>
          </a:prstGeom>
        </p:spPr>
        <p:txBody>
          <a:bodyPr vert="horz" lIns="91440" tIns="45720" rIns="91440" bIns="45720" rtlCol="0" anchor="t">
            <a:normAutofit/>
          </a:bodyPr>
          <a:lstStyle/>
          <a:p>
            <a:pPr marL="800100" lvl="1" indent="-228600">
              <a:spcAft>
                <a:spcPts val="1200"/>
              </a:spcAft>
              <a:buFont typeface="Arial" panose="020B0604020202020204" pitchFamily="34" charset="0"/>
              <a:buChar char="•"/>
            </a:pPr>
            <a:r>
              <a:rPr lang="en-US" sz="3200">
                <a:solidFill>
                  <a:srgbClr val="000000"/>
                </a:solidFill>
                <a:latin typeface="Minion Pro Capt"/>
                <a:ea typeface="+mn-lt"/>
                <a:cs typeface="+mn-lt"/>
              </a:rPr>
              <a:t>Check webcam angle</a:t>
            </a:r>
            <a:endParaRPr lang="en-US" sz="3200">
              <a:latin typeface="Minion Pro Capt"/>
              <a:ea typeface="+mn-lt"/>
              <a:cs typeface="+mn-lt"/>
            </a:endParaRPr>
          </a:p>
          <a:p>
            <a:pPr marL="800100" lvl="1" indent="-228600">
              <a:spcAft>
                <a:spcPts val="1200"/>
              </a:spcAft>
              <a:buFont typeface="Arial" panose="020B0604020202020204" pitchFamily="34" charset="0"/>
              <a:buChar char="•"/>
            </a:pPr>
            <a:r>
              <a:rPr lang="en-US" sz="3200">
                <a:solidFill>
                  <a:srgbClr val="000000"/>
                </a:solidFill>
                <a:latin typeface="Minion Pro Capt"/>
                <a:ea typeface="+mn-lt"/>
                <a:cs typeface="+mn-lt"/>
              </a:rPr>
              <a:t>Locate mute/unmute</a:t>
            </a:r>
          </a:p>
          <a:p>
            <a:pPr marL="800100" lvl="1" indent="-228600">
              <a:spcAft>
                <a:spcPts val="1200"/>
              </a:spcAft>
              <a:buFont typeface="Arial" panose="020B0604020202020204" pitchFamily="34" charset="0"/>
              <a:buChar char="•"/>
            </a:pPr>
            <a:r>
              <a:rPr lang="en-US" sz="3200">
                <a:solidFill>
                  <a:srgbClr val="000000"/>
                </a:solidFill>
                <a:latin typeface="Minion Pro Capt"/>
                <a:ea typeface="+mn-lt"/>
                <a:cs typeface="+mn-lt"/>
              </a:rPr>
              <a:t>Locate chat</a:t>
            </a:r>
          </a:p>
          <a:p>
            <a:pPr marL="800100" lvl="1" indent="-228600">
              <a:spcAft>
                <a:spcPts val="1200"/>
              </a:spcAft>
              <a:buFont typeface="Arial" panose="020B0604020202020204" pitchFamily="34" charset="0"/>
              <a:buChar char="•"/>
            </a:pPr>
            <a:r>
              <a:rPr lang="en-US" sz="3200">
                <a:solidFill>
                  <a:srgbClr val="000000"/>
                </a:solidFill>
                <a:latin typeface="Minion Pro Capt"/>
                <a:ea typeface="+mn-lt"/>
                <a:cs typeface="+mn-lt"/>
              </a:rPr>
              <a:t>Locate polling</a:t>
            </a:r>
          </a:p>
        </p:txBody>
      </p:sp>
    </p:spTree>
    <p:extLst>
      <p:ext uri="{BB962C8B-B14F-4D97-AF65-F5344CB8AC3E}">
        <p14:creationId xmlns:p14="http://schemas.microsoft.com/office/powerpoint/2010/main" val="306576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A2080A-4213-E346-91FD-A1A2C954D30C}"/>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DBE9CE-6F69-A343-9287-54D9DEE828F0}"/>
              </a:ext>
            </a:extLst>
          </p:cNvPr>
          <p:cNvSpPr/>
          <p:nvPr/>
        </p:nvSpPr>
        <p:spPr>
          <a:xfrm>
            <a:off x="0" y="338099"/>
            <a:ext cx="12192000" cy="152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A6896C6-F55F-DF43-9FBD-184B26D8CCA0}"/>
              </a:ext>
            </a:extLst>
          </p:cNvPr>
          <p:cNvSpPr/>
          <p:nvPr/>
        </p:nvSpPr>
        <p:spPr>
          <a:xfrm>
            <a:off x="0" y="0"/>
            <a:ext cx="4680769"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lded Corner 27">
            <a:extLst>
              <a:ext uri="{FF2B5EF4-FFF2-40B4-BE49-F238E27FC236}">
                <a16:creationId xmlns:a16="http://schemas.microsoft.com/office/drawing/2014/main" id="{A79419B8-E432-6247-AB6F-827D52595F17}"/>
              </a:ext>
            </a:extLst>
          </p:cNvPr>
          <p:cNvSpPr/>
          <p:nvPr/>
        </p:nvSpPr>
        <p:spPr>
          <a:xfrm>
            <a:off x="5479890" y="3769556"/>
            <a:ext cx="2729345" cy="2750345"/>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01EEC8-BC72-0C4C-AAEE-890FA982FFC5}"/>
              </a:ext>
            </a:extLst>
          </p:cNvPr>
          <p:cNvSpPr txBox="1"/>
          <p:nvPr/>
        </p:nvSpPr>
        <p:spPr>
          <a:xfrm>
            <a:off x="462555" y="2535299"/>
            <a:ext cx="4158705" cy="2308324"/>
          </a:xfrm>
          <a:prstGeom prst="rect">
            <a:avLst/>
          </a:prstGeom>
          <a:noFill/>
        </p:spPr>
        <p:txBody>
          <a:bodyPr wrap="square" lIns="91440" tIns="45720" rIns="91440" bIns="45720" rtlCol="0" anchor="t">
            <a:spAutoFit/>
          </a:bodyPr>
          <a:lstStyle/>
          <a:p>
            <a:r>
              <a:rPr lang="en-US" sz="4800" b="1">
                <a:solidFill>
                  <a:schemeClr val="bg1"/>
                </a:solidFill>
                <a:latin typeface="Myriad Pro"/>
              </a:rPr>
              <a:t>Building Collaborative Process</a:t>
            </a:r>
          </a:p>
        </p:txBody>
      </p:sp>
      <p:sp>
        <p:nvSpPr>
          <p:cNvPr id="6" name="Folded Corner 5">
            <a:extLst>
              <a:ext uri="{FF2B5EF4-FFF2-40B4-BE49-F238E27FC236}">
                <a16:creationId xmlns:a16="http://schemas.microsoft.com/office/drawing/2014/main" id="{F13BC0D1-F45A-1546-9281-839D0C7ABF9A}"/>
              </a:ext>
            </a:extLst>
          </p:cNvPr>
          <p:cNvSpPr/>
          <p:nvPr/>
        </p:nvSpPr>
        <p:spPr>
          <a:xfrm>
            <a:off x="5479890" y="797853"/>
            <a:ext cx="2729345" cy="2750345"/>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Group brainstorm">
            <a:extLst>
              <a:ext uri="{FF2B5EF4-FFF2-40B4-BE49-F238E27FC236}">
                <a16:creationId xmlns:a16="http://schemas.microsoft.com/office/drawing/2014/main" id="{3D5D3E4D-184E-504F-AD05-209067D2D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5935" y="1258625"/>
            <a:ext cx="914400" cy="914400"/>
          </a:xfrm>
          <a:prstGeom prst="rect">
            <a:avLst/>
          </a:prstGeom>
        </p:spPr>
      </p:pic>
      <p:sp>
        <p:nvSpPr>
          <p:cNvPr id="21" name="Folded Corner 20">
            <a:extLst>
              <a:ext uri="{FF2B5EF4-FFF2-40B4-BE49-F238E27FC236}">
                <a16:creationId xmlns:a16="http://schemas.microsoft.com/office/drawing/2014/main" id="{84B406BD-051D-1640-AF77-EE112F865572}"/>
              </a:ext>
            </a:extLst>
          </p:cNvPr>
          <p:cNvSpPr/>
          <p:nvPr/>
        </p:nvSpPr>
        <p:spPr>
          <a:xfrm>
            <a:off x="8394411" y="804571"/>
            <a:ext cx="2729345" cy="2750345"/>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lipboard Checked">
            <a:extLst>
              <a:ext uri="{FF2B5EF4-FFF2-40B4-BE49-F238E27FC236}">
                <a16:creationId xmlns:a16="http://schemas.microsoft.com/office/drawing/2014/main" id="{D89E7722-B201-A447-BFF3-DE702C90D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1883" y="1265343"/>
            <a:ext cx="914400" cy="914400"/>
          </a:xfrm>
          <a:prstGeom prst="rect">
            <a:avLst/>
          </a:prstGeom>
        </p:spPr>
      </p:pic>
      <p:pic>
        <p:nvPicPr>
          <p:cNvPr id="27" name="Graphic 26" descr="Contract">
            <a:extLst>
              <a:ext uri="{FF2B5EF4-FFF2-40B4-BE49-F238E27FC236}">
                <a16:creationId xmlns:a16="http://schemas.microsoft.com/office/drawing/2014/main" id="{D25ACCD1-076B-CC4C-9663-BC167D8FD2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9854" y="5148119"/>
            <a:ext cx="914400" cy="914400"/>
          </a:xfrm>
          <a:prstGeom prst="rect">
            <a:avLst/>
          </a:prstGeom>
        </p:spPr>
      </p:pic>
      <p:sp>
        <p:nvSpPr>
          <p:cNvPr id="29" name="Folded Corner 28">
            <a:extLst>
              <a:ext uri="{FF2B5EF4-FFF2-40B4-BE49-F238E27FC236}">
                <a16:creationId xmlns:a16="http://schemas.microsoft.com/office/drawing/2014/main" id="{79DC754F-E00C-664C-8E03-324CA2A91DC0}"/>
              </a:ext>
            </a:extLst>
          </p:cNvPr>
          <p:cNvSpPr/>
          <p:nvPr/>
        </p:nvSpPr>
        <p:spPr>
          <a:xfrm>
            <a:off x="8393654" y="3769555"/>
            <a:ext cx="2729345" cy="2750345"/>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Boardroom">
            <a:extLst>
              <a:ext uri="{FF2B5EF4-FFF2-40B4-BE49-F238E27FC236}">
                <a16:creationId xmlns:a16="http://schemas.microsoft.com/office/drawing/2014/main" id="{CF677799-E942-C24A-ACE6-2FD12E3617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04109" y="5131376"/>
            <a:ext cx="914400" cy="914400"/>
          </a:xfrm>
          <a:prstGeom prst="rect">
            <a:avLst/>
          </a:prstGeom>
        </p:spPr>
      </p:pic>
      <p:sp>
        <p:nvSpPr>
          <p:cNvPr id="37" name="TextBox 36">
            <a:extLst>
              <a:ext uri="{FF2B5EF4-FFF2-40B4-BE49-F238E27FC236}">
                <a16:creationId xmlns:a16="http://schemas.microsoft.com/office/drawing/2014/main" id="{8498EAEA-20F5-7B41-A9BD-FC4E409FD879}"/>
              </a:ext>
            </a:extLst>
          </p:cNvPr>
          <p:cNvSpPr txBox="1"/>
          <p:nvPr/>
        </p:nvSpPr>
        <p:spPr>
          <a:xfrm>
            <a:off x="5479890" y="2535299"/>
            <a:ext cx="2632452" cy="461665"/>
          </a:xfrm>
          <a:prstGeom prst="rect">
            <a:avLst/>
          </a:prstGeom>
          <a:noFill/>
        </p:spPr>
        <p:txBody>
          <a:bodyPr wrap="none" rtlCol="0">
            <a:spAutoFit/>
          </a:bodyPr>
          <a:lstStyle/>
          <a:p>
            <a:r>
              <a:rPr lang="en-US" sz="2400" b="1">
                <a:solidFill>
                  <a:srgbClr val="BB1D28"/>
                </a:solidFill>
                <a:latin typeface="Minion Pro Capt" panose="02040503050201020203" pitchFamily="18" charset="0"/>
              </a:rPr>
              <a:t>Visioning Meeting</a:t>
            </a:r>
          </a:p>
        </p:txBody>
      </p:sp>
      <p:sp>
        <p:nvSpPr>
          <p:cNvPr id="43" name="TextBox 42">
            <a:extLst>
              <a:ext uri="{FF2B5EF4-FFF2-40B4-BE49-F238E27FC236}">
                <a16:creationId xmlns:a16="http://schemas.microsoft.com/office/drawing/2014/main" id="{B696EF49-9AAE-5F41-851C-7C116B0EEE2B}"/>
              </a:ext>
            </a:extLst>
          </p:cNvPr>
          <p:cNvSpPr txBox="1"/>
          <p:nvPr/>
        </p:nvSpPr>
        <p:spPr>
          <a:xfrm>
            <a:off x="8534593" y="2535299"/>
            <a:ext cx="2526654" cy="461665"/>
          </a:xfrm>
          <a:prstGeom prst="rect">
            <a:avLst/>
          </a:prstGeom>
          <a:noFill/>
        </p:spPr>
        <p:txBody>
          <a:bodyPr wrap="none" rtlCol="0">
            <a:spAutoFit/>
          </a:bodyPr>
          <a:lstStyle/>
          <a:p>
            <a:r>
              <a:rPr lang="en-US" sz="2400" b="1">
                <a:solidFill>
                  <a:srgbClr val="BB1D28"/>
                </a:solidFill>
                <a:latin typeface="Minion Pro Capt" panose="02040503050201020203" pitchFamily="18" charset="0"/>
              </a:rPr>
              <a:t>Team Assessment</a:t>
            </a:r>
          </a:p>
        </p:txBody>
      </p:sp>
      <p:sp>
        <p:nvSpPr>
          <p:cNvPr id="44" name="TextBox 43">
            <a:extLst>
              <a:ext uri="{FF2B5EF4-FFF2-40B4-BE49-F238E27FC236}">
                <a16:creationId xmlns:a16="http://schemas.microsoft.com/office/drawing/2014/main" id="{9507CADA-4E67-2D42-B0DE-9BFAAD48FFE4}"/>
              </a:ext>
            </a:extLst>
          </p:cNvPr>
          <p:cNvSpPr txBox="1"/>
          <p:nvPr/>
        </p:nvSpPr>
        <p:spPr>
          <a:xfrm>
            <a:off x="5781254" y="4395284"/>
            <a:ext cx="2029723" cy="461665"/>
          </a:xfrm>
          <a:prstGeom prst="rect">
            <a:avLst/>
          </a:prstGeom>
          <a:noFill/>
        </p:spPr>
        <p:txBody>
          <a:bodyPr wrap="none" rtlCol="0">
            <a:spAutoFit/>
          </a:bodyPr>
          <a:lstStyle/>
          <a:p>
            <a:r>
              <a:rPr lang="en-US" sz="2400" b="1">
                <a:solidFill>
                  <a:srgbClr val="BB1D28"/>
                </a:solidFill>
                <a:latin typeface="Minion Pro Capt" panose="02040503050201020203" pitchFamily="18" charset="0"/>
              </a:rPr>
              <a:t>Team Charter</a:t>
            </a:r>
          </a:p>
        </p:txBody>
      </p:sp>
      <p:sp>
        <p:nvSpPr>
          <p:cNvPr id="45" name="TextBox 44">
            <a:extLst>
              <a:ext uri="{FF2B5EF4-FFF2-40B4-BE49-F238E27FC236}">
                <a16:creationId xmlns:a16="http://schemas.microsoft.com/office/drawing/2014/main" id="{7FCA64CD-0163-9744-B584-70A4F54AE219}"/>
              </a:ext>
            </a:extLst>
          </p:cNvPr>
          <p:cNvSpPr txBox="1"/>
          <p:nvPr/>
        </p:nvSpPr>
        <p:spPr>
          <a:xfrm>
            <a:off x="8456512" y="4320806"/>
            <a:ext cx="2624436" cy="461665"/>
          </a:xfrm>
          <a:prstGeom prst="rect">
            <a:avLst/>
          </a:prstGeom>
          <a:noFill/>
        </p:spPr>
        <p:txBody>
          <a:bodyPr wrap="none" rtlCol="0">
            <a:spAutoFit/>
          </a:bodyPr>
          <a:lstStyle/>
          <a:p>
            <a:r>
              <a:rPr lang="en-US" sz="2400" b="1">
                <a:solidFill>
                  <a:srgbClr val="BB1D28"/>
                </a:solidFill>
                <a:latin typeface="Minion Pro Capt" panose="02040503050201020203" pitchFamily="18" charset="0"/>
              </a:rPr>
              <a:t>Regular Check-Ins</a:t>
            </a:r>
          </a:p>
        </p:txBody>
      </p:sp>
    </p:spTree>
    <p:extLst>
      <p:ext uri="{BB962C8B-B14F-4D97-AF65-F5344CB8AC3E}">
        <p14:creationId xmlns:p14="http://schemas.microsoft.com/office/powerpoint/2010/main" val="88890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118C1A-C328-254A-85E9-50121FC49055}"/>
              </a:ext>
            </a:extLst>
          </p:cNvPr>
          <p:cNvSpPr/>
          <p:nvPr/>
        </p:nvSpPr>
        <p:spPr>
          <a:xfrm>
            <a:off x="3596640" y="5898995"/>
            <a:ext cx="8593500"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A3624B-2F10-2741-A2B8-4457BD19D6FD}"/>
              </a:ext>
            </a:extLst>
          </p:cNvPr>
          <p:cNvSpPr/>
          <p:nvPr/>
        </p:nvSpPr>
        <p:spPr>
          <a:xfrm>
            <a:off x="0" y="0"/>
            <a:ext cx="4044874" cy="6858000"/>
          </a:xfrm>
          <a:prstGeom prst="rect">
            <a:avLst/>
          </a:prstGeom>
          <a:solidFill>
            <a:srgbClr val="E001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65B2035F-067A-4830-949D-8E1C67715D18}"/>
              </a:ext>
            </a:extLst>
          </p:cNvPr>
          <p:cNvSpPr txBox="1">
            <a:spLocks/>
          </p:cNvSpPr>
          <p:nvPr/>
        </p:nvSpPr>
        <p:spPr>
          <a:xfrm>
            <a:off x="1459277" y="3215625"/>
            <a:ext cx="2729154" cy="90587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chemeClr val="bg1"/>
                </a:solidFill>
                <a:latin typeface="Myriad Pro"/>
              </a:rPr>
              <a:t>Chat</a:t>
            </a:r>
            <a:endParaRPr lang="en-US" sz="5400">
              <a:solidFill>
                <a:schemeClr val="bg1"/>
              </a:solidFill>
            </a:endParaRPr>
          </a:p>
        </p:txBody>
      </p:sp>
      <p:pic>
        <p:nvPicPr>
          <p:cNvPr id="8" name="Graphic 7" descr="Chat">
            <a:extLst>
              <a:ext uri="{FF2B5EF4-FFF2-40B4-BE49-F238E27FC236}">
                <a16:creationId xmlns:a16="http://schemas.microsoft.com/office/drawing/2014/main" id="{F3E4E1ED-DB7A-3740-A386-31717CFE0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47" y="2874288"/>
            <a:ext cx="914400" cy="914400"/>
          </a:xfrm>
          <a:prstGeom prst="rect">
            <a:avLst/>
          </a:prstGeom>
        </p:spPr>
      </p:pic>
      <p:sp>
        <p:nvSpPr>
          <p:cNvPr id="2" name="TextBox 1">
            <a:extLst>
              <a:ext uri="{FF2B5EF4-FFF2-40B4-BE49-F238E27FC236}">
                <a16:creationId xmlns:a16="http://schemas.microsoft.com/office/drawing/2014/main" id="{F1D41709-0B27-4E41-8B66-DE56831BEFC6}"/>
              </a:ext>
            </a:extLst>
          </p:cNvPr>
          <p:cNvSpPr txBox="1"/>
          <p:nvPr/>
        </p:nvSpPr>
        <p:spPr>
          <a:xfrm>
            <a:off x="4755649" y="1719385"/>
            <a:ext cx="6369137" cy="3231654"/>
          </a:xfrm>
          <a:prstGeom prst="rect">
            <a:avLst/>
          </a:prstGeom>
          <a:noFill/>
        </p:spPr>
        <p:txBody>
          <a:bodyPr wrap="square" rtlCol="0">
            <a:spAutoFit/>
          </a:bodyPr>
          <a:lstStyle/>
          <a:p>
            <a:pPr marL="285750" indent="-285750">
              <a:buFont typeface="Wingdings" panose="05000000000000000000" pitchFamily="2" charset="2"/>
              <a:buChar char="ü"/>
            </a:pPr>
            <a:r>
              <a:rPr lang="en-US" sz="2800"/>
              <a:t>What kinds of things generally cause you to really enjoy working on a team?</a:t>
            </a:r>
          </a:p>
          <a:p>
            <a:pPr marL="285750" indent="-285750">
              <a:buFont typeface="Wingdings" panose="05000000000000000000" pitchFamily="2" charset="2"/>
              <a:buChar char="ü"/>
            </a:pPr>
            <a:endParaRPr lang="en-US" sz="2800"/>
          </a:p>
          <a:p>
            <a:pPr marL="285750" indent="-285750">
              <a:buFont typeface="Wingdings" panose="05000000000000000000" pitchFamily="2" charset="2"/>
              <a:buChar char="ü"/>
            </a:pPr>
            <a:r>
              <a:rPr lang="en-US" sz="2800"/>
              <a:t>What kinds of things generally cause you to not like working on a team?</a:t>
            </a:r>
          </a:p>
          <a:p>
            <a:endParaRPr lang="en-US" sz="2800"/>
          </a:p>
          <a:p>
            <a:endParaRPr lang="en-US"/>
          </a:p>
          <a:p>
            <a:pPr marL="285750" indent="-285750">
              <a:buFont typeface="Wingdings" panose="05000000000000000000" pitchFamily="2" charset="2"/>
              <a:buChar char="ü"/>
            </a:pPr>
            <a:endParaRPr lang="en-US"/>
          </a:p>
        </p:txBody>
      </p:sp>
    </p:spTree>
    <p:extLst>
      <p:ext uri="{BB962C8B-B14F-4D97-AF65-F5344CB8AC3E}">
        <p14:creationId xmlns:p14="http://schemas.microsoft.com/office/powerpoint/2010/main" val="408010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a:extLst>
              <a:ext uri="{FF2B5EF4-FFF2-40B4-BE49-F238E27FC236}">
                <a16:creationId xmlns:a16="http://schemas.microsoft.com/office/drawing/2014/main" id="{C6003569-D953-EE43-B513-5CA1CD34A8B2}"/>
              </a:ext>
            </a:extLst>
          </p:cNvPr>
          <p:cNvSpPr/>
          <p:nvPr/>
        </p:nvSpPr>
        <p:spPr>
          <a:xfrm>
            <a:off x="718704" y="1229889"/>
            <a:ext cx="3742938" cy="4136754"/>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roup brainstorm">
            <a:extLst>
              <a:ext uri="{FF2B5EF4-FFF2-40B4-BE49-F238E27FC236}">
                <a16:creationId xmlns:a16="http://schemas.microsoft.com/office/drawing/2014/main" id="{B8B6D936-8382-E04A-9627-F1711D0A3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809" y="1410183"/>
            <a:ext cx="1641603" cy="1641603"/>
          </a:xfrm>
          <a:prstGeom prst="rect">
            <a:avLst/>
          </a:prstGeom>
        </p:spPr>
      </p:pic>
      <p:sp>
        <p:nvSpPr>
          <p:cNvPr id="4" name="TextBox 3">
            <a:extLst>
              <a:ext uri="{FF2B5EF4-FFF2-40B4-BE49-F238E27FC236}">
                <a16:creationId xmlns:a16="http://schemas.microsoft.com/office/drawing/2014/main" id="{39DEA9A8-06A8-584B-A0AC-C9AE025BD7EA}"/>
              </a:ext>
            </a:extLst>
          </p:cNvPr>
          <p:cNvSpPr txBox="1"/>
          <p:nvPr/>
        </p:nvSpPr>
        <p:spPr>
          <a:xfrm>
            <a:off x="851580" y="3051786"/>
            <a:ext cx="3610062" cy="1569660"/>
          </a:xfrm>
          <a:prstGeom prst="rect">
            <a:avLst/>
          </a:prstGeom>
          <a:noFill/>
        </p:spPr>
        <p:txBody>
          <a:bodyPr wrap="square" rtlCol="0">
            <a:spAutoFit/>
          </a:bodyPr>
          <a:lstStyle/>
          <a:p>
            <a:pPr algn="ctr"/>
            <a:r>
              <a:rPr lang="en-US" sz="4800" b="1">
                <a:solidFill>
                  <a:srgbClr val="BB1D28"/>
                </a:solidFill>
                <a:latin typeface="Myriad Pro" panose="020B0703030403020204" pitchFamily="34" charset="0"/>
              </a:rPr>
              <a:t>Visioning Meeting</a:t>
            </a:r>
          </a:p>
        </p:txBody>
      </p:sp>
      <p:sp>
        <p:nvSpPr>
          <p:cNvPr id="5" name="TextBox 4">
            <a:extLst>
              <a:ext uri="{FF2B5EF4-FFF2-40B4-BE49-F238E27FC236}">
                <a16:creationId xmlns:a16="http://schemas.microsoft.com/office/drawing/2014/main" id="{38CADCA6-6052-594A-A10D-6BCAEB69A38D}"/>
              </a:ext>
            </a:extLst>
          </p:cNvPr>
          <p:cNvSpPr txBox="1"/>
          <p:nvPr/>
        </p:nvSpPr>
        <p:spPr>
          <a:xfrm>
            <a:off x="1442262" y="4535646"/>
            <a:ext cx="2295821" cy="830997"/>
          </a:xfrm>
          <a:prstGeom prst="rect">
            <a:avLst/>
          </a:prstGeom>
          <a:noFill/>
        </p:spPr>
        <p:txBody>
          <a:bodyPr wrap="none" rtlCol="0">
            <a:spAutoFit/>
          </a:bodyPr>
          <a:lstStyle/>
          <a:p>
            <a:r>
              <a:rPr lang="en-US" sz="4800">
                <a:latin typeface="Bradley Hand" pitchFamily="2" charset="77"/>
              </a:rPr>
              <a:t>TOOLS</a:t>
            </a:r>
          </a:p>
        </p:txBody>
      </p:sp>
      <p:sp>
        <p:nvSpPr>
          <p:cNvPr id="7" name="Rectangle 6">
            <a:extLst>
              <a:ext uri="{FF2B5EF4-FFF2-40B4-BE49-F238E27FC236}">
                <a16:creationId xmlns:a16="http://schemas.microsoft.com/office/drawing/2014/main" id="{2896E5E4-D41B-D24F-8D37-2BCEBB8215DD}"/>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D5BBD6-7448-4C5F-8E9A-023F1C762897}"/>
              </a:ext>
            </a:extLst>
          </p:cNvPr>
          <p:cNvSpPr txBox="1"/>
          <p:nvPr/>
        </p:nvSpPr>
        <p:spPr>
          <a:xfrm>
            <a:off x="5514823" y="1977086"/>
            <a:ext cx="3736600" cy="2092881"/>
          </a:xfrm>
          <a:prstGeom prst="rect">
            <a:avLst/>
          </a:prstGeom>
          <a:noFill/>
        </p:spPr>
        <p:txBody>
          <a:bodyPr wrap="none" lIns="91440" tIns="45720" rIns="91440" bIns="45720" rtlCol="0" anchor="t">
            <a:spAutoFit/>
          </a:bodyPr>
          <a:lstStyle/>
          <a:p>
            <a:pPr marL="342900" indent="-342900">
              <a:spcAft>
                <a:spcPts val="600"/>
              </a:spcAft>
              <a:buFont typeface="Wingdings" pitchFamily="2" charset="2"/>
              <a:buChar char="ü"/>
            </a:pPr>
            <a:r>
              <a:rPr lang="en-US" sz="4000">
                <a:latin typeface="Minion Pro Capt"/>
              </a:rPr>
              <a:t>Share Ideas</a:t>
            </a:r>
            <a:endParaRPr lang="en-US"/>
          </a:p>
          <a:p>
            <a:pPr marL="342900" indent="-342900">
              <a:spcAft>
                <a:spcPts val="600"/>
              </a:spcAft>
              <a:buFont typeface="Wingdings" pitchFamily="2" charset="2"/>
              <a:buChar char="ü"/>
            </a:pPr>
            <a:r>
              <a:rPr lang="en-US" sz="4000">
                <a:latin typeface="Minion Pro Capt"/>
              </a:rPr>
              <a:t>Share Ideas</a:t>
            </a:r>
            <a:endParaRPr lang="en-US" sz="4000">
              <a:latin typeface="Minion Pro Capt" panose="02040503050201020203" pitchFamily="18" charset="0"/>
            </a:endParaRPr>
          </a:p>
          <a:p>
            <a:pPr marL="342900" indent="-342900">
              <a:spcAft>
                <a:spcPts val="600"/>
              </a:spcAft>
              <a:buFont typeface="Wingdings" pitchFamily="2" charset="2"/>
              <a:buChar char="ü"/>
            </a:pPr>
            <a:r>
              <a:rPr lang="en-US" sz="4000">
                <a:latin typeface="Minion Pro Capt"/>
              </a:rPr>
              <a:t>Agree on Goals</a:t>
            </a:r>
            <a:endParaRPr lang="en-US" sz="4000">
              <a:latin typeface="Minion Pro Capt" panose="02040503050201020203" pitchFamily="18" charset="0"/>
            </a:endParaRPr>
          </a:p>
        </p:txBody>
      </p:sp>
    </p:spTree>
    <p:extLst>
      <p:ext uri="{BB962C8B-B14F-4D97-AF65-F5344CB8AC3E}">
        <p14:creationId xmlns:p14="http://schemas.microsoft.com/office/powerpoint/2010/main" val="350694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a:extLst>
              <a:ext uri="{FF2B5EF4-FFF2-40B4-BE49-F238E27FC236}">
                <a16:creationId xmlns:a16="http://schemas.microsoft.com/office/drawing/2014/main" id="{C6003569-D953-EE43-B513-5CA1CD34A8B2}"/>
              </a:ext>
            </a:extLst>
          </p:cNvPr>
          <p:cNvSpPr/>
          <p:nvPr/>
        </p:nvSpPr>
        <p:spPr>
          <a:xfrm>
            <a:off x="718704" y="1229889"/>
            <a:ext cx="3742938" cy="4136754"/>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lipboard Checked">
            <a:extLst>
              <a:ext uri="{FF2B5EF4-FFF2-40B4-BE49-F238E27FC236}">
                <a16:creationId xmlns:a16="http://schemas.microsoft.com/office/drawing/2014/main" id="{111CE155-6BDB-5A47-99E9-39F812672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027" y="1729771"/>
            <a:ext cx="1506992" cy="1506992"/>
          </a:xfrm>
          <a:prstGeom prst="rect">
            <a:avLst/>
          </a:prstGeom>
        </p:spPr>
      </p:pic>
      <p:sp>
        <p:nvSpPr>
          <p:cNvPr id="6" name="TextBox 5">
            <a:extLst>
              <a:ext uri="{FF2B5EF4-FFF2-40B4-BE49-F238E27FC236}">
                <a16:creationId xmlns:a16="http://schemas.microsoft.com/office/drawing/2014/main" id="{3F05C513-0CCE-B64D-9E4A-C0AE0260B9FD}"/>
              </a:ext>
            </a:extLst>
          </p:cNvPr>
          <p:cNvSpPr txBox="1"/>
          <p:nvPr/>
        </p:nvSpPr>
        <p:spPr>
          <a:xfrm>
            <a:off x="814688" y="3101375"/>
            <a:ext cx="3550972" cy="1569660"/>
          </a:xfrm>
          <a:prstGeom prst="rect">
            <a:avLst/>
          </a:prstGeom>
          <a:noFill/>
        </p:spPr>
        <p:txBody>
          <a:bodyPr wrap="none" rtlCol="0">
            <a:spAutoFit/>
          </a:bodyPr>
          <a:lstStyle/>
          <a:p>
            <a:pPr algn="ctr"/>
            <a:r>
              <a:rPr lang="en-US" sz="4800" b="1">
                <a:solidFill>
                  <a:srgbClr val="BB1D28"/>
                </a:solidFill>
                <a:latin typeface="Myriad Pro" panose="020B0703030403020204" pitchFamily="34" charset="0"/>
              </a:rPr>
              <a:t>Team</a:t>
            </a:r>
          </a:p>
          <a:p>
            <a:pPr algn="ctr"/>
            <a:r>
              <a:rPr lang="en-US" sz="4800" b="1">
                <a:solidFill>
                  <a:srgbClr val="BB1D28"/>
                </a:solidFill>
                <a:latin typeface="Myriad Pro" panose="020B0703030403020204" pitchFamily="34" charset="0"/>
              </a:rPr>
              <a:t> Assessment</a:t>
            </a:r>
          </a:p>
        </p:txBody>
      </p:sp>
      <p:sp>
        <p:nvSpPr>
          <p:cNvPr id="7" name="TextBox 6">
            <a:extLst>
              <a:ext uri="{FF2B5EF4-FFF2-40B4-BE49-F238E27FC236}">
                <a16:creationId xmlns:a16="http://schemas.microsoft.com/office/drawing/2014/main" id="{78CECF36-4487-F649-BECB-94E7EBCE442B}"/>
              </a:ext>
            </a:extLst>
          </p:cNvPr>
          <p:cNvSpPr txBox="1"/>
          <p:nvPr/>
        </p:nvSpPr>
        <p:spPr>
          <a:xfrm>
            <a:off x="5151647" y="2092067"/>
            <a:ext cx="6622596" cy="2462213"/>
          </a:xfrm>
          <a:prstGeom prst="rect">
            <a:avLst/>
          </a:prstGeom>
          <a:noFill/>
        </p:spPr>
        <p:txBody>
          <a:bodyPr wrap="square" lIns="91440" tIns="45720" rIns="91440" bIns="45720" rtlCol="0" anchor="t">
            <a:spAutoFit/>
          </a:bodyPr>
          <a:lstStyle/>
          <a:p>
            <a:pPr marL="342900" indent="-342900">
              <a:spcAft>
                <a:spcPts val="600"/>
              </a:spcAft>
              <a:buFont typeface="Wingdings" pitchFamily="2" charset="2"/>
              <a:buChar char="ü"/>
            </a:pPr>
            <a:r>
              <a:rPr lang="en-US" sz="3600">
                <a:latin typeface="Minion Pro Capt"/>
              </a:rPr>
              <a:t>Team Readiness assessment</a:t>
            </a:r>
            <a:endParaRPr lang="en-US" sz="3600">
              <a:latin typeface="Minion Pro Capt"/>
              <a:cs typeface="Calibri" panose="020F0502020204030204"/>
            </a:endParaRPr>
          </a:p>
          <a:p>
            <a:pPr marL="342900" indent="-342900">
              <a:spcAft>
                <a:spcPts val="600"/>
              </a:spcAft>
              <a:buFont typeface="Wingdings" pitchFamily="2" charset="2"/>
              <a:buChar char="ü"/>
            </a:pPr>
            <a:r>
              <a:rPr lang="en-US" sz="3600">
                <a:latin typeface="Minion Pro Capt"/>
              </a:rPr>
              <a:t>Roles and responsibilities</a:t>
            </a:r>
            <a:endParaRPr lang="en-US" sz="3600">
              <a:latin typeface="Minion Pro Capt" panose="02040503050201020203" pitchFamily="18" charset="0"/>
            </a:endParaRPr>
          </a:p>
          <a:p>
            <a:pPr marL="342900" indent="-342900">
              <a:spcAft>
                <a:spcPts val="600"/>
              </a:spcAft>
              <a:buFont typeface="Wingdings" pitchFamily="2" charset="2"/>
              <a:buChar char="ü"/>
            </a:pPr>
            <a:r>
              <a:rPr lang="en-US" sz="3600">
                <a:latin typeface="Minion Pro Capt"/>
              </a:rPr>
              <a:t>Communication Styles </a:t>
            </a:r>
            <a:br>
              <a:rPr lang="en-US" sz="3600">
                <a:latin typeface="Minion Pro Capt"/>
              </a:rPr>
            </a:br>
            <a:r>
              <a:rPr lang="en-US" sz="3600">
                <a:latin typeface="Minion Pro Capt"/>
              </a:rPr>
              <a:t>assessme</a:t>
            </a:r>
            <a:r>
              <a:rPr lang="en-US" sz="3200">
                <a:latin typeface="Minion Pro Capt"/>
              </a:rPr>
              <a:t>nt</a:t>
            </a:r>
          </a:p>
        </p:txBody>
      </p:sp>
      <p:sp>
        <p:nvSpPr>
          <p:cNvPr id="10" name="TextBox 9">
            <a:extLst>
              <a:ext uri="{FF2B5EF4-FFF2-40B4-BE49-F238E27FC236}">
                <a16:creationId xmlns:a16="http://schemas.microsoft.com/office/drawing/2014/main" id="{9991B96C-11F9-0546-A57B-A98859A337C1}"/>
              </a:ext>
            </a:extLst>
          </p:cNvPr>
          <p:cNvSpPr txBox="1"/>
          <p:nvPr/>
        </p:nvSpPr>
        <p:spPr>
          <a:xfrm>
            <a:off x="1442262" y="4535646"/>
            <a:ext cx="2295821" cy="830997"/>
          </a:xfrm>
          <a:prstGeom prst="rect">
            <a:avLst/>
          </a:prstGeom>
          <a:noFill/>
        </p:spPr>
        <p:txBody>
          <a:bodyPr wrap="none" rtlCol="0">
            <a:spAutoFit/>
          </a:bodyPr>
          <a:lstStyle/>
          <a:p>
            <a:r>
              <a:rPr lang="en-US" sz="4800">
                <a:latin typeface="Bradley Hand" pitchFamily="2" charset="77"/>
              </a:rPr>
              <a:t>TOOLS</a:t>
            </a:r>
          </a:p>
        </p:txBody>
      </p:sp>
      <p:sp>
        <p:nvSpPr>
          <p:cNvPr id="12" name="Rectangle 11">
            <a:extLst>
              <a:ext uri="{FF2B5EF4-FFF2-40B4-BE49-F238E27FC236}">
                <a16:creationId xmlns:a16="http://schemas.microsoft.com/office/drawing/2014/main" id="{9EB507CC-C4AD-6F4E-ADB8-C83E599EFE58}"/>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0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AE16F-3927-2446-8E1C-BC4EB8017512}"/>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a:t>Appreciate Diverse Communication Styles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19802971"/>
              </p:ext>
            </p:extLst>
          </p:nvPr>
        </p:nvGraphicFramePr>
        <p:xfrm>
          <a:off x="3103457" y="1558166"/>
          <a:ext cx="5409076" cy="4882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7630" y="2269438"/>
            <a:ext cx="1292662" cy="2922638"/>
          </a:xfrm>
          <a:prstGeom prst="rect">
            <a:avLst/>
          </a:prstGeom>
          <a:noFill/>
        </p:spPr>
        <p:txBody>
          <a:bodyPr vert="vert" wrap="square" rtlCol="0">
            <a:spAutoFit/>
          </a:bodyPr>
          <a:lstStyle/>
          <a:p>
            <a:pPr algn="ctr" defTabSz="914126"/>
            <a:r>
              <a:rPr lang="en-US" sz="3600" b="1">
                <a:solidFill>
                  <a:prstClr val="black"/>
                </a:solidFill>
                <a:latin typeface="Calibri"/>
              </a:rPr>
              <a:t>Relationship-Oriented</a:t>
            </a:r>
          </a:p>
        </p:txBody>
      </p:sp>
      <p:sp>
        <p:nvSpPr>
          <p:cNvPr id="7" name="TextBox 6"/>
          <p:cNvSpPr txBox="1"/>
          <p:nvPr/>
        </p:nvSpPr>
        <p:spPr>
          <a:xfrm>
            <a:off x="1935698" y="2787970"/>
            <a:ext cx="1292662" cy="1885573"/>
          </a:xfrm>
          <a:prstGeom prst="rect">
            <a:avLst/>
          </a:prstGeom>
          <a:noFill/>
        </p:spPr>
        <p:txBody>
          <a:bodyPr vert="vert270" wrap="square" rtlCol="0">
            <a:spAutoFit/>
          </a:bodyPr>
          <a:lstStyle/>
          <a:p>
            <a:pPr algn="ctr" defTabSz="914126"/>
            <a:r>
              <a:rPr lang="en-US" sz="3600" b="1">
                <a:solidFill>
                  <a:prstClr val="black"/>
                </a:solidFill>
                <a:latin typeface="Calibri"/>
              </a:rPr>
              <a:t>Task-Oriented</a:t>
            </a:r>
            <a:endParaRPr lang="en-US" sz="4799" b="1">
              <a:solidFill>
                <a:prstClr val="black"/>
              </a:solidFill>
              <a:latin typeface="Calibri"/>
            </a:endParaRPr>
          </a:p>
        </p:txBody>
      </p:sp>
    </p:spTree>
    <p:extLst>
      <p:ext uri="{BB962C8B-B14F-4D97-AF65-F5344CB8AC3E}">
        <p14:creationId xmlns:p14="http://schemas.microsoft.com/office/powerpoint/2010/main" val="327934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11B584-404B-9549-BAC2-654E04C906CF}"/>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lded Corner 1">
            <a:extLst>
              <a:ext uri="{FF2B5EF4-FFF2-40B4-BE49-F238E27FC236}">
                <a16:creationId xmlns:a16="http://schemas.microsoft.com/office/drawing/2014/main" id="{C6003569-D953-EE43-B513-5CA1CD34A8B2}"/>
              </a:ext>
            </a:extLst>
          </p:cNvPr>
          <p:cNvSpPr/>
          <p:nvPr/>
        </p:nvSpPr>
        <p:spPr>
          <a:xfrm>
            <a:off x="718704" y="1229889"/>
            <a:ext cx="3742938" cy="4136754"/>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D6BC06-A787-CD49-BF0C-5C05CC7657E0}"/>
              </a:ext>
            </a:extLst>
          </p:cNvPr>
          <p:cNvSpPr txBox="1"/>
          <p:nvPr/>
        </p:nvSpPr>
        <p:spPr>
          <a:xfrm>
            <a:off x="1462300" y="3057113"/>
            <a:ext cx="2255746" cy="1569660"/>
          </a:xfrm>
          <a:prstGeom prst="rect">
            <a:avLst/>
          </a:prstGeom>
          <a:noFill/>
        </p:spPr>
        <p:txBody>
          <a:bodyPr wrap="none" rtlCol="0">
            <a:spAutoFit/>
          </a:bodyPr>
          <a:lstStyle/>
          <a:p>
            <a:pPr algn="ctr"/>
            <a:r>
              <a:rPr lang="en-US" sz="4800" b="1">
                <a:solidFill>
                  <a:srgbClr val="BB1D28"/>
                </a:solidFill>
                <a:latin typeface="Myriad Pro" panose="020B0703030403020204" pitchFamily="34" charset="0"/>
              </a:rPr>
              <a:t>Team </a:t>
            </a:r>
          </a:p>
          <a:p>
            <a:pPr algn="ctr"/>
            <a:r>
              <a:rPr lang="en-US" sz="4800" b="1">
                <a:solidFill>
                  <a:srgbClr val="BB1D28"/>
                </a:solidFill>
                <a:latin typeface="Myriad Pro" panose="020B0703030403020204" pitchFamily="34" charset="0"/>
              </a:rPr>
              <a:t>Charter</a:t>
            </a:r>
          </a:p>
        </p:txBody>
      </p:sp>
      <p:pic>
        <p:nvPicPr>
          <p:cNvPr id="6" name="Graphic 5" descr="Contract">
            <a:extLst>
              <a:ext uri="{FF2B5EF4-FFF2-40B4-BE49-F238E27FC236}">
                <a16:creationId xmlns:a16="http://schemas.microsoft.com/office/drawing/2014/main" id="{2AA67EC2-3BBB-0643-9641-5226ECCB5C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5343" y="1631977"/>
            <a:ext cx="1569660" cy="1569660"/>
          </a:xfrm>
          <a:prstGeom prst="rect">
            <a:avLst/>
          </a:prstGeom>
        </p:spPr>
      </p:pic>
      <p:sp>
        <p:nvSpPr>
          <p:cNvPr id="8" name="TextBox 7">
            <a:extLst>
              <a:ext uri="{FF2B5EF4-FFF2-40B4-BE49-F238E27FC236}">
                <a16:creationId xmlns:a16="http://schemas.microsoft.com/office/drawing/2014/main" id="{80EE3B3D-077F-414F-8B45-1CED34580519}"/>
              </a:ext>
            </a:extLst>
          </p:cNvPr>
          <p:cNvSpPr txBox="1"/>
          <p:nvPr/>
        </p:nvSpPr>
        <p:spPr>
          <a:xfrm>
            <a:off x="1442262" y="4535646"/>
            <a:ext cx="2295821" cy="830997"/>
          </a:xfrm>
          <a:prstGeom prst="rect">
            <a:avLst/>
          </a:prstGeom>
          <a:noFill/>
        </p:spPr>
        <p:txBody>
          <a:bodyPr wrap="none" rtlCol="0">
            <a:spAutoFit/>
          </a:bodyPr>
          <a:lstStyle/>
          <a:p>
            <a:r>
              <a:rPr lang="en-US" sz="4800">
                <a:latin typeface="Bradley Hand" pitchFamily="2" charset="77"/>
              </a:rPr>
              <a:t>TOOLS</a:t>
            </a:r>
          </a:p>
        </p:txBody>
      </p:sp>
      <p:pic>
        <p:nvPicPr>
          <p:cNvPr id="9" name="Picture 4" descr="Image result for team charter">
            <a:hlinkClick r:id="rId5"/>
            <a:extLst>
              <a:ext uri="{FF2B5EF4-FFF2-40B4-BE49-F238E27FC236}">
                <a16:creationId xmlns:a16="http://schemas.microsoft.com/office/drawing/2014/main" id="{AF6E77E4-E01A-054F-8959-DC1A4D7EE5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63"/>
          <a:stretch/>
        </p:blipFill>
        <p:spPr bwMode="auto">
          <a:xfrm>
            <a:off x="5536736" y="998980"/>
            <a:ext cx="5293702" cy="486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0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a:extLst>
              <a:ext uri="{FF2B5EF4-FFF2-40B4-BE49-F238E27FC236}">
                <a16:creationId xmlns:a16="http://schemas.microsoft.com/office/drawing/2014/main" id="{C6003569-D953-EE43-B513-5CA1CD34A8B2}"/>
              </a:ext>
            </a:extLst>
          </p:cNvPr>
          <p:cNvSpPr/>
          <p:nvPr/>
        </p:nvSpPr>
        <p:spPr>
          <a:xfrm>
            <a:off x="718704" y="1229889"/>
            <a:ext cx="3742938" cy="4136754"/>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A6B496-D0C9-C048-9FD6-93E34ED6D038}"/>
              </a:ext>
            </a:extLst>
          </p:cNvPr>
          <p:cNvSpPr txBox="1"/>
          <p:nvPr/>
        </p:nvSpPr>
        <p:spPr>
          <a:xfrm>
            <a:off x="1165743" y="3079226"/>
            <a:ext cx="2848857" cy="1569660"/>
          </a:xfrm>
          <a:prstGeom prst="rect">
            <a:avLst/>
          </a:prstGeom>
          <a:noFill/>
        </p:spPr>
        <p:txBody>
          <a:bodyPr wrap="none" rtlCol="0">
            <a:spAutoFit/>
          </a:bodyPr>
          <a:lstStyle/>
          <a:p>
            <a:pPr algn="ctr"/>
            <a:r>
              <a:rPr lang="en-US" sz="4800" b="1">
                <a:solidFill>
                  <a:srgbClr val="BB1D28"/>
                </a:solidFill>
                <a:latin typeface="Myriad Pro" panose="020B0703030403020204" pitchFamily="34" charset="0"/>
              </a:rPr>
              <a:t>Regular </a:t>
            </a:r>
          </a:p>
          <a:p>
            <a:pPr algn="ctr"/>
            <a:r>
              <a:rPr lang="en-US" sz="4800" b="1">
                <a:solidFill>
                  <a:srgbClr val="BB1D28"/>
                </a:solidFill>
                <a:latin typeface="Myriad Pro" panose="020B0703030403020204" pitchFamily="34" charset="0"/>
              </a:rPr>
              <a:t>Check-Ins</a:t>
            </a:r>
          </a:p>
        </p:txBody>
      </p:sp>
      <p:pic>
        <p:nvPicPr>
          <p:cNvPr id="6" name="Graphic 5" descr="Boardroom">
            <a:extLst>
              <a:ext uri="{FF2B5EF4-FFF2-40B4-BE49-F238E27FC236}">
                <a16:creationId xmlns:a16="http://schemas.microsoft.com/office/drawing/2014/main" id="{520CBB00-CB77-EF47-B098-E556F9093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0365" y="1762143"/>
            <a:ext cx="1569659" cy="1569659"/>
          </a:xfrm>
          <a:prstGeom prst="rect">
            <a:avLst/>
          </a:prstGeom>
        </p:spPr>
      </p:pic>
      <p:sp>
        <p:nvSpPr>
          <p:cNvPr id="7" name="TextBox 6">
            <a:extLst>
              <a:ext uri="{FF2B5EF4-FFF2-40B4-BE49-F238E27FC236}">
                <a16:creationId xmlns:a16="http://schemas.microsoft.com/office/drawing/2014/main" id="{24E9CB8F-B2BA-4B45-BB1E-D1C17A4153C2}"/>
              </a:ext>
            </a:extLst>
          </p:cNvPr>
          <p:cNvSpPr txBox="1"/>
          <p:nvPr/>
        </p:nvSpPr>
        <p:spPr>
          <a:xfrm>
            <a:off x="1442262" y="4535646"/>
            <a:ext cx="2295821" cy="830997"/>
          </a:xfrm>
          <a:prstGeom prst="rect">
            <a:avLst/>
          </a:prstGeom>
          <a:noFill/>
        </p:spPr>
        <p:txBody>
          <a:bodyPr wrap="none" rtlCol="0">
            <a:spAutoFit/>
          </a:bodyPr>
          <a:lstStyle/>
          <a:p>
            <a:r>
              <a:rPr lang="en-US" sz="4800">
                <a:latin typeface="Bradley Hand" pitchFamily="2" charset="77"/>
              </a:rPr>
              <a:t>TOOLS</a:t>
            </a:r>
          </a:p>
        </p:txBody>
      </p:sp>
      <p:sp>
        <p:nvSpPr>
          <p:cNvPr id="8" name="Rectangle 7">
            <a:extLst>
              <a:ext uri="{FF2B5EF4-FFF2-40B4-BE49-F238E27FC236}">
                <a16:creationId xmlns:a16="http://schemas.microsoft.com/office/drawing/2014/main" id="{0098C78F-D796-8944-951E-0906407A78B3}"/>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4B87FB-11F5-1240-A7A4-510C05A10AE2}"/>
              </a:ext>
            </a:extLst>
          </p:cNvPr>
          <p:cNvSpPr txBox="1"/>
          <p:nvPr/>
        </p:nvSpPr>
        <p:spPr>
          <a:xfrm>
            <a:off x="5559368" y="4254441"/>
            <a:ext cx="5910680" cy="1384995"/>
          </a:xfrm>
          <a:prstGeom prst="rect">
            <a:avLst/>
          </a:prstGeom>
          <a:noFill/>
        </p:spPr>
        <p:txBody>
          <a:bodyPr wrap="square" lIns="91440" tIns="45720" rIns="91440" bIns="45720" rtlCol="0" anchor="t">
            <a:spAutoFit/>
          </a:bodyPr>
          <a:lstStyle/>
          <a:p>
            <a:pPr marL="342900" indent="-342900">
              <a:buFont typeface="Wingdings" pitchFamily="2" charset="2"/>
              <a:buChar char="ü"/>
            </a:pPr>
            <a:r>
              <a:rPr lang="en-US" sz="2800">
                <a:latin typeface="Minion Pro Capt"/>
              </a:rPr>
              <a:t>5 Dysfunctions Framework </a:t>
            </a:r>
            <a:endParaRPr lang="en-US" sz="1600"/>
          </a:p>
          <a:p>
            <a:pPr marL="342900" indent="-342900">
              <a:buFont typeface="Wingdings" pitchFamily="2" charset="2"/>
              <a:buChar char="ü"/>
            </a:pPr>
            <a:r>
              <a:rPr lang="en-US" sz="2800">
                <a:latin typeface="Minion Pro Capt"/>
              </a:rPr>
              <a:t>Conflict Mitigation Framework</a:t>
            </a:r>
            <a:endParaRPr lang="en-US" sz="2800">
              <a:latin typeface="Minion Pro Capt" panose="02040503050201020203" pitchFamily="18" charset="0"/>
            </a:endParaRPr>
          </a:p>
          <a:p>
            <a:pPr marL="342900" indent="-342900">
              <a:buFont typeface="Wingdings" pitchFamily="2" charset="2"/>
              <a:buChar char="ü"/>
            </a:pPr>
            <a:r>
              <a:rPr lang="en-US" sz="2800" err="1">
                <a:latin typeface="Minion Pro Capt"/>
              </a:rPr>
              <a:t>CliftonStrengths</a:t>
            </a:r>
            <a:r>
              <a:rPr lang="en-US" sz="2800">
                <a:latin typeface="Minion Pro Capt"/>
              </a:rPr>
              <a:t> Assessment</a:t>
            </a:r>
            <a:endParaRPr lang="en-US" sz="2800">
              <a:latin typeface="Minion Pro Capt" panose="02040503050201020203" pitchFamily="18" charset="0"/>
            </a:endParaRPr>
          </a:p>
        </p:txBody>
      </p:sp>
      <p:sp>
        <p:nvSpPr>
          <p:cNvPr id="12" name="TextBox 11">
            <a:extLst>
              <a:ext uri="{FF2B5EF4-FFF2-40B4-BE49-F238E27FC236}">
                <a16:creationId xmlns:a16="http://schemas.microsoft.com/office/drawing/2014/main" id="{3FE6185D-3C06-E64C-A552-B28BB23740BF}"/>
              </a:ext>
            </a:extLst>
          </p:cNvPr>
          <p:cNvSpPr txBox="1"/>
          <p:nvPr/>
        </p:nvSpPr>
        <p:spPr>
          <a:xfrm>
            <a:off x="5476441" y="3663756"/>
            <a:ext cx="5633297" cy="584775"/>
          </a:xfrm>
          <a:prstGeom prst="rect">
            <a:avLst/>
          </a:prstGeom>
          <a:noFill/>
        </p:spPr>
        <p:txBody>
          <a:bodyPr wrap="square" lIns="91440" tIns="45720" rIns="91440" bIns="45720" rtlCol="0" anchor="t">
            <a:spAutoFit/>
          </a:bodyPr>
          <a:lstStyle/>
          <a:p>
            <a:r>
              <a:rPr lang="en-US" sz="3200" b="1">
                <a:solidFill>
                  <a:srgbClr val="BB1D28"/>
                </a:solidFill>
                <a:latin typeface="Minion Pro Capt"/>
              </a:rPr>
              <a:t>Team Maintenance</a:t>
            </a:r>
          </a:p>
        </p:txBody>
      </p:sp>
      <p:sp>
        <p:nvSpPr>
          <p:cNvPr id="14" name="TextBox 13">
            <a:extLst>
              <a:ext uri="{FF2B5EF4-FFF2-40B4-BE49-F238E27FC236}">
                <a16:creationId xmlns:a16="http://schemas.microsoft.com/office/drawing/2014/main" id="{1E433ED8-362F-47DA-A295-B1973B1D9BD9}"/>
              </a:ext>
            </a:extLst>
          </p:cNvPr>
          <p:cNvSpPr txBox="1"/>
          <p:nvPr/>
        </p:nvSpPr>
        <p:spPr>
          <a:xfrm>
            <a:off x="5602299" y="2308995"/>
            <a:ext cx="5014444" cy="954107"/>
          </a:xfrm>
          <a:prstGeom prst="rect">
            <a:avLst/>
          </a:prstGeom>
          <a:noFill/>
        </p:spPr>
        <p:txBody>
          <a:bodyPr wrap="square" lIns="91440" tIns="45720" rIns="91440" bIns="45720" rtlCol="0" anchor="t">
            <a:spAutoFit/>
          </a:bodyPr>
          <a:lstStyle/>
          <a:p>
            <a:pPr marL="342900" indent="-342900">
              <a:buFont typeface="Wingdings" pitchFamily="2" charset="2"/>
              <a:buChar char="ü"/>
            </a:pPr>
            <a:r>
              <a:rPr lang="en-US" sz="2800">
                <a:latin typeface="Minion Pro Capt"/>
              </a:rPr>
              <a:t>Collaboration software</a:t>
            </a:r>
            <a:endParaRPr lang="en-US"/>
          </a:p>
          <a:p>
            <a:pPr marL="342900" indent="-342900">
              <a:buFont typeface="Wingdings" pitchFamily="2" charset="2"/>
              <a:buChar char="ü"/>
            </a:pPr>
            <a:r>
              <a:rPr lang="en-US" sz="2800">
                <a:latin typeface="Myriad Pro"/>
                <a:ea typeface="+mn-lt"/>
                <a:cs typeface="+mn-lt"/>
              </a:rPr>
              <a:t>Tuckman's Model</a:t>
            </a:r>
            <a:endParaRPr lang="en-US">
              <a:latin typeface="Myriad Pro"/>
            </a:endParaRPr>
          </a:p>
        </p:txBody>
      </p:sp>
      <p:sp>
        <p:nvSpPr>
          <p:cNvPr id="15" name="TextBox 14">
            <a:extLst>
              <a:ext uri="{FF2B5EF4-FFF2-40B4-BE49-F238E27FC236}">
                <a16:creationId xmlns:a16="http://schemas.microsoft.com/office/drawing/2014/main" id="{7AC079EF-C5BB-4FB2-8841-79F433095E30}"/>
              </a:ext>
            </a:extLst>
          </p:cNvPr>
          <p:cNvSpPr txBox="1"/>
          <p:nvPr/>
        </p:nvSpPr>
        <p:spPr>
          <a:xfrm>
            <a:off x="5476440" y="1313362"/>
            <a:ext cx="5633297" cy="1077218"/>
          </a:xfrm>
          <a:prstGeom prst="rect">
            <a:avLst/>
          </a:prstGeom>
          <a:noFill/>
        </p:spPr>
        <p:txBody>
          <a:bodyPr wrap="square" lIns="91440" tIns="45720" rIns="91440" bIns="45720" rtlCol="0" anchor="t">
            <a:spAutoFit/>
          </a:bodyPr>
          <a:lstStyle/>
          <a:p>
            <a:r>
              <a:rPr lang="en-US" sz="3200" b="1">
                <a:solidFill>
                  <a:srgbClr val="BB1D28"/>
                </a:solidFill>
                <a:latin typeface="Minion Pro Capt"/>
              </a:rPr>
              <a:t>Team Process Checking and Productivity</a:t>
            </a:r>
          </a:p>
        </p:txBody>
      </p:sp>
    </p:spTree>
    <p:extLst>
      <p:ext uri="{BB962C8B-B14F-4D97-AF65-F5344CB8AC3E}">
        <p14:creationId xmlns:p14="http://schemas.microsoft.com/office/powerpoint/2010/main" val="123780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45720" rIns="91440" bIns="45720" anchor="b"/>
          <a:lstStyle/>
          <a:p>
            <a:r>
              <a:rPr lang="en-US"/>
              <a:t> Team Function and Dysfunction</a:t>
            </a:r>
            <a:endParaRPr lang="en-US">
              <a:cs typeface="Calibri"/>
            </a:endParaRPr>
          </a:p>
        </p:txBody>
      </p:sp>
      <p:sp>
        <p:nvSpPr>
          <p:cNvPr id="5" name="Rectangle 4">
            <a:extLst>
              <a:ext uri="{FF2B5EF4-FFF2-40B4-BE49-F238E27FC236}">
                <a16:creationId xmlns:a16="http://schemas.microsoft.com/office/drawing/2014/main" id="{E974DCDE-E162-874D-BD6A-0D0A27C612F9}"/>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690192" y="1425039"/>
            <a:ext cx="7056143" cy="5156513"/>
          </a:xfrm>
          <a:prstGeom prst="rect">
            <a:avLst/>
          </a:prstGeom>
        </p:spPr>
      </p:pic>
    </p:spTree>
    <p:extLst>
      <p:ext uri="{BB962C8B-B14F-4D97-AF65-F5344CB8AC3E}">
        <p14:creationId xmlns:p14="http://schemas.microsoft.com/office/powerpoint/2010/main" val="302335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74CE68-04C6-774E-B176-985964507CC9}"/>
              </a:ext>
            </a:extLst>
          </p:cNvPr>
          <p:cNvSpPr/>
          <p:nvPr/>
        </p:nvSpPr>
        <p:spPr>
          <a:xfrm>
            <a:off x="0" y="5730458"/>
            <a:ext cx="12192000" cy="112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lIns="91440" tIns="45720" rIns="91440" bIns="45720" anchor="b"/>
          <a:lstStyle/>
          <a:p>
            <a:r>
              <a:rPr lang="en-US"/>
              <a:t>Team Function and Dysfunction</a:t>
            </a:r>
            <a:endParaRPr lang="en-US">
              <a:cs typeface="Calibri"/>
            </a:endParaRPr>
          </a:p>
        </p:txBody>
      </p:sp>
      <p:pic>
        <p:nvPicPr>
          <p:cNvPr id="4" name="Picture 3"/>
          <p:cNvPicPr>
            <a:picLocks noChangeAspect="1"/>
          </p:cNvPicPr>
          <p:nvPr/>
        </p:nvPicPr>
        <p:blipFill>
          <a:blip r:embed="rId3"/>
          <a:stretch>
            <a:fillRect/>
          </a:stretch>
        </p:blipFill>
        <p:spPr>
          <a:xfrm>
            <a:off x="1817758" y="1395708"/>
            <a:ext cx="7267627" cy="5354008"/>
          </a:xfrm>
          <a:prstGeom prst="rect">
            <a:avLst/>
          </a:prstGeom>
        </p:spPr>
      </p:pic>
      <p:pic>
        <p:nvPicPr>
          <p:cNvPr id="2" name="Picture 1">
            <a:extLst>
              <a:ext uri="{FF2B5EF4-FFF2-40B4-BE49-F238E27FC236}">
                <a16:creationId xmlns:a16="http://schemas.microsoft.com/office/drawing/2014/main" id="{55C39D5C-9517-4A37-A953-3CA8A7843237}"/>
              </a:ext>
            </a:extLst>
          </p:cNvPr>
          <p:cNvPicPr>
            <a:picLocks noChangeAspect="1"/>
          </p:cNvPicPr>
          <p:nvPr/>
        </p:nvPicPr>
        <p:blipFill>
          <a:blip r:embed="rId4"/>
          <a:stretch>
            <a:fillRect/>
          </a:stretch>
        </p:blipFill>
        <p:spPr>
          <a:xfrm>
            <a:off x="1325831" y="1395708"/>
            <a:ext cx="2049743" cy="2704939"/>
          </a:xfrm>
          <a:prstGeom prst="rect">
            <a:avLst/>
          </a:prstGeom>
        </p:spPr>
      </p:pic>
    </p:spTree>
    <p:extLst>
      <p:ext uri="{BB962C8B-B14F-4D97-AF65-F5344CB8AC3E}">
        <p14:creationId xmlns:p14="http://schemas.microsoft.com/office/powerpoint/2010/main" val="336514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lay 9">
            <a:extLst>
              <a:ext uri="{FF2B5EF4-FFF2-40B4-BE49-F238E27FC236}">
                <a16:creationId xmlns:a16="http://schemas.microsoft.com/office/drawing/2014/main" id="{44AA5E49-86D2-BA40-8F2B-5015DA6B6834}"/>
              </a:ext>
            </a:extLst>
          </p:cNvPr>
          <p:cNvSpPr/>
          <p:nvPr/>
        </p:nvSpPr>
        <p:spPr>
          <a:xfrm>
            <a:off x="-1" y="0"/>
            <a:ext cx="5439905" cy="6857999"/>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eting">
            <a:extLst>
              <a:ext uri="{FF2B5EF4-FFF2-40B4-BE49-F238E27FC236}">
                <a16:creationId xmlns:a16="http://schemas.microsoft.com/office/drawing/2014/main" id="{D19ABB81-A0D5-0947-B56D-001535D12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7612" y="1190005"/>
            <a:ext cx="914400" cy="914400"/>
          </a:xfrm>
          <a:prstGeom prst="rect">
            <a:avLst/>
          </a:prstGeom>
        </p:spPr>
      </p:pic>
      <p:pic>
        <p:nvPicPr>
          <p:cNvPr id="11" name="Graphic 10" descr="Chat">
            <a:extLst>
              <a:ext uri="{FF2B5EF4-FFF2-40B4-BE49-F238E27FC236}">
                <a16:creationId xmlns:a16="http://schemas.microsoft.com/office/drawing/2014/main" id="{3B11FFD1-045A-3D45-ABFF-6AEBCB9D5C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2790" y="762104"/>
            <a:ext cx="914400" cy="914400"/>
          </a:xfrm>
          <a:prstGeom prst="rect">
            <a:avLst/>
          </a:prstGeom>
        </p:spPr>
      </p:pic>
      <p:sp>
        <p:nvSpPr>
          <p:cNvPr id="20" name="Content Placeholder 2">
            <a:extLst>
              <a:ext uri="{FF2B5EF4-FFF2-40B4-BE49-F238E27FC236}">
                <a16:creationId xmlns:a16="http://schemas.microsoft.com/office/drawing/2014/main" id="{59476F54-198B-F943-939F-E071678F77B7}"/>
              </a:ext>
            </a:extLst>
          </p:cNvPr>
          <p:cNvSpPr txBox="1">
            <a:spLocks/>
          </p:cNvSpPr>
          <p:nvPr/>
        </p:nvSpPr>
        <p:spPr>
          <a:xfrm>
            <a:off x="5828704" y="1710139"/>
            <a:ext cx="6221538" cy="3790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Minion Pro Capt"/>
                <a:cs typeface="Calibri"/>
              </a:rPr>
              <a:t>Reflect on whether collaboration is appropriate for your project</a:t>
            </a:r>
          </a:p>
          <a:p>
            <a:pPr>
              <a:lnSpc>
                <a:spcPct val="100000"/>
              </a:lnSpc>
            </a:pPr>
            <a:r>
              <a:rPr lang="en-US">
                <a:latin typeface="Minion Pro Capt"/>
                <a:cs typeface="Calibri"/>
              </a:rPr>
              <a:t>Identify several collaboration best practices</a:t>
            </a:r>
          </a:p>
          <a:p>
            <a:pPr>
              <a:lnSpc>
                <a:spcPct val="100000"/>
              </a:lnSpc>
            </a:pPr>
            <a:r>
              <a:rPr lang="en-US">
                <a:latin typeface="Minion Pro Capt"/>
                <a:cs typeface="Calibri"/>
              </a:rPr>
              <a:t>Determine training needs</a:t>
            </a:r>
          </a:p>
        </p:txBody>
      </p:sp>
      <p:sp>
        <p:nvSpPr>
          <p:cNvPr id="22" name="TextBox 21">
            <a:extLst>
              <a:ext uri="{FF2B5EF4-FFF2-40B4-BE49-F238E27FC236}">
                <a16:creationId xmlns:a16="http://schemas.microsoft.com/office/drawing/2014/main" id="{BF4E9DE4-91AD-EB4F-9EC9-9BF2F44B8BA2}"/>
              </a:ext>
            </a:extLst>
          </p:cNvPr>
          <p:cNvSpPr txBox="1"/>
          <p:nvPr/>
        </p:nvSpPr>
        <p:spPr>
          <a:xfrm>
            <a:off x="493103" y="1837333"/>
            <a:ext cx="5331593" cy="2308324"/>
          </a:xfrm>
          <a:prstGeom prst="rect">
            <a:avLst/>
          </a:prstGeom>
          <a:noFill/>
        </p:spPr>
        <p:txBody>
          <a:bodyPr wrap="square" lIns="91440" tIns="45720" rIns="91440" bIns="45720" rtlCol="0" anchor="t">
            <a:spAutoFit/>
          </a:bodyPr>
          <a:lstStyle/>
          <a:p>
            <a:r>
              <a:rPr lang="en-US" sz="4800" b="1">
                <a:solidFill>
                  <a:schemeClr val="bg1"/>
                </a:solidFill>
                <a:latin typeface="Myriad Pro"/>
              </a:rPr>
              <a:t>BY NOW, </a:t>
            </a:r>
            <a:endParaRPr lang="en-US">
              <a:solidFill>
                <a:schemeClr val="bg1"/>
              </a:solidFill>
            </a:endParaRPr>
          </a:p>
          <a:p>
            <a:r>
              <a:rPr lang="en-US" sz="4800">
                <a:solidFill>
                  <a:schemeClr val="bg1"/>
                </a:solidFill>
                <a:latin typeface="Minion Pro Capt"/>
              </a:rPr>
              <a:t>you should be </a:t>
            </a:r>
            <a:endParaRPr lang="en-US" sz="4800">
              <a:solidFill>
                <a:schemeClr val="bg1"/>
              </a:solidFill>
              <a:latin typeface="Minion Pro Capt" panose="02040503050201020203" pitchFamily="18" charset="0"/>
            </a:endParaRPr>
          </a:p>
          <a:p>
            <a:r>
              <a:rPr lang="en-US" sz="4800">
                <a:solidFill>
                  <a:schemeClr val="bg1"/>
                </a:solidFill>
                <a:latin typeface="Minion Pro Capt"/>
              </a:rPr>
              <a:t>able to…</a:t>
            </a:r>
          </a:p>
        </p:txBody>
      </p:sp>
    </p:spTree>
    <p:extLst>
      <p:ext uri="{BB962C8B-B14F-4D97-AF65-F5344CB8AC3E}">
        <p14:creationId xmlns:p14="http://schemas.microsoft.com/office/powerpoint/2010/main" val="303795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1781CE-9429-9A44-9CE8-D8E090A04AB7}"/>
              </a:ext>
            </a:extLst>
          </p:cNvPr>
          <p:cNvSpPr/>
          <p:nvPr/>
        </p:nvSpPr>
        <p:spPr>
          <a:xfrm>
            <a:off x="0" y="0"/>
            <a:ext cx="12192000" cy="10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idx="4294967295"/>
          </p:nvPr>
        </p:nvSpPr>
        <p:spPr>
          <a:xfrm>
            <a:off x="5120527" y="1824295"/>
            <a:ext cx="6586537" cy="1287463"/>
          </a:xfrm>
        </p:spPr>
        <p:txBody>
          <a:bodyPr vert="horz" lIns="91440" tIns="45720" rIns="91440" bIns="45720" rtlCol="0" anchor="b">
            <a:normAutofit fontScale="90000"/>
          </a:bodyPr>
          <a:lstStyle/>
          <a:p>
            <a:r>
              <a:rPr lang="en-US" sz="6000" b="1" dirty="0">
                <a:latin typeface="Myriad Pro"/>
              </a:rPr>
              <a:t>This is a WebEx Recording</a:t>
            </a:r>
          </a:p>
        </p:txBody>
      </p:sp>
      <p:sp>
        <p:nvSpPr>
          <p:cNvPr id="8" name="Text Placeholder 7"/>
          <p:cNvSpPr>
            <a:spLocks noGrp="1"/>
          </p:cNvSpPr>
          <p:nvPr>
            <p:ph type="body" idx="4294967295"/>
          </p:nvPr>
        </p:nvSpPr>
        <p:spPr>
          <a:xfrm>
            <a:off x="5241111" y="3586211"/>
            <a:ext cx="6586537" cy="1393723"/>
          </a:xfrm>
        </p:spPr>
        <p:txBody>
          <a:bodyPr vert="horz" lIns="91440" tIns="45720" rIns="91440" bIns="45720" rtlCol="0" anchor="t">
            <a:normAutofit fontScale="92500" lnSpcReduction="10000"/>
          </a:bodyPr>
          <a:lstStyle/>
          <a:p>
            <a:pPr marL="0" indent="0">
              <a:lnSpc>
                <a:spcPct val="110000"/>
              </a:lnSpc>
              <a:spcBef>
                <a:spcPts val="0"/>
              </a:spcBef>
              <a:buNone/>
            </a:pPr>
            <a:r>
              <a:rPr lang="en-US" sz="3200">
                <a:latin typeface="Minion Pro Capt"/>
              </a:rPr>
              <a:t>The video will show:</a:t>
            </a:r>
            <a:endParaRPr lang="en-US" sz="3200">
              <a:latin typeface="Minion Pro Capt" panose="02040503050201020203" pitchFamily="18" charset="0"/>
            </a:endParaRPr>
          </a:p>
          <a:p>
            <a:pPr lvl="1">
              <a:lnSpc>
                <a:spcPct val="110000"/>
              </a:lnSpc>
              <a:spcBef>
                <a:spcPts val="0"/>
              </a:spcBef>
            </a:pPr>
            <a:r>
              <a:rPr lang="en-US" sz="2800">
                <a:latin typeface="Minion Pro Capt"/>
              </a:rPr>
              <a:t>Slides</a:t>
            </a:r>
            <a:endParaRPr lang="en-US" sz="2800">
              <a:latin typeface="Minion Pro Capt" panose="02040503050201020203" pitchFamily="18" charset="0"/>
            </a:endParaRPr>
          </a:p>
          <a:p>
            <a:pPr lvl="1">
              <a:lnSpc>
                <a:spcPct val="110000"/>
              </a:lnSpc>
              <a:spcBef>
                <a:spcPts val="0"/>
              </a:spcBef>
            </a:pPr>
            <a:r>
              <a:rPr lang="en-US" sz="2800">
                <a:latin typeface="Minion Pro Capt"/>
              </a:rPr>
              <a:t>Video of person speaking</a:t>
            </a:r>
          </a:p>
        </p:txBody>
      </p:sp>
      <p:pic>
        <p:nvPicPr>
          <p:cNvPr id="37" name="Picture 22">
            <a:extLst>
              <a:ext uri="{FF2B5EF4-FFF2-40B4-BE49-F238E27FC236}">
                <a16:creationId xmlns:a16="http://schemas.microsoft.com/office/drawing/2014/main" id="{3A6D8C26-5689-4DE1-858F-744B9FB7DE14}"/>
              </a:ext>
            </a:extLst>
          </p:cNvPr>
          <p:cNvPicPr>
            <a:picLocks noChangeAspect="1"/>
          </p:cNvPicPr>
          <p:nvPr/>
        </p:nvPicPr>
        <p:blipFill rotWithShape="1">
          <a:blip r:embed="rId3"/>
          <a:srcRect r="55557"/>
          <a:stretch/>
        </p:blipFill>
        <p:spPr>
          <a:xfrm>
            <a:off x="20" y="10"/>
            <a:ext cx="4635571" cy="6857990"/>
          </a:xfrm>
          <a:prstGeom prst="rect">
            <a:avLst/>
          </a:prstGeom>
          <a:effectLst/>
        </p:spPr>
      </p:pic>
      <p:sp>
        <p:nvSpPr>
          <p:cNvPr id="22" name="Rectangle 21">
            <a:extLst>
              <a:ext uri="{FF2B5EF4-FFF2-40B4-BE49-F238E27FC236}">
                <a16:creationId xmlns:a16="http://schemas.microsoft.com/office/drawing/2014/main" id="{BB63E57D-1C0A-4743-8EE3-471F393968E5}"/>
              </a:ext>
            </a:extLst>
          </p:cNvPr>
          <p:cNvSpPr/>
          <p:nvPr/>
        </p:nvSpPr>
        <p:spPr>
          <a:xfrm>
            <a:off x="8534380" y="5748901"/>
            <a:ext cx="3657600" cy="10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699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01853"/>
            <a:ext cx="10515600" cy="3305098"/>
          </a:xfrm>
        </p:spPr>
        <p:txBody>
          <a:bodyPr anchor="t"/>
          <a:lstStyle/>
          <a:p>
            <a:pPr marL="0" indent="0">
              <a:buNone/>
            </a:pPr>
            <a:r>
              <a:rPr lang="en-US" sz="3200"/>
              <a:t>Visit our website for more Team Science resources:</a:t>
            </a:r>
            <a:endParaRPr lang="en-US" sz="3200">
              <a:cs typeface="Calibri"/>
            </a:endParaRPr>
          </a:p>
          <a:p>
            <a:pPr marL="457200" lvl="1" indent="0">
              <a:buNone/>
            </a:pPr>
            <a:r>
              <a:rPr lang="en-US" sz="3200">
                <a:hlinkClick r:id="rId3"/>
              </a:rPr>
              <a:t>https://www.cctst.org/programs/cis</a:t>
            </a:r>
            <a:endParaRPr lang="en-US" sz="3200">
              <a:cs typeface="Calibri"/>
            </a:endParaRPr>
          </a:p>
          <a:p>
            <a:pPr marL="457200" lvl="1" indent="0">
              <a:buNone/>
            </a:pPr>
            <a:endParaRPr lang="en-US" sz="3200">
              <a:cs typeface="Calibri"/>
            </a:endParaRPr>
          </a:p>
          <a:p>
            <a:pPr marL="0" indent="0">
              <a:buNone/>
            </a:pPr>
            <a:r>
              <a:rPr lang="en-US" sz="3200"/>
              <a:t>Contact us with questions:</a:t>
            </a:r>
            <a:endParaRPr lang="en-US" sz="3200">
              <a:cs typeface="Calibri"/>
            </a:endParaRPr>
          </a:p>
          <a:p>
            <a:pPr marL="457200" lvl="1" indent="0">
              <a:buNone/>
            </a:pPr>
            <a:r>
              <a:rPr lang="en-US" sz="3200">
                <a:hlinkClick r:id="rId4"/>
              </a:rPr>
              <a:t>jack.kues@uc.edu</a:t>
            </a:r>
            <a:r>
              <a:rPr lang="en-US" sz="3200"/>
              <a:t> </a:t>
            </a:r>
            <a:endParaRPr lang="en-US" sz="3200">
              <a:cs typeface="Calibri"/>
            </a:endParaRPr>
          </a:p>
          <a:p>
            <a:pPr marL="457200" lvl="1" indent="0">
              <a:buNone/>
            </a:pPr>
            <a:r>
              <a:rPr lang="en-US" sz="3200">
                <a:hlinkClick r:id="rId5"/>
              </a:rPr>
              <a:t>megan.lamkin@uc.edu</a:t>
            </a:r>
            <a:r>
              <a:rPr lang="en-US" sz="3200"/>
              <a:t> </a:t>
            </a:r>
            <a:endParaRPr lang="en-US" sz="3200">
              <a:cs typeface="Calibri"/>
            </a:endParaRPr>
          </a:p>
          <a:p>
            <a:pPr marL="457200" lvl="1" indent="0">
              <a:buNone/>
            </a:pPr>
            <a:r>
              <a:rPr lang="en-US" sz="3200">
                <a:hlinkClick r:id="rId6"/>
              </a:rPr>
              <a:t>jason.blackard@uc.edu</a:t>
            </a:r>
            <a:r>
              <a:rPr lang="en-US" sz="3200"/>
              <a:t> </a:t>
            </a:r>
            <a:endParaRPr lang="en-US" sz="3200">
              <a:cs typeface="Calibri"/>
            </a:endParaRPr>
          </a:p>
        </p:txBody>
      </p:sp>
      <p:sp>
        <p:nvSpPr>
          <p:cNvPr id="3" name="Title 2"/>
          <p:cNvSpPr>
            <a:spLocks noGrp="1"/>
          </p:cNvSpPr>
          <p:nvPr>
            <p:ph type="title"/>
          </p:nvPr>
        </p:nvSpPr>
        <p:spPr/>
        <p:txBody>
          <a:bodyPr/>
          <a:lstStyle/>
          <a:p>
            <a:r>
              <a:rPr lang="en-US" sz="5400"/>
              <a:t>Thank you!</a:t>
            </a:r>
          </a:p>
        </p:txBody>
      </p:sp>
    </p:spTree>
    <p:extLst>
      <p:ext uri="{BB962C8B-B14F-4D97-AF65-F5344CB8AC3E}">
        <p14:creationId xmlns:p14="http://schemas.microsoft.com/office/powerpoint/2010/main" val="2905869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lstStyle/>
          <a:p>
            <a:r>
              <a:rPr lang="en-US"/>
              <a:t>Fall 2020 Team Science Series</a:t>
            </a:r>
          </a:p>
        </p:txBody>
      </p:sp>
      <p:sp>
        <p:nvSpPr>
          <p:cNvPr id="3" name="TextBox 2">
            <a:extLst>
              <a:ext uri="{FF2B5EF4-FFF2-40B4-BE49-F238E27FC236}">
                <a16:creationId xmlns:a16="http://schemas.microsoft.com/office/drawing/2014/main" id="{E49DCAEF-52D9-4531-A07B-0D3B0313E6E5}"/>
              </a:ext>
            </a:extLst>
          </p:cNvPr>
          <p:cNvSpPr txBox="1"/>
          <p:nvPr/>
        </p:nvSpPr>
        <p:spPr>
          <a:xfrm>
            <a:off x="476956" y="1591733"/>
            <a:ext cx="11477976"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b="1">
                <a:solidFill>
                  <a:srgbClr val="C00000"/>
                </a:solidFill>
                <a:ea typeface="+mn-lt"/>
                <a:cs typeface="+mn-lt"/>
              </a:rPr>
              <a:t>Communication: The Cornerstone of Successful Teams – Sept 17 </a:t>
            </a:r>
            <a:r>
              <a:rPr lang="en-US" sz="2400" b="1">
                <a:solidFill>
                  <a:srgbClr val="C00000"/>
                </a:solidFill>
                <a:ea typeface="+mn-lt"/>
                <a:cs typeface="+mn-lt"/>
              </a:rPr>
              <a:t>(2-3 pm)</a:t>
            </a:r>
            <a:endParaRPr lang="en-US" sz="2400" b="1">
              <a:ea typeface="+mn-lt"/>
              <a:cs typeface="+mn-lt"/>
            </a:endParaRPr>
          </a:p>
          <a:p>
            <a:pPr lvl="2"/>
            <a:r>
              <a:rPr lang="en-US" sz="2400">
                <a:ea typeface="+mn-lt"/>
                <a:cs typeface="+mn-lt"/>
              </a:rPr>
              <a:t>Explore different communication styles and how they interact. </a:t>
            </a:r>
          </a:p>
          <a:p>
            <a:pPr lvl="2"/>
            <a:r>
              <a:rPr lang="en-US" sz="1400">
                <a:solidFill>
                  <a:srgbClr val="000000"/>
                </a:solidFill>
                <a:ea typeface="+mn-lt"/>
                <a:cs typeface="+mn-lt"/>
              </a:rPr>
              <a:t>  </a:t>
            </a:r>
          </a:p>
          <a:p>
            <a:pPr marL="342900" indent="-342900">
              <a:buFont typeface="Arial"/>
              <a:buChar char="•"/>
            </a:pPr>
            <a:r>
              <a:rPr lang="en-US" sz="2800" b="1">
                <a:solidFill>
                  <a:srgbClr val="C00000"/>
                </a:solidFill>
                <a:ea typeface="+mn-lt"/>
                <a:cs typeface="+mn-lt"/>
              </a:rPr>
              <a:t>Team Foundations: Building with Trust – Oct 22 </a:t>
            </a:r>
            <a:r>
              <a:rPr lang="en-US" sz="2400" b="1">
                <a:solidFill>
                  <a:srgbClr val="C00000"/>
                </a:solidFill>
                <a:ea typeface="+mn-lt"/>
                <a:cs typeface="+mn-lt"/>
              </a:rPr>
              <a:t>(2-3 pm)</a:t>
            </a:r>
            <a:endParaRPr lang="en-US" sz="2400" b="1">
              <a:solidFill>
                <a:srgbClr val="000000"/>
              </a:solidFill>
              <a:ea typeface="+mn-lt"/>
              <a:cs typeface="+mn-lt"/>
            </a:endParaRPr>
          </a:p>
          <a:p>
            <a:pPr lvl="2"/>
            <a:r>
              <a:rPr lang="en-US" sz="2400">
                <a:ea typeface="+mn-lt"/>
                <a:cs typeface="+mn-lt"/>
              </a:rPr>
              <a:t>Examine how building a foundation of trust creates an environment in which conflict can become a force for positive change, and how a leader contributes to building an effective team.</a:t>
            </a:r>
          </a:p>
          <a:p>
            <a:pPr lvl="2"/>
            <a:r>
              <a:rPr lang="en-US" sz="1400">
                <a:solidFill>
                  <a:srgbClr val="000000"/>
                </a:solidFill>
                <a:ea typeface="+mn-lt"/>
                <a:cs typeface="+mn-lt"/>
              </a:rPr>
              <a:t>    </a:t>
            </a:r>
          </a:p>
          <a:p>
            <a:pPr marL="342900" indent="-342900">
              <a:buFont typeface="Arial"/>
              <a:buChar char="•"/>
            </a:pPr>
            <a:r>
              <a:rPr lang="en-US" sz="2800" b="1">
                <a:solidFill>
                  <a:srgbClr val="C00000"/>
                </a:solidFill>
                <a:ea typeface="+mn-lt"/>
                <a:cs typeface="+mn-lt"/>
              </a:rPr>
              <a:t>Leveraging Team Differences to Tackle Complex Problems – Nov 5 </a:t>
            </a:r>
            <a:r>
              <a:rPr lang="en-US" sz="2400" b="1">
                <a:solidFill>
                  <a:srgbClr val="C00000"/>
                </a:solidFill>
                <a:ea typeface="+mn-lt"/>
                <a:cs typeface="+mn-lt"/>
              </a:rPr>
              <a:t>(2-3 pm)</a:t>
            </a:r>
            <a:endParaRPr lang="en-US" sz="2400" b="1">
              <a:ea typeface="+mn-lt"/>
              <a:cs typeface="+mn-lt"/>
            </a:endParaRPr>
          </a:p>
          <a:p>
            <a:pPr lvl="2"/>
            <a:r>
              <a:rPr lang="en-US" sz="2400">
                <a:ea typeface="+mn-lt"/>
                <a:cs typeface="+mn-lt"/>
              </a:rPr>
              <a:t>Discover the principles of building functional teams.</a:t>
            </a:r>
            <a:endParaRPr lang="en-US" sz="2400">
              <a:cs typeface="Calibri"/>
            </a:endParaRPr>
          </a:p>
        </p:txBody>
      </p:sp>
    </p:spTree>
    <p:extLst>
      <p:ext uri="{BB962C8B-B14F-4D97-AF65-F5344CB8AC3E}">
        <p14:creationId xmlns:p14="http://schemas.microsoft.com/office/powerpoint/2010/main" val="6857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AEC6-E4B2-4152-AED9-96B795426F16}"/>
              </a:ext>
            </a:extLst>
          </p:cNvPr>
          <p:cNvSpPr>
            <a:spLocks noGrp="1"/>
          </p:cNvSpPr>
          <p:nvPr>
            <p:ph type="title"/>
          </p:nvPr>
        </p:nvSpPr>
        <p:spPr/>
        <p:txBody>
          <a:bodyPr/>
          <a:lstStyle/>
          <a:p>
            <a:r>
              <a:rPr lang="en-US">
                <a:latin typeface="+mj-lt"/>
              </a:rPr>
              <a:t>More Team Science Resources</a:t>
            </a:r>
          </a:p>
        </p:txBody>
      </p:sp>
      <p:sp>
        <p:nvSpPr>
          <p:cNvPr id="3" name="TextBox 2">
            <a:extLst>
              <a:ext uri="{FF2B5EF4-FFF2-40B4-BE49-F238E27FC236}">
                <a16:creationId xmlns:a16="http://schemas.microsoft.com/office/drawing/2014/main" id="{AAD5140D-9E0D-4A5C-B778-E4557EEF4E61}"/>
              </a:ext>
            </a:extLst>
          </p:cNvPr>
          <p:cNvSpPr txBox="1"/>
          <p:nvPr/>
        </p:nvSpPr>
        <p:spPr>
          <a:xfrm>
            <a:off x="956094" y="1451028"/>
            <a:ext cx="10625666" cy="4524315"/>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US" sz="2400"/>
              <a:t>CCTST CIS Website: </a:t>
            </a:r>
            <a:r>
              <a:rPr lang="en-US" sz="2400">
                <a:hlinkClick r:id="rId3"/>
              </a:rPr>
              <a:t>cctst.org/programs/CIS </a:t>
            </a:r>
            <a:endParaRPr lang="en-US"/>
          </a:p>
          <a:p>
            <a:pPr marL="800100" lvl="1" indent="-342900" fontAlgn="base">
              <a:buFont typeface="Courier New" panose="020B0604020202020204" pitchFamily="34" charset="0"/>
              <a:buChar char="o"/>
            </a:pPr>
            <a:r>
              <a:rPr lang="en-US" sz="2400"/>
              <a:t>Team Charters:</a:t>
            </a:r>
            <a:r>
              <a:rPr lang="en-US" sz="2400">
                <a:ea typeface="+mn-lt"/>
                <a:cs typeface="+mn-lt"/>
              </a:rPr>
              <a:t> </a:t>
            </a:r>
            <a:r>
              <a:rPr lang="en-US" sz="2400">
                <a:ea typeface="+mn-lt"/>
                <a:cs typeface="+mn-lt"/>
                <a:hlinkClick r:id="rId4"/>
              </a:rPr>
              <a:t>cctst.org/programs/cis/resources/team-science-tools</a:t>
            </a:r>
            <a:r>
              <a:rPr lang="en-US" sz="2400"/>
              <a:t>  </a:t>
            </a:r>
            <a:br>
              <a:rPr lang="en-US" sz="2400"/>
            </a:br>
            <a:endParaRPr lang="en-US" sz="2400"/>
          </a:p>
          <a:p>
            <a:pPr marL="285750" indent="-285750" fontAlgn="base">
              <a:buFont typeface="Arial" panose="020B0604020202020204" pitchFamily="34" charset="0"/>
              <a:buChar char="•"/>
            </a:pPr>
            <a:r>
              <a:rPr lang="en-US" sz="2400"/>
              <a:t>National Cancer Institute (NCI) Team Science Toolkit: ​</a:t>
            </a:r>
            <a:endParaRPr lang="en-US" sz="2400">
              <a:cs typeface="Calibri" panose="020F0502020204030204"/>
            </a:endParaRPr>
          </a:p>
          <a:p>
            <a:pPr fontAlgn="base"/>
            <a:r>
              <a:rPr lang="en-US" sz="2400"/>
              <a:t>    </a:t>
            </a:r>
            <a:r>
              <a:rPr lang="en-US" sz="2400" u="sng">
                <a:hlinkClick r:id="rId5"/>
              </a:rPr>
              <a:t>https://www.teamsciencetoolkit.cancer.gov/public/Home.aspx</a:t>
            </a:r>
            <a:r>
              <a:rPr lang="en-US" sz="2400"/>
              <a:t> ​</a:t>
            </a:r>
            <a:br>
              <a:rPr lang="en-US" sz="2400"/>
            </a:br>
            <a:endParaRPr lang="en-US" sz="2400">
              <a:cs typeface="Calibri" panose="020F0502020204030204"/>
            </a:endParaRPr>
          </a:p>
          <a:p>
            <a:pPr marL="342900" indent="-342900" fontAlgn="base">
              <a:buFont typeface="Arial" panose="020B0604020202020204" pitchFamily="34" charset="0"/>
              <a:buChar char="•"/>
            </a:pPr>
            <a:r>
              <a:rPr lang="en-US" sz="2400"/>
              <a:t>Northwestern University Clinical &amp; Translational Sciences Institute offers 4 learning modules on Team Science at </a:t>
            </a:r>
            <a:r>
              <a:rPr lang="en-US" sz="2400" u="sng">
                <a:hlinkClick r:id="rId6"/>
              </a:rPr>
              <a:t>http://www.teamscience.net</a:t>
            </a:r>
            <a:r>
              <a:rPr lang="en-US" sz="2400"/>
              <a:t>  </a:t>
            </a:r>
            <a:endParaRPr lang="en-US" sz="2400">
              <a:ea typeface="+mn-lt"/>
              <a:cs typeface="+mn-lt"/>
            </a:endParaRPr>
          </a:p>
          <a:p>
            <a:pPr marL="800100" lvl="1" indent="-342900" fontAlgn="base">
              <a:buFont typeface="Courier New" panose="020B0604020202020204" pitchFamily="34" charset="0"/>
              <a:buChar char="o"/>
            </a:pPr>
            <a:r>
              <a:rPr lang="en-US" sz="2400"/>
              <a:t>The Science of Team Science​</a:t>
            </a:r>
            <a:endParaRPr lang="en-US" sz="2400">
              <a:cs typeface="Calibri" panose="020F0502020204030204"/>
            </a:endParaRPr>
          </a:p>
          <a:p>
            <a:pPr marL="800100" lvl="1" indent="-342900" fontAlgn="base">
              <a:buFont typeface="Courier New" panose="020B0604020202020204" pitchFamily="34" charset="0"/>
              <a:buChar char="o"/>
            </a:pPr>
            <a:r>
              <a:rPr lang="en-US" sz="2400"/>
              <a:t>Team Science Research Process in Behavioral Science​</a:t>
            </a:r>
            <a:endParaRPr lang="en-US" sz="2400">
              <a:cs typeface="Calibri" panose="020F0502020204030204"/>
            </a:endParaRPr>
          </a:p>
          <a:p>
            <a:pPr marL="800100" lvl="1" indent="-342900" fontAlgn="base">
              <a:buFont typeface="Courier New" panose="020B0604020202020204" pitchFamily="34" charset="0"/>
              <a:buChar char="o"/>
            </a:pPr>
            <a:r>
              <a:rPr lang="en-US" sz="2400"/>
              <a:t>Team Science Research Process in Basic Medical Science​</a:t>
            </a:r>
            <a:endParaRPr lang="en-US" sz="2400">
              <a:cs typeface="Calibri" panose="020F0502020204030204"/>
            </a:endParaRPr>
          </a:p>
          <a:p>
            <a:pPr marL="800100" lvl="1" indent="-342900" fontAlgn="base">
              <a:buFont typeface="Courier New" panose="020B0604020202020204" pitchFamily="34" charset="0"/>
              <a:buChar char="o"/>
            </a:pPr>
            <a:r>
              <a:rPr lang="en-US" sz="2400"/>
              <a:t>Team Science Research Process in Clinical Medical Science ​</a:t>
            </a:r>
            <a:endParaRPr lang="en-US" sz="2400">
              <a:cs typeface="Calibri"/>
            </a:endParaRPr>
          </a:p>
        </p:txBody>
      </p:sp>
    </p:spTree>
    <p:extLst>
      <p:ext uri="{BB962C8B-B14F-4D97-AF65-F5344CB8AC3E}">
        <p14:creationId xmlns:p14="http://schemas.microsoft.com/office/powerpoint/2010/main" val="34693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74EC-8474-4448-AD74-7C004C52EC05}"/>
              </a:ext>
            </a:extLst>
          </p:cNvPr>
          <p:cNvSpPr>
            <a:spLocks noGrp="1"/>
          </p:cNvSpPr>
          <p:nvPr>
            <p:ph type="title"/>
          </p:nvPr>
        </p:nvSpPr>
        <p:spPr>
          <a:xfrm>
            <a:off x="831850" y="954825"/>
            <a:ext cx="10515600" cy="2474175"/>
          </a:xfrm>
        </p:spPr>
        <p:txBody>
          <a:bodyPr lIns="91440" tIns="45720" rIns="91440" bIns="45720" anchor="b"/>
          <a:lstStyle/>
          <a:p>
            <a:r>
              <a:rPr lang="en-US"/>
              <a:t>The Art and Science of Collaboration: </a:t>
            </a:r>
            <a:r>
              <a:rPr lang="en-US" sz="4800">
                <a:solidFill>
                  <a:srgbClr val="BB1D28"/>
                </a:solidFill>
              </a:rPr>
              <a:t>Building Your Toolkit</a:t>
            </a:r>
          </a:p>
        </p:txBody>
      </p:sp>
      <p:sp>
        <p:nvSpPr>
          <p:cNvPr id="3" name="Text Placeholder 2">
            <a:extLst>
              <a:ext uri="{FF2B5EF4-FFF2-40B4-BE49-F238E27FC236}">
                <a16:creationId xmlns:a16="http://schemas.microsoft.com/office/drawing/2014/main" id="{166DC815-5A48-AC40-9613-0E20A5E0EC5E}"/>
              </a:ext>
            </a:extLst>
          </p:cNvPr>
          <p:cNvSpPr>
            <a:spLocks noGrp="1"/>
          </p:cNvSpPr>
          <p:nvPr>
            <p:ph type="body" idx="1"/>
          </p:nvPr>
        </p:nvSpPr>
        <p:spPr>
          <a:xfrm>
            <a:off x="831850" y="3600533"/>
            <a:ext cx="10502685" cy="1453365"/>
          </a:xfrm>
        </p:spPr>
        <p:txBody>
          <a:bodyPr lIns="91440" tIns="45720" rIns="91440" bIns="45720" anchor="t"/>
          <a:lstStyle/>
          <a:p>
            <a:r>
              <a:rPr lang="en-US">
                <a:cs typeface="Calibri" panose="020F0502020204030204"/>
              </a:rPr>
              <a:t>Megan Lamkin, PhD</a:t>
            </a:r>
            <a:endParaRPr lang="en-US"/>
          </a:p>
          <a:p>
            <a:r>
              <a:rPr lang="en-US">
                <a:ea typeface="+mn-lt"/>
                <a:cs typeface="+mn-lt"/>
              </a:rPr>
              <a:t>Jack Kues, PhD</a:t>
            </a:r>
          </a:p>
          <a:p>
            <a:r>
              <a:rPr lang="en-US" sz="2000">
                <a:cs typeface="Calibri" panose="020F0502020204030204"/>
              </a:rPr>
              <a:t>Developed by the Center for Improvement Science (CIS)</a:t>
            </a:r>
          </a:p>
          <a:p>
            <a:endParaRPr lang="en-US">
              <a:cs typeface="Calibri" panose="020F0502020204030204"/>
            </a:endParaRPr>
          </a:p>
        </p:txBody>
      </p:sp>
      <p:sp>
        <p:nvSpPr>
          <p:cNvPr id="4" name="TextBox 3">
            <a:extLst>
              <a:ext uri="{FF2B5EF4-FFF2-40B4-BE49-F238E27FC236}">
                <a16:creationId xmlns:a16="http://schemas.microsoft.com/office/drawing/2014/main" id="{1592ED91-D722-427D-82C2-D5238F24F7B4}"/>
              </a:ext>
            </a:extLst>
          </p:cNvPr>
          <p:cNvSpPr txBox="1"/>
          <p:nvPr/>
        </p:nvSpPr>
        <p:spPr>
          <a:xfrm>
            <a:off x="844549" y="954825"/>
            <a:ext cx="3515415" cy="738664"/>
          </a:xfrm>
          <a:prstGeom prst="rect">
            <a:avLst/>
          </a:prstGeom>
          <a:noFill/>
        </p:spPr>
        <p:txBody>
          <a:bodyPr wrap="square" rtlCol="0" anchor="t">
            <a:spAutoFit/>
          </a:bodyPr>
          <a:lstStyle/>
          <a:p>
            <a:r>
              <a:rPr lang="en-US" sz="2400">
                <a:solidFill>
                  <a:schemeClr val="bg1">
                    <a:lumMod val="50000"/>
                  </a:schemeClr>
                </a:solidFill>
              </a:rPr>
              <a:t>September 8, 2020</a:t>
            </a:r>
          </a:p>
          <a:p>
            <a:endParaRPr lang="en-US"/>
          </a:p>
        </p:txBody>
      </p:sp>
    </p:spTree>
    <p:extLst>
      <p:ext uri="{BB962C8B-B14F-4D97-AF65-F5344CB8AC3E}">
        <p14:creationId xmlns:p14="http://schemas.microsoft.com/office/powerpoint/2010/main" val="35039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CD1500-79FF-43F4-88C0-B7D65FC1745E}"/>
              </a:ext>
            </a:extLst>
          </p:cNvPr>
          <p:cNvSpPr/>
          <p:nvPr/>
        </p:nvSpPr>
        <p:spPr>
          <a:xfrm>
            <a:off x="5246" y="-276"/>
            <a:ext cx="12191999" cy="90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3BA3558-0EDD-47F9-8652-6593A575D0BC}"/>
              </a:ext>
            </a:extLst>
          </p:cNvPr>
          <p:cNvSpPr>
            <a:spLocks noGrp="1"/>
          </p:cNvSpPr>
          <p:nvPr>
            <p:ph type="title"/>
          </p:nvPr>
        </p:nvSpPr>
        <p:spPr>
          <a:xfrm>
            <a:off x="65157" y="167707"/>
            <a:ext cx="12072730" cy="905872"/>
          </a:xfrm>
        </p:spPr>
        <p:txBody>
          <a:bodyPr lIns="91440" tIns="45720" rIns="91440" bIns="45720" anchor="b"/>
          <a:lstStyle/>
          <a:p>
            <a:pPr algn="ctr"/>
            <a:r>
              <a:rPr lang="en-US">
                <a:cs typeface="Calibri" panose="020F0502020204030204"/>
              </a:rPr>
              <a:t>Our Team</a:t>
            </a:r>
          </a:p>
        </p:txBody>
      </p:sp>
      <p:grpSp>
        <p:nvGrpSpPr>
          <p:cNvPr id="3" name="Group 2">
            <a:extLst>
              <a:ext uri="{FF2B5EF4-FFF2-40B4-BE49-F238E27FC236}">
                <a16:creationId xmlns:a16="http://schemas.microsoft.com/office/drawing/2014/main" id="{CBF246F3-0ADF-4E8A-BB7B-13CD2CC6E1C3}"/>
              </a:ext>
            </a:extLst>
          </p:cNvPr>
          <p:cNvGrpSpPr/>
          <p:nvPr/>
        </p:nvGrpSpPr>
        <p:grpSpPr>
          <a:xfrm>
            <a:off x="63976" y="1274326"/>
            <a:ext cx="12067006" cy="5578402"/>
            <a:chOff x="63976" y="1274326"/>
            <a:chExt cx="12067006" cy="5578402"/>
          </a:xfrm>
        </p:grpSpPr>
        <p:sp>
          <p:nvSpPr>
            <p:cNvPr id="26" name="Rectangle 25">
              <a:extLst>
                <a:ext uri="{FF2B5EF4-FFF2-40B4-BE49-F238E27FC236}">
                  <a16:creationId xmlns:a16="http://schemas.microsoft.com/office/drawing/2014/main" id="{C6F0BFF3-3154-4F29-B4A6-855DDD55B9CE}"/>
                </a:ext>
              </a:extLst>
            </p:cNvPr>
            <p:cNvSpPr/>
            <p:nvPr/>
          </p:nvSpPr>
          <p:spPr>
            <a:xfrm>
              <a:off x="63976" y="5914034"/>
              <a:ext cx="12067006" cy="93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7" descr=".jpg">
              <a:extLst>
                <a:ext uri="{FF2B5EF4-FFF2-40B4-BE49-F238E27FC236}">
                  <a16:creationId xmlns:a16="http://schemas.microsoft.com/office/drawing/2014/main" id="{3030E85B-6FD0-4DA1-AA24-061298E155D3}"/>
                </a:ext>
              </a:extLst>
            </p:cNvPr>
            <p:cNvPicPr>
              <a:picLocks noChangeAspect="1"/>
            </p:cNvPicPr>
            <p:nvPr/>
          </p:nvPicPr>
          <p:blipFill rotWithShape="1">
            <a:blip r:embed="rId3"/>
            <a:srcRect l="10471" t="4631" r="16230" b="36066"/>
            <a:stretch/>
          </p:blipFill>
          <p:spPr>
            <a:xfrm>
              <a:off x="8049757" y="4148347"/>
              <a:ext cx="1374365" cy="1433889"/>
            </a:xfrm>
            <a:prstGeom prst="rect">
              <a:avLst/>
            </a:prstGeom>
          </p:spPr>
        </p:pic>
        <p:pic>
          <p:nvPicPr>
            <p:cNvPr id="28" name="Picture 28" descr=".jpg">
              <a:extLst>
                <a:ext uri="{FF2B5EF4-FFF2-40B4-BE49-F238E27FC236}">
                  <a16:creationId xmlns:a16="http://schemas.microsoft.com/office/drawing/2014/main" id="{6C727918-C845-43D9-ABAE-9BB2DEF290ED}"/>
                </a:ext>
              </a:extLst>
            </p:cNvPr>
            <p:cNvPicPr>
              <a:picLocks noChangeAspect="1"/>
            </p:cNvPicPr>
            <p:nvPr/>
          </p:nvPicPr>
          <p:blipFill rotWithShape="1">
            <a:blip r:embed="rId4"/>
            <a:srcRect l="5627" t="-2273" r="-3053" b="5136"/>
            <a:stretch/>
          </p:blipFill>
          <p:spPr>
            <a:xfrm>
              <a:off x="6124404" y="4148347"/>
              <a:ext cx="1371747" cy="1433789"/>
            </a:xfrm>
            <a:prstGeom prst="rect">
              <a:avLst/>
            </a:prstGeom>
          </p:spPr>
        </p:pic>
        <p:pic>
          <p:nvPicPr>
            <p:cNvPr id="29" name="Picture 29" descr=".jpg">
              <a:extLst>
                <a:ext uri="{FF2B5EF4-FFF2-40B4-BE49-F238E27FC236}">
                  <a16:creationId xmlns:a16="http://schemas.microsoft.com/office/drawing/2014/main" id="{9E37A0F8-7723-4941-81AB-BD7A54DDC02C}"/>
                </a:ext>
              </a:extLst>
            </p:cNvPr>
            <p:cNvPicPr>
              <a:picLocks noChangeAspect="1"/>
            </p:cNvPicPr>
            <p:nvPr/>
          </p:nvPicPr>
          <p:blipFill rotWithShape="1">
            <a:blip r:embed="rId5"/>
            <a:srcRect l="7042" t="4393" r="6338" b="22427"/>
            <a:stretch/>
          </p:blipFill>
          <p:spPr>
            <a:xfrm>
              <a:off x="4235195" y="4148347"/>
              <a:ext cx="1362693" cy="1440475"/>
            </a:xfrm>
            <a:prstGeom prst="rect">
              <a:avLst/>
            </a:prstGeom>
          </p:spPr>
        </p:pic>
        <p:pic>
          <p:nvPicPr>
            <p:cNvPr id="30" name="Picture 30" descr=".jpg">
              <a:extLst>
                <a:ext uri="{FF2B5EF4-FFF2-40B4-BE49-F238E27FC236}">
                  <a16:creationId xmlns:a16="http://schemas.microsoft.com/office/drawing/2014/main" id="{DBE3B810-63EF-4551-9539-533A41003FC4}"/>
                </a:ext>
              </a:extLst>
            </p:cNvPr>
            <p:cNvPicPr>
              <a:picLocks noChangeAspect="1"/>
            </p:cNvPicPr>
            <p:nvPr/>
          </p:nvPicPr>
          <p:blipFill rotWithShape="1">
            <a:blip r:embed="rId6"/>
            <a:srcRect t="9851" r="633" b="13680"/>
            <a:stretch/>
          </p:blipFill>
          <p:spPr>
            <a:xfrm>
              <a:off x="2327965" y="4148347"/>
              <a:ext cx="1373852" cy="1393742"/>
            </a:xfrm>
            <a:prstGeom prst="rect">
              <a:avLst/>
            </a:prstGeom>
          </p:spPr>
        </p:pic>
        <p:pic>
          <p:nvPicPr>
            <p:cNvPr id="31" name="Picture 31" descr=".jpg">
              <a:extLst>
                <a:ext uri="{FF2B5EF4-FFF2-40B4-BE49-F238E27FC236}">
                  <a16:creationId xmlns:a16="http://schemas.microsoft.com/office/drawing/2014/main" id="{A3C80934-4B5D-42D6-96B3-F35FBE78DA9F}"/>
                </a:ext>
              </a:extLst>
            </p:cNvPr>
            <p:cNvPicPr>
              <a:picLocks noChangeAspect="1"/>
            </p:cNvPicPr>
            <p:nvPr/>
          </p:nvPicPr>
          <p:blipFill rotWithShape="1">
            <a:blip r:embed="rId7"/>
            <a:srcRect t="3010" r="-813" b="14814"/>
            <a:stretch/>
          </p:blipFill>
          <p:spPr>
            <a:xfrm>
              <a:off x="376375" y="4148347"/>
              <a:ext cx="1378716" cy="1426948"/>
            </a:xfrm>
            <a:prstGeom prst="rect">
              <a:avLst/>
            </a:prstGeom>
          </p:spPr>
        </p:pic>
        <p:pic>
          <p:nvPicPr>
            <p:cNvPr id="32" name="Picture 32" descr=".jpg">
              <a:extLst>
                <a:ext uri="{FF2B5EF4-FFF2-40B4-BE49-F238E27FC236}">
                  <a16:creationId xmlns:a16="http://schemas.microsoft.com/office/drawing/2014/main" id="{0FA26D03-624A-4476-BAB2-E73DD80D4FEE}"/>
                </a:ext>
              </a:extLst>
            </p:cNvPr>
            <p:cNvPicPr>
              <a:picLocks noChangeAspect="1"/>
            </p:cNvPicPr>
            <p:nvPr/>
          </p:nvPicPr>
          <p:blipFill rotWithShape="1">
            <a:blip r:embed="rId8"/>
            <a:srcRect t="-131" r="-714" b="28861"/>
            <a:stretch/>
          </p:blipFill>
          <p:spPr>
            <a:xfrm>
              <a:off x="9899097" y="4148347"/>
              <a:ext cx="1548868" cy="1407566"/>
            </a:xfrm>
            <a:prstGeom prst="rect">
              <a:avLst/>
            </a:prstGeom>
          </p:spPr>
        </p:pic>
        <p:sp>
          <p:nvSpPr>
            <p:cNvPr id="5" name="Rectangle 4">
              <a:extLst>
                <a:ext uri="{FF2B5EF4-FFF2-40B4-BE49-F238E27FC236}">
                  <a16:creationId xmlns:a16="http://schemas.microsoft.com/office/drawing/2014/main" id="{2DD4DC4B-52ED-49F3-B400-8BEC1630F266}"/>
                </a:ext>
              </a:extLst>
            </p:cNvPr>
            <p:cNvSpPr/>
            <p:nvPr/>
          </p:nvSpPr>
          <p:spPr>
            <a:xfrm>
              <a:off x="320963" y="2680806"/>
              <a:ext cx="1675037" cy="1231106"/>
            </a:xfrm>
            <a:prstGeom prst="rect">
              <a:avLst/>
            </a:prstGeom>
          </p:spPr>
          <p:txBody>
            <a:bodyPr wrap="square" lIns="91440" tIns="45720" rIns="91440" bIns="45720" anchor="t">
              <a:spAutoFit/>
            </a:bodyPr>
            <a:lstStyle/>
            <a:p>
              <a:pPr>
                <a:lnSpc>
                  <a:spcPct val="100000"/>
                </a:lnSpc>
                <a:spcBef>
                  <a:spcPts val="0"/>
                </a:spcBef>
              </a:pPr>
              <a:r>
                <a:rPr lang="en-US" sz="1600">
                  <a:ea typeface="+mn-lt"/>
                  <a:cs typeface="Calibri"/>
                </a:rPr>
                <a:t>Jack Kues, PhD</a:t>
              </a:r>
              <a:endParaRPr lang="en-US" sz="1600">
                <a:ea typeface="+mn-lt"/>
                <a:cs typeface="+mn-lt"/>
              </a:endParaRPr>
            </a:p>
            <a:p>
              <a:r>
                <a:rPr lang="en-US" sz="1400">
                  <a:solidFill>
                    <a:srgbClr val="BB1D28"/>
                  </a:solidFill>
                  <a:ea typeface="+mn-lt"/>
                  <a:cs typeface="+mn-lt"/>
                </a:rPr>
                <a:t>Associate Dean, Continuous Professional Development</a:t>
              </a:r>
              <a:endParaRPr lang="en-US" sz="1400">
                <a:solidFill>
                  <a:srgbClr val="BB1D28"/>
                </a:solidFill>
                <a:cs typeface="Calibri"/>
              </a:endParaRPr>
            </a:p>
          </p:txBody>
        </p:sp>
        <p:pic>
          <p:nvPicPr>
            <p:cNvPr id="7" name="Picture 2" descr="A person wearing a suit and tie smiling at the camera&#10;&#10;Description automatically generated">
              <a:extLst>
                <a:ext uri="{FF2B5EF4-FFF2-40B4-BE49-F238E27FC236}">
                  <a16:creationId xmlns:a16="http://schemas.microsoft.com/office/drawing/2014/main" id="{61D48B19-CAAB-416B-8B1F-F8E6516509E0}"/>
                </a:ext>
              </a:extLst>
            </p:cNvPr>
            <p:cNvPicPr>
              <a:picLocks noChangeAspect="1"/>
            </p:cNvPicPr>
            <p:nvPr/>
          </p:nvPicPr>
          <p:blipFill rotWithShape="1">
            <a:blip r:embed="rId9"/>
            <a:srcRect l="-749" t="152" r="-1852" b="23070"/>
            <a:stretch/>
          </p:blipFill>
          <p:spPr>
            <a:xfrm>
              <a:off x="382159" y="1274326"/>
              <a:ext cx="1375223" cy="1407531"/>
            </a:xfrm>
            <a:prstGeom prst="rect">
              <a:avLst/>
            </a:prstGeom>
          </p:spPr>
        </p:pic>
        <p:sp>
          <p:nvSpPr>
            <p:cNvPr id="11" name="Rectangle 10">
              <a:extLst>
                <a:ext uri="{FF2B5EF4-FFF2-40B4-BE49-F238E27FC236}">
                  <a16:creationId xmlns:a16="http://schemas.microsoft.com/office/drawing/2014/main" id="{F7E63019-6363-416F-8834-D879E4E6E370}"/>
                </a:ext>
              </a:extLst>
            </p:cNvPr>
            <p:cNvSpPr/>
            <p:nvPr/>
          </p:nvSpPr>
          <p:spPr>
            <a:xfrm>
              <a:off x="2278500" y="2680806"/>
              <a:ext cx="1779531" cy="123110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en-US" sz="1600">
                  <a:ea typeface="Open Sans" panose="020B0606030504020204" pitchFamily="34" charset="0"/>
                  <a:cs typeface="Open Sans" panose="020B0606030504020204" pitchFamily="34" charset="0"/>
                </a:rPr>
                <a:t>Megan Lamkin, PhD</a:t>
              </a:r>
              <a:endParaRPr lang="en-US" sz="1600">
                <a:cs typeface="Calibri"/>
              </a:endParaRPr>
            </a:p>
            <a:p>
              <a:r>
                <a:rPr lang="en-US" sz="1400">
                  <a:solidFill>
                    <a:srgbClr val="BB1D28"/>
                  </a:solidFill>
                </a:rPr>
                <a:t>Assistant Professor, </a:t>
              </a:r>
              <a:br>
                <a:rPr lang="en-US" sz="1400"/>
              </a:br>
              <a:r>
                <a:rPr lang="en-US" sz="1400">
                  <a:solidFill>
                    <a:srgbClr val="BB1D28"/>
                  </a:solidFill>
                </a:rPr>
                <a:t>Undergraduate Research</a:t>
              </a:r>
              <a:endParaRPr lang="en-US" sz="1400">
                <a:solidFill>
                  <a:srgbClr val="BB1D28"/>
                </a:solidFill>
                <a:cs typeface="Calibri"/>
              </a:endParaRPr>
            </a:p>
          </p:txBody>
        </p:sp>
        <p:pic>
          <p:nvPicPr>
            <p:cNvPr id="13" name="Picture 3" descr=".jpg">
              <a:extLst>
                <a:ext uri="{FF2B5EF4-FFF2-40B4-BE49-F238E27FC236}">
                  <a16:creationId xmlns:a16="http://schemas.microsoft.com/office/drawing/2014/main" id="{8BB39F7D-82D0-48C8-9C84-3F2EAE5169CA}"/>
                </a:ext>
              </a:extLst>
            </p:cNvPr>
            <p:cNvPicPr>
              <a:picLocks noChangeAspect="1"/>
            </p:cNvPicPr>
            <p:nvPr/>
          </p:nvPicPr>
          <p:blipFill>
            <a:blip r:embed="rId10"/>
            <a:stretch>
              <a:fillRect/>
            </a:stretch>
          </p:blipFill>
          <p:spPr>
            <a:xfrm>
              <a:off x="2339744" y="1274326"/>
              <a:ext cx="1365476" cy="1431736"/>
            </a:xfrm>
            <a:prstGeom prst="rect">
              <a:avLst/>
            </a:prstGeom>
          </p:spPr>
        </p:pic>
        <p:sp>
          <p:nvSpPr>
            <p:cNvPr id="15" name="Rectangle 14">
              <a:extLst>
                <a:ext uri="{FF2B5EF4-FFF2-40B4-BE49-F238E27FC236}">
                  <a16:creationId xmlns:a16="http://schemas.microsoft.com/office/drawing/2014/main" id="{4EA1677F-2D69-47D7-ACE6-869C58167FF4}"/>
                </a:ext>
              </a:extLst>
            </p:cNvPr>
            <p:cNvSpPr/>
            <p:nvPr/>
          </p:nvSpPr>
          <p:spPr>
            <a:xfrm>
              <a:off x="4128515" y="2680806"/>
              <a:ext cx="1567281"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ea typeface="+mn-lt"/>
                  <a:cs typeface="Calibri"/>
                </a:rPr>
                <a:t>Jason Blackard, PhD</a:t>
              </a:r>
              <a:endParaRPr lang="en-US" sz="1600">
                <a:ea typeface="+mn-lt"/>
                <a:cs typeface="+mn-lt"/>
              </a:endParaRPr>
            </a:p>
            <a:p>
              <a:r>
                <a:rPr lang="en-US" sz="1400">
                  <a:solidFill>
                    <a:srgbClr val="BB1D28"/>
                  </a:solidFill>
                </a:rPr>
                <a:t>Professor, Internal Medicine</a:t>
              </a:r>
              <a:endParaRPr lang="en-US" sz="1400">
                <a:solidFill>
                  <a:srgbClr val="BB1D28"/>
                </a:solidFill>
                <a:cs typeface="Calibri"/>
              </a:endParaRPr>
            </a:p>
          </p:txBody>
        </p:sp>
        <p:pic>
          <p:nvPicPr>
            <p:cNvPr id="17" name="Picture 3" descr=".jpg">
              <a:extLst>
                <a:ext uri="{FF2B5EF4-FFF2-40B4-BE49-F238E27FC236}">
                  <a16:creationId xmlns:a16="http://schemas.microsoft.com/office/drawing/2014/main" id="{1280D1CF-342A-45FD-AFDA-2F683B2C557B}"/>
                </a:ext>
              </a:extLst>
            </p:cNvPr>
            <p:cNvPicPr>
              <a:picLocks noChangeAspect="1"/>
            </p:cNvPicPr>
            <p:nvPr/>
          </p:nvPicPr>
          <p:blipFill rotWithShape="1">
            <a:blip r:embed="rId11"/>
            <a:srcRect t="4599" b="21438"/>
            <a:stretch/>
          </p:blipFill>
          <p:spPr>
            <a:xfrm>
              <a:off x="4170994" y="1274326"/>
              <a:ext cx="1376518" cy="1423430"/>
            </a:xfrm>
            <a:prstGeom prst="rect">
              <a:avLst/>
            </a:prstGeom>
          </p:spPr>
        </p:pic>
        <p:pic>
          <p:nvPicPr>
            <p:cNvPr id="18" name="Picture 18" descr=".jpg">
              <a:extLst>
                <a:ext uri="{FF2B5EF4-FFF2-40B4-BE49-F238E27FC236}">
                  <a16:creationId xmlns:a16="http://schemas.microsoft.com/office/drawing/2014/main" id="{4CE388A5-30AD-4B85-865E-E39B555FAD15}"/>
                </a:ext>
              </a:extLst>
            </p:cNvPr>
            <p:cNvPicPr>
              <a:picLocks noChangeAspect="1"/>
            </p:cNvPicPr>
            <p:nvPr/>
          </p:nvPicPr>
          <p:blipFill rotWithShape="1">
            <a:blip r:embed="rId12"/>
            <a:srcRect t="3935" r="1408" b="20683"/>
            <a:stretch/>
          </p:blipFill>
          <p:spPr>
            <a:xfrm>
              <a:off x="6092285" y="1274326"/>
              <a:ext cx="1373902" cy="1448120"/>
            </a:xfrm>
            <a:prstGeom prst="rect">
              <a:avLst/>
            </a:prstGeom>
          </p:spPr>
        </p:pic>
        <p:sp>
          <p:nvSpPr>
            <p:cNvPr id="19" name="Rectangle 18">
              <a:extLst>
                <a:ext uri="{FF2B5EF4-FFF2-40B4-BE49-F238E27FC236}">
                  <a16:creationId xmlns:a16="http://schemas.microsoft.com/office/drawing/2014/main" id="{052A930C-9E7A-42F8-B5CD-AB4DFF57F07A}"/>
                </a:ext>
              </a:extLst>
            </p:cNvPr>
            <p:cNvSpPr/>
            <p:nvPr/>
          </p:nvSpPr>
          <p:spPr>
            <a:xfrm>
              <a:off x="6044325" y="2680806"/>
              <a:ext cx="1779531" cy="123110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Angela Mendell, MS</a:t>
              </a:r>
            </a:p>
            <a:p>
              <a:r>
                <a:rPr lang="en-US" sz="1400">
                  <a:solidFill>
                    <a:srgbClr val="BB1D28"/>
                  </a:solidFill>
                </a:rPr>
                <a:t>Program Manager, Center for Improvement Science</a:t>
              </a:r>
              <a:endParaRPr lang="en-US" sz="1400">
                <a:cs typeface="Calibri"/>
              </a:endParaRPr>
            </a:p>
          </p:txBody>
        </p:sp>
        <p:sp>
          <p:nvSpPr>
            <p:cNvPr id="21" name="Rectangle 20">
              <a:extLst>
                <a:ext uri="{FF2B5EF4-FFF2-40B4-BE49-F238E27FC236}">
                  <a16:creationId xmlns:a16="http://schemas.microsoft.com/office/drawing/2014/main" id="{DCFC62E9-E111-4FCA-9973-214B26E95AE4}"/>
                </a:ext>
              </a:extLst>
            </p:cNvPr>
            <p:cNvSpPr/>
            <p:nvPr/>
          </p:nvSpPr>
          <p:spPr>
            <a:xfrm>
              <a:off x="7999022" y="2680806"/>
              <a:ext cx="1779530" cy="98488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Laura Hildreth, MS</a:t>
              </a:r>
            </a:p>
            <a:p>
              <a:r>
                <a:rPr lang="en-US" sz="1400">
                  <a:solidFill>
                    <a:srgbClr val="BB1D28"/>
                  </a:solidFill>
                </a:rPr>
                <a:t>Program Director, Center for Improvement Science</a:t>
              </a:r>
              <a:endParaRPr lang="en-US" sz="1400">
                <a:cs typeface="Calibri"/>
              </a:endParaRPr>
            </a:p>
          </p:txBody>
        </p:sp>
        <p:pic>
          <p:nvPicPr>
            <p:cNvPr id="33" name="Picture 33" descr=".jpg">
              <a:extLst>
                <a:ext uri="{FF2B5EF4-FFF2-40B4-BE49-F238E27FC236}">
                  <a16:creationId xmlns:a16="http://schemas.microsoft.com/office/drawing/2014/main" id="{37B6A15A-3382-4886-B1A1-12B7399145FF}"/>
                </a:ext>
              </a:extLst>
            </p:cNvPr>
            <p:cNvPicPr>
              <a:picLocks noChangeAspect="1"/>
            </p:cNvPicPr>
            <p:nvPr/>
          </p:nvPicPr>
          <p:blipFill rotWithShape="1">
            <a:blip r:embed="rId13"/>
            <a:srcRect l="10063" t="5669" r="12579" b="30843"/>
            <a:stretch/>
          </p:blipFill>
          <p:spPr>
            <a:xfrm>
              <a:off x="9902931" y="1274326"/>
              <a:ext cx="1352809" cy="1452633"/>
            </a:xfrm>
            <a:prstGeom prst="rect">
              <a:avLst/>
            </a:prstGeom>
          </p:spPr>
        </p:pic>
        <p:pic>
          <p:nvPicPr>
            <p:cNvPr id="36" name="Picture 36" descr=".jpg">
              <a:extLst>
                <a:ext uri="{FF2B5EF4-FFF2-40B4-BE49-F238E27FC236}">
                  <a16:creationId xmlns:a16="http://schemas.microsoft.com/office/drawing/2014/main" id="{6395CA02-578F-40DC-9E35-205E854B6B2D}"/>
                </a:ext>
              </a:extLst>
            </p:cNvPr>
            <p:cNvPicPr>
              <a:picLocks noChangeAspect="1"/>
            </p:cNvPicPr>
            <p:nvPr/>
          </p:nvPicPr>
          <p:blipFill rotWithShape="1">
            <a:blip r:embed="rId14"/>
            <a:srcRect l="10274" t="6711" r="7102" b="6711"/>
            <a:stretch/>
          </p:blipFill>
          <p:spPr>
            <a:xfrm>
              <a:off x="8140764" y="1274326"/>
              <a:ext cx="1366717" cy="1421538"/>
            </a:xfrm>
            <a:prstGeom prst="rect">
              <a:avLst/>
            </a:prstGeom>
          </p:spPr>
        </p:pic>
        <p:sp>
          <p:nvSpPr>
            <p:cNvPr id="37" name="Rectangle 36">
              <a:extLst>
                <a:ext uri="{FF2B5EF4-FFF2-40B4-BE49-F238E27FC236}">
                  <a16:creationId xmlns:a16="http://schemas.microsoft.com/office/drawing/2014/main" id="{4F0EEA77-9590-4629-B55C-E96FED17EE17}"/>
                </a:ext>
              </a:extLst>
            </p:cNvPr>
            <p:cNvSpPr/>
            <p:nvPr/>
          </p:nvSpPr>
          <p:spPr>
            <a:xfrm>
              <a:off x="9831738" y="2680806"/>
              <a:ext cx="1779530" cy="123110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Stephanie Schuckman, MA</a:t>
              </a:r>
              <a:endParaRPr lang="en-US"/>
            </a:p>
            <a:p>
              <a:r>
                <a:rPr lang="en-US" sz="1400">
                  <a:solidFill>
                    <a:srgbClr val="BB1D28"/>
                  </a:solidFill>
                </a:rPr>
                <a:t>Program Manager, Center for Improvement Science</a:t>
              </a:r>
              <a:endParaRPr lang="en-US" sz="1400">
                <a:cs typeface="Calibri"/>
              </a:endParaRPr>
            </a:p>
          </p:txBody>
        </p:sp>
        <p:sp>
          <p:nvSpPr>
            <p:cNvPr id="38" name="Rectangle 37">
              <a:extLst>
                <a:ext uri="{FF2B5EF4-FFF2-40B4-BE49-F238E27FC236}">
                  <a16:creationId xmlns:a16="http://schemas.microsoft.com/office/drawing/2014/main" id="{EB0EA4C9-2B1A-4B51-80AE-5ED84244C2CB}"/>
                </a:ext>
              </a:extLst>
            </p:cNvPr>
            <p:cNvSpPr/>
            <p:nvPr/>
          </p:nvSpPr>
          <p:spPr>
            <a:xfrm>
              <a:off x="268587" y="5567670"/>
              <a:ext cx="1779530"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Rebecca Lee, PhD, RN</a:t>
              </a:r>
              <a:endParaRPr lang="en-US"/>
            </a:p>
            <a:p>
              <a:r>
                <a:rPr lang="en-US" sz="1400">
                  <a:solidFill>
                    <a:srgbClr val="BB1D28"/>
                  </a:solidFill>
                </a:rPr>
                <a:t>Associate Professor, College of Nursing</a:t>
              </a:r>
              <a:endParaRPr lang="en-US"/>
            </a:p>
          </p:txBody>
        </p:sp>
        <p:sp>
          <p:nvSpPr>
            <p:cNvPr id="39" name="Rectangle 38">
              <a:extLst>
                <a:ext uri="{FF2B5EF4-FFF2-40B4-BE49-F238E27FC236}">
                  <a16:creationId xmlns:a16="http://schemas.microsoft.com/office/drawing/2014/main" id="{9FF831DF-6D68-4FA2-AD98-C4F8DFC973AD}"/>
                </a:ext>
              </a:extLst>
            </p:cNvPr>
            <p:cNvSpPr/>
            <p:nvPr/>
          </p:nvSpPr>
          <p:spPr>
            <a:xfrm>
              <a:off x="2278500" y="5567670"/>
              <a:ext cx="1779530" cy="120032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Jackie Knapke, PhD</a:t>
              </a:r>
              <a:endParaRPr lang="en-US"/>
            </a:p>
            <a:p>
              <a:r>
                <a:rPr lang="en-US" sz="1400">
                  <a:solidFill>
                    <a:srgbClr val="BB1D28"/>
                  </a:solidFill>
                </a:rPr>
                <a:t>Associate Director, </a:t>
              </a:r>
              <a:br>
                <a:rPr lang="en-US" sz="1400">
                  <a:solidFill>
                    <a:srgbClr val="BB1D28"/>
                  </a:solidFill>
                </a:rPr>
              </a:br>
              <a:r>
                <a:rPr lang="en-US" sz="1400">
                  <a:solidFill>
                    <a:srgbClr val="BB1D28"/>
                  </a:solidFill>
                </a:rPr>
                <a:t>Continuous </a:t>
              </a:r>
              <a:br>
                <a:rPr lang="en-US" sz="1400">
                  <a:solidFill>
                    <a:srgbClr val="BB1D28"/>
                  </a:solidFill>
                </a:rPr>
              </a:br>
              <a:r>
                <a:rPr lang="en-US" sz="1400">
                  <a:solidFill>
                    <a:srgbClr val="BB1D28"/>
                  </a:solidFill>
                </a:rPr>
                <a:t>Professional </a:t>
              </a:r>
              <a:br>
                <a:rPr lang="en-US" sz="1400">
                  <a:solidFill>
                    <a:srgbClr val="BB1D28"/>
                  </a:solidFill>
                </a:rPr>
              </a:br>
              <a:r>
                <a:rPr lang="en-US" sz="1400">
                  <a:solidFill>
                    <a:srgbClr val="BB1D28"/>
                  </a:solidFill>
                </a:rPr>
                <a:t>Development</a:t>
              </a:r>
              <a:endParaRPr lang="en-US" sz="1400">
                <a:ea typeface="+mn-lt"/>
                <a:cs typeface="+mn-lt"/>
              </a:endParaRPr>
            </a:p>
          </p:txBody>
        </p:sp>
        <p:sp>
          <p:nvSpPr>
            <p:cNvPr id="40" name="Rectangle 39">
              <a:extLst>
                <a:ext uri="{FF2B5EF4-FFF2-40B4-BE49-F238E27FC236}">
                  <a16:creationId xmlns:a16="http://schemas.microsoft.com/office/drawing/2014/main" id="{FC237D92-F0E3-46D8-B945-DC3441C8105D}"/>
                </a:ext>
              </a:extLst>
            </p:cNvPr>
            <p:cNvSpPr/>
            <p:nvPr/>
          </p:nvSpPr>
          <p:spPr>
            <a:xfrm>
              <a:off x="4166934" y="5567670"/>
              <a:ext cx="1865389" cy="123110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Jennifer Molano, MD</a:t>
              </a:r>
              <a:endParaRPr lang="en-US"/>
            </a:p>
            <a:p>
              <a:r>
                <a:rPr lang="en-US" sz="1400">
                  <a:solidFill>
                    <a:srgbClr val="BB1D28"/>
                  </a:solidFill>
                </a:rPr>
                <a:t>Associate Professor, </a:t>
              </a:r>
              <a:r>
                <a:rPr lang="en-US" sz="1400">
                  <a:solidFill>
                    <a:srgbClr val="BB1D28"/>
                  </a:solidFill>
                  <a:ea typeface="+mn-lt"/>
                  <a:cs typeface="+mn-lt"/>
                </a:rPr>
                <a:t>Neurology and Rehab Medicine </a:t>
              </a:r>
              <a:r>
                <a:rPr lang="en-US" sz="1400">
                  <a:solidFill>
                    <a:srgbClr val="BB1D28"/>
                  </a:solidFill>
                </a:rPr>
                <a:t> </a:t>
              </a:r>
              <a:endParaRPr lang="en-US"/>
            </a:p>
          </p:txBody>
        </p:sp>
        <p:sp>
          <p:nvSpPr>
            <p:cNvPr id="41" name="Rectangle 40">
              <a:extLst>
                <a:ext uri="{FF2B5EF4-FFF2-40B4-BE49-F238E27FC236}">
                  <a16:creationId xmlns:a16="http://schemas.microsoft.com/office/drawing/2014/main" id="{697F95A0-4E1B-48A3-97B1-53FB03BC73FD}"/>
                </a:ext>
              </a:extLst>
            </p:cNvPr>
            <p:cNvSpPr/>
            <p:nvPr/>
          </p:nvSpPr>
          <p:spPr>
            <a:xfrm>
              <a:off x="6044325" y="5567670"/>
              <a:ext cx="1779530"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Megan Johnstone, PhD</a:t>
              </a:r>
              <a:endParaRPr lang="en-US"/>
            </a:p>
            <a:p>
              <a:r>
                <a:rPr lang="en-US" sz="1400">
                  <a:solidFill>
                    <a:srgbClr val="BB1D28"/>
                  </a:solidFill>
                </a:rPr>
                <a:t>Postdoctoral Fellow, CCHMC</a:t>
              </a:r>
              <a:endParaRPr lang="en-US" sz="1400">
                <a:solidFill>
                  <a:srgbClr val="BB1D28"/>
                </a:solidFill>
                <a:cs typeface="Calibri"/>
              </a:endParaRPr>
            </a:p>
          </p:txBody>
        </p:sp>
        <p:sp>
          <p:nvSpPr>
            <p:cNvPr id="42" name="Rectangle 41">
              <a:extLst>
                <a:ext uri="{FF2B5EF4-FFF2-40B4-BE49-F238E27FC236}">
                  <a16:creationId xmlns:a16="http://schemas.microsoft.com/office/drawing/2014/main" id="{9D3291D9-2706-4002-84A0-D4780D6E9F1F}"/>
                </a:ext>
              </a:extLst>
            </p:cNvPr>
            <p:cNvSpPr/>
            <p:nvPr/>
          </p:nvSpPr>
          <p:spPr>
            <a:xfrm>
              <a:off x="7999021" y="5567670"/>
              <a:ext cx="1779530" cy="98488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cs typeface="Calibri"/>
                </a:rPr>
                <a:t>Elizabeth Kopras,</a:t>
              </a:r>
            </a:p>
            <a:p>
              <a:r>
                <a:rPr lang="en-US" sz="1400">
                  <a:solidFill>
                    <a:srgbClr val="BB1D28"/>
                  </a:solidFill>
                </a:rPr>
                <a:t>Sr. Research Associate, Internal Medicine</a:t>
              </a:r>
              <a:endParaRPr lang="en-US"/>
            </a:p>
          </p:txBody>
        </p:sp>
        <p:sp>
          <p:nvSpPr>
            <p:cNvPr id="43" name="Rectangle 42">
              <a:extLst>
                <a:ext uri="{FF2B5EF4-FFF2-40B4-BE49-F238E27FC236}">
                  <a16:creationId xmlns:a16="http://schemas.microsoft.com/office/drawing/2014/main" id="{5382C57E-0FE1-4961-9CF5-F8923EB59630}"/>
                </a:ext>
              </a:extLst>
            </p:cNvPr>
            <p:cNvSpPr/>
            <p:nvPr/>
          </p:nvSpPr>
          <p:spPr>
            <a:xfrm>
              <a:off x="9898500" y="5567670"/>
              <a:ext cx="1779530" cy="76944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err="1">
                  <a:cs typeface="Calibri"/>
                </a:rPr>
                <a:t>Soni</a:t>
              </a:r>
              <a:r>
                <a:rPr lang="en-US" sz="1600">
                  <a:cs typeface="Calibri"/>
                </a:rPr>
                <a:t> Regan, PhD</a:t>
              </a:r>
              <a:endParaRPr lang="en-US"/>
            </a:p>
            <a:p>
              <a:r>
                <a:rPr lang="en-US" sz="1400">
                  <a:solidFill>
                    <a:srgbClr val="BB1D28"/>
                  </a:solidFill>
                </a:rPr>
                <a:t>Assistant Professor,  Family Medicine </a:t>
              </a:r>
              <a:endParaRPr lang="en-US" sz="1400">
                <a:cs typeface="Calibri"/>
              </a:endParaRPr>
            </a:p>
          </p:txBody>
        </p:sp>
      </p:grpSp>
    </p:spTree>
    <p:extLst>
      <p:ext uri="{BB962C8B-B14F-4D97-AF65-F5344CB8AC3E}">
        <p14:creationId xmlns:p14="http://schemas.microsoft.com/office/powerpoint/2010/main" val="130419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74EC-8474-4448-AD74-7C004C52EC05}"/>
              </a:ext>
            </a:extLst>
          </p:cNvPr>
          <p:cNvSpPr>
            <a:spLocks noGrp="1"/>
          </p:cNvSpPr>
          <p:nvPr>
            <p:ph type="title"/>
          </p:nvPr>
        </p:nvSpPr>
        <p:spPr>
          <a:xfrm>
            <a:off x="1234806" y="1760737"/>
            <a:ext cx="10515600" cy="2474175"/>
          </a:xfrm>
        </p:spPr>
        <p:txBody>
          <a:bodyPr lIns="91440" tIns="45720" rIns="91440" bIns="45720" anchor="b"/>
          <a:lstStyle/>
          <a:p>
            <a:r>
              <a:rPr lang="en-US">
                <a:solidFill>
                  <a:schemeClr val="bg1">
                    <a:lumMod val="65000"/>
                  </a:schemeClr>
                </a:solidFill>
              </a:rPr>
              <a:t>The</a:t>
            </a:r>
            <a:r>
              <a:rPr lang="en-US">
                <a:solidFill>
                  <a:schemeClr val="bg1">
                    <a:lumMod val="50000"/>
                  </a:schemeClr>
                </a:solidFill>
              </a:rPr>
              <a:t> </a:t>
            </a:r>
            <a:r>
              <a:rPr lang="en-US" sz="8000">
                <a:solidFill>
                  <a:srgbClr val="BB1D28"/>
                </a:solidFill>
              </a:rPr>
              <a:t>Art and Science </a:t>
            </a:r>
            <a:r>
              <a:rPr lang="en-US">
                <a:solidFill>
                  <a:schemeClr val="bg1">
                    <a:lumMod val="65000"/>
                  </a:schemeClr>
                </a:solidFill>
              </a:rPr>
              <a:t>of Collaboration: </a:t>
            </a:r>
            <a:r>
              <a:rPr lang="en-US" sz="4800">
                <a:solidFill>
                  <a:schemeClr val="bg1">
                    <a:lumMod val="65000"/>
                  </a:schemeClr>
                </a:solidFill>
              </a:rPr>
              <a:t>Building Your Toolkit</a:t>
            </a:r>
          </a:p>
        </p:txBody>
      </p:sp>
      <p:sp>
        <p:nvSpPr>
          <p:cNvPr id="7" name="Rectangle 6">
            <a:extLst>
              <a:ext uri="{FF2B5EF4-FFF2-40B4-BE49-F238E27FC236}">
                <a16:creationId xmlns:a16="http://schemas.microsoft.com/office/drawing/2014/main" id="{104CCDEE-0F17-3E4C-9E69-76490DE91BAB}"/>
              </a:ext>
            </a:extLst>
          </p:cNvPr>
          <p:cNvSpPr/>
          <p:nvPr/>
        </p:nvSpPr>
        <p:spPr>
          <a:xfrm>
            <a:off x="3596640" y="5898995"/>
            <a:ext cx="8593500"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5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C499C5-6655-4252-A42C-B2FAD21B2B1B}"/>
              </a:ext>
            </a:extLst>
          </p:cNvPr>
          <p:cNvSpPr/>
          <p:nvPr/>
        </p:nvSpPr>
        <p:spPr>
          <a:xfrm>
            <a:off x="239329" y="2969923"/>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E5685A-5D14-49C7-AD52-09C8A8F0C424}"/>
              </a:ext>
            </a:extLst>
          </p:cNvPr>
          <p:cNvSpPr/>
          <p:nvPr/>
        </p:nvSpPr>
        <p:spPr>
          <a:xfrm>
            <a:off x="1858" y="1858"/>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screenshot of text&#10;&#10;Description automatically generated">
            <a:extLst>
              <a:ext uri="{FF2B5EF4-FFF2-40B4-BE49-F238E27FC236}">
                <a16:creationId xmlns:a16="http://schemas.microsoft.com/office/drawing/2014/main" id="{32FE55C6-A5E0-4D2A-AFD4-9EB5E0F7A7F8}"/>
              </a:ext>
            </a:extLst>
          </p:cNvPr>
          <p:cNvPicPr>
            <a:picLocks noChangeAspect="1"/>
          </p:cNvPicPr>
          <p:nvPr/>
        </p:nvPicPr>
        <p:blipFill>
          <a:blip r:embed="rId3"/>
          <a:stretch>
            <a:fillRect/>
          </a:stretch>
        </p:blipFill>
        <p:spPr>
          <a:xfrm>
            <a:off x="541345" y="99870"/>
            <a:ext cx="4381415" cy="6679580"/>
          </a:xfrm>
          <a:prstGeom prst="rect">
            <a:avLst/>
          </a:prstGeom>
        </p:spPr>
      </p:pic>
      <p:pic>
        <p:nvPicPr>
          <p:cNvPr id="2" name="Picture 3" descr="A picture containing tiled&#10;&#10;Description automatically generated">
            <a:extLst>
              <a:ext uri="{FF2B5EF4-FFF2-40B4-BE49-F238E27FC236}">
                <a16:creationId xmlns:a16="http://schemas.microsoft.com/office/drawing/2014/main" id="{434B3604-E4EC-46A9-A998-ED9B4320CBC8}"/>
              </a:ext>
            </a:extLst>
          </p:cNvPr>
          <p:cNvPicPr>
            <a:picLocks noChangeAspect="1"/>
          </p:cNvPicPr>
          <p:nvPr/>
        </p:nvPicPr>
        <p:blipFill>
          <a:blip r:embed="rId4"/>
          <a:stretch>
            <a:fillRect/>
          </a:stretch>
        </p:blipFill>
        <p:spPr>
          <a:xfrm>
            <a:off x="5398634" y="72118"/>
            <a:ext cx="1285875" cy="1257300"/>
          </a:xfrm>
          <a:prstGeom prst="rect">
            <a:avLst/>
          </a:prstGeom>
        </p:spPr>
      </p:pic>
      <p:pic>
        <p:nvPicPr>
          <p:cNvPr id="4" name="Picture 6" descr="A close up of a logo&#10;&#10;Description automatically generated">
            <a:extLst>
              <a:ext uri="{FF2B5EF4-FFF2-40B4-BE49-F238E27FC236}">
                <a16:creationId xmlns:a16="http://schemas.microsoft.com/office/drawing/2014/main" id="{A545F41D-7098-463C-80AF-3CF93A217044}"/>
              </a:ext>
            </a:extLst>
          </p:cNvPr>
          <p:cNvPicPr>
            <a:picLocks noChangeAspect="1"/>
          </p:cNvPicPr>
          <p:nvPr/>
        </p:nvPicPr>
        <p:blipFill>
          <a:blip r:embed="rId5"/>
          <a:stretch>
            <a:fillRect/>
          </a:stretch>
        </p:blipFill>
        <p:spPr>
          <a:xfrm>
            <a:off x="5466670" y="1411401"/>
            <a:ext cx="1152525" cy="1247775"/>
          </a:xfrm>
          <a:prstGeom prst="rect">
            <a:avLst/>
          </a:prstGeom>
        </p:spPr>
      </p:pic>
      <p:pic>
        <p:nvPicPr>
          <p:cNvPr id="7" name="Picture 7" descr="A close up of a sign&#10;&#10;Description automatically generated">
            <a:extLst>
              <a:ext uri="{FF2B5EF4-FFF2-40B4-BE49-F238E27FC236}">
                <a16:creationId xmlns:a16="http://schemas.microsoft.com/office/drawing/2014/main" id="{D9931FB8-D256-4ED9-8869-9179967DBA9B}"/>
              </a:ext>
            </a:extLst>
          </p:cNvPr>
          <p:cNvPicPr>
            <a:picLocks noChangeAspect="1"/>
          </p:cNvPicPr>
          <p:nvPr/>
        </p:nvPicPr>
        <p:blipFill>
          <a:blip r:embed="rId6"/>
          <a:stretch>
            <a:fillRect/>
          </a:stretch>
        </p:blipFill>
        <p:spPr>
          <a:xfrm>
            <a:off x="5453063" y="2750684"/>
            <a:ext cx="1181100" cy="1219200"/>
          </a:xfrm>
          <a:prstGeom prst="rect">
            <a:avLst/>
          </a:prstGeom>
        </p:spPr>
      </p:pic>
      <p:pic>
        <p:nvPicPr>
          <p:cNvPr id="9" name="Picture 9" descr="A close up of a sign&#10;&#10;Description automatically generated">
            <a:extLst>
              <a:ext uri="{FF2B5EF4-FFF2-40B4-BE49-F238E27FC236}">
                <a16:creationId xmlns:a16="http://schemas.microsoft.com/office/drawing/2014/main" id="{49931C22-FFF6-4FD6-97CE-46D1FD005235}"/>
              </a:ext>
            </a:extLst>
          </p:cNvPr>
          <p:cNvPicPr>
            <a:picLocks noChangeAspect="1"/>
          </p:cNvPicPr>
          <p:nvPr/>
        </p:nvPicPr>
        <p:blipFill>
          <a:blip r:embed="rId7"/>
          <a:stretch>
            <a:fillRect/>
          </a:stretch>
        </p:blipFill>
        <p:spPr>
          <a:xfrm>
            <a:off x="5453063" y="4062753"/>
            <a:ext cx="1181100" cy="1200150"/>
          </a:xfrm>
          <a:prstGeom prst="rect">
            <a:avLst/>
          </a:prstGeom>
        </p:spPr>
      </p:pic>
      <p:pic>
        <p:nvPicPr>
          <p:cNvPr id="10" name="Picture 10" descr="A close up of a tiled wall&#10;&#10;Description automatically generated">
            <a:extLst>
              <a:ext uri="{FF2B5EF4-FFF2-40B4-BE49-F238E27FC236}">
                <a16:creationId xmlns:a16="http://schemas.microsoft.com/office/drawing/2014/main" id="{A4BE4E6B-5692-44A1-825B-8A13237EFE0A}"/>
              </a:ext>
            </a:extLst>
          </p:cNvPr>
          <p:cNvPicPr>
            <a:picLocks noChangeAspect="1"/>
          </p:cNvPicPr>
          <p:nvPr/>
        </p:nvPicPr>
        <p:blipFill>
          <a:blip r:embed="rId8"/>
          <a:stretch>
            <a:fillRect/>
          </a:stretch>
        </p:blipFill>
        <p:spPr>
          <a:xfrm>
            <a:off x="5442857" y="5347607"/>
            <a:ext cx="1200150" cy="1333500"/>
          </a:xfrm>
          <a:prstGeom prst="rect">
            <a:avLst/>
          </a:prstGeom>
        </p:spPr>
      </p:pic>
      <p:sp>
        <p:nvSpPr>
          <p:cNvPr id="11" name="TextBox 10">
            <a:extLst>
              <a:ext uri="{FF2B5EF4-FFF2-40B4-BE49-F238E27FC236}">
                <a16:creationId xmlns:a16="http://schemas.microsoft.com/office/drawing/2014/main" id="{024F6D2D-D178-46D4-AD35-B1A11C17C2BC}"/>
              </a:ext>
            </a:extLst>
          </p:cNvPr>
          <p:cNvSpPr txBox="1"/>
          <p:nvPr/>
        </p:nvSpPr>
        <p:spPr>
          <a:xfrm>
            <a:off x="7132864" y="47897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TRUST</a:t>
            </a:r>
          </a:p>
        </p:txBody>
      </p:sp>
      <p:sp>
        <p:nvSpPr>
          <p:cNvPr id="12" name="TextBox 11">
            <a:extLst>
              <a:ext uri="{FF2B5EF4-FFF2-40B4-BE49-F238E27FC236}">
                <a16:creationId xmlns:a16="http://schemas.microsoft.com/office/drawing/2014/main" id="{C23FD9F9-0981-457D-8A73-1A851B68E71A}"/>
              </a:ext>
            </a:extLst>
          </p:cNvPr>
          <p:cNvSpPr txBox="1"/>
          <p:nvPr/>
        </p:nvSpPr>
        <p:spPr>
          <a:xfrm>
            <a:off x="7132864" y="171722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VISION</a:t>
            </a:r>
            <a:endParaRPr lang="en-US"/>
          </a:p>
        </p:txBody>
      </p:sp>
      <p:sp>
        <p:nvSpPr>
          <p:cNvPr id="13" name="TextBox 12">
            <a:extLst>
              <a:ext uri="{FF2B5EF4-FFF2-40B4-BE49-F238E27FC236}">
                <a16:creationId xmlns:a16="http://schemas.microsoft.com/office/drawing/2014/main" id="{3131A00F-0BAE-43EC-A6D7-628BFEFDFCA9}"/>
              </a:ext>
            </a:extLst>
          </p:cNvPr>
          <p:cNvSpPr txBox="1"/>
          <p:nvPr/>
        </p:nvSpPr>
        <p:spPr>
          <a:xfrm>
            <a:off x="7200899" y="3166381"/>
            <a:ext cx="41855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SELF-AWARENESS</a:t>
            </a:r>
          </a:p>
        </p:txBody>
      </p:sp>
      <p:sp>
        <p:nvSpPr>
          <p:cNvPr id="14" name="TextBox 13">
            <a:extLst>
              <a:ext uri="{FF2B5EF4-FFF2-40B4-BE49-F238E27FC236}">
                <a16:creationId xmlns:a16="http://schemas.microsoft.com/office/drawing/2014/main" id="{836BF8CC-5ABD-4795-8B82-4CE0492ECBBE}"/>
              </a:ext>
            </a:extLst>
          </p:cNvPr>
          <p:cNvSpPr txBox="1"/>
          <p:nvPr/>
        </p:nvSpPr>
        <p:spPr>
          <a:xfrm>
            <a:off x="7200900" y="445906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LEADERSHIP</a:t>
            </a:r>
            <a:endParaRPr lang="en-US"/>
          </a:p>
        </p:txBody>
      </p:sp>
      <p:sp>
        <p:nvSpPr>
          <p:cNvPr id="15" name="TextBox 14">
            <a:extLst>
              <a:ext uri="{FF2B5EF4-FFF2-40B4-BE49-F238E27FC236}">
                <a16:creationId xmlns:a16="http://schemas.microsoft.com/office/drawing/2014/main" id="{AE995C87-C141-4F6D-9C0C-EAFCAC9AFCD0}"/>
              </a:ext>
            </a:extLst>
          </p:cNvPr>
          <p:cNvSpPr txBox="1"/>
          <p:nvPr/>
        </p:nvSpPr>
        <p:spPr>
          <a:xfrm>
            <a:off x="7200900" y="585379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MENTORING</a:t>
            </a:r>
            <a:endParaRPr lang="en-US"/>
          </a:p>
        </p:txBody>
      </p:sp>
    </p:spTree>
    <p:extLst>
      <p:ext uri="{BB962C8B-B14F-4D97-AF65-F5344CB8AC3E}">
        <p14:creationId xmlns:p14="http://schemas.microsoft.com/office/powerpoint/2010/main" val="6903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C499C5-6655-4252-A42C-B2FAD21B2B1B}"/>
              </a:ext>
            </a:extLst>
          </p:cNvPr>
          <p:cNvSpPr/>
          <p:nvPr/>
        </p:nvSpPr>
        <p:spPr>
          <a:xfrm>
            <a:off x="-1859" y="5898995"/>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E5685A-5D14-49C7-AD52-09C8A8F0C424}"/>
              </a:ext>
            </a:extLst>
          </p:cNvPr>
          <p:cNvSpPr/>
          <p:nvPr/>
        </p:nvSpPr>
        <p:spPr>
          <a:xfrm>
            <a:off x="1858" y="1858"/>
            <a:ext cx="12191999" cy="95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screenshot of text&#10;&#10;Description automatically generated">
            <a:extLst>
              <a:ext uri="{FF2B5EF4-FFF2-40B4-BE49-F238E27FC236}">
                <a16:creationId xmlns:a16="http://schemas.microsoft.com/office/drawing/2014/main" id="{32FE55C6-A5E0-4D2A-AFD4-9EB5E0F7A7F8}"/>
              </a:ext>
            </a:extLst>
          </p:cNvPr>
          <p:cNvPicPr>
            <a:picLocks noChangeAspect="1"/>
          </p:cNvPicPr>
          <p:nvPr/>
        </p:nvPicPr>
        <p:blipFill>
          <a:blip r:embed="rId3"/>
          <a:stretch>
            <a:fillRect/>
          </a:stretch>
        </p:blipFill>
        <p:spPr>
          <a:xfrm>
            <a:off x="239329" y="182137"/>
            <a:ext cx="4381415" cy="6679580"/>
          </a:xfrm>
          <a:prstGeom prst="rect">
            <a:avLst/>
          </a:prstGeom>
        </p:spPr>
      </p:pic>
      <p:pic>
        <p:nvPicPr>
          <p:cNvPr id="8" name="Picture 10" descr="A picture containing clock, drawing&#10;&#10;Description automatically generated">
            <a:extLst>
              <a:ext uri="{FF2B5EF4-FFF2-40B4-BE49-F238E27FC236}">
                <a16:creationId xmlns:a16="http://schemas.microsoft.com/office/drawing/2014/main" id="{1584B54F-1063-4AF0-815A-582F0DDFF1BF}"/>
              </a:ext>
            </a:extLst>
          </p:cNvPr>
          <p:cNvPicPr>
            <a:picLocks noChangeAspect="1"/>
          </p:cNvPicPr>
          <p:nvPr/>
        </p:nvPicPr>
        <p:blipFill>
          <a:blip r:embed="rId4"/>
          <a:stretch>
            <a:fillRect/>
          </a:stretch>
        </p:blipFill>
        <p:spPr>
          <a:xfrm>
            <a:off x="5459187" y="212271"/>
            <a:ext cx="1190625" cy="1181100"/>
          </a:xfrm>
          <a:prstGeom prst="rect">
            <a:avLst/>
          </a:prstGeom>
        </p:spPr>
      </p:pic>
      <p:pic>
        <p:nvPicPr>
          <p:cNvPr id="11" name="Picture 11" descr="A close up of a tiled wall&#10;&#10;Description automatically generated">
            <a:extLst>
              <a:ext uri="{FF2B5EF4-FFF2-40B4-BE49-F238E27FC236}">
                <a16:creationId xmlns:a16="http://schemas.microsoft.com/office/drawing/2014/main" id="{5B25EEE7-D356-48BA-A2B1-7826C8A981D1}"/>
              </a:ext>
            </a:extLst>
          </p:cNvPr>
          <p:cNvPicPr>
            <a:picLocks noChangeAspect="1"/>
          </p:cNvPicPr>
          <p:nvPr/>
        </p:nvPicPr>
        <p:blipFill>
          <a:blip r:embed="rId5"/>
          <a:stretch>
            <a:fillRect/>
          </a:stretch>
        </p:blipFill>
        <p:spPr>
          <a:xfrm>
            <a:off x="5459187" y="1499167"/>
            <a:ext cx="1190625" cy="1304925"/>
          </a:xfrm>
          <a:prstGeom prst="rect">
            <a:avLst/>
          </a:prstGeom>
        </p:spPr>
      </p:pic>
      <p:pic>
        <p:nvPicPr>
          <p:cNvPr id="12" name="Picture 12" descr="A close up of a tiled wall&#10;&#10;Description automatically generated">
            <a:extLst>
              <a:ext uri="{FF2B5EF4-FFF2-40B4-BE49-F238E27FC236}">
                <a16:creationId xmlns:a16="http://schemas.microsoft.com/office/drawing/2014/main" id="{ED943D9F-76DF-4CC9-A8B2-7527F7CCD38F}"/>
              </a:ext>
            </a:extLst>
          </p:cNvPr>
          <p:cNvPicPr>
            <a:picLocks noChangeAspect="1"/>
          </p:cNvPicPr>
          <p:nvPr/>
        </p:nvPicPr>
        <p:blipFill>
          <a:blip r:embed="rId6"/>
          <a:stretch>
            <a:fillRect/>
          </a:stretch>
        </p:blipFill>
        <p:spPr>
          <a:xfrm>
            <a:off x="5421767" y="2908526"/>
            <a:ext cx="1266825" cy="1209675"/>
          </a:xfrm>
          <a:prstGeom prst="rect">
            <a:avLst/>
          </a:prstGeom>
        </p:spPr>
      </p:pic>
      <p:pic>
        <p:nvPicPr>
          <p:cNvPr id="13" name="Picture 13" descr="A close up of a sign&#10;&#10;Description automatically generated">
            <a:extLst>
              <a:ext uri="{FF2B5EF4-FFF2-40B4-BE49-F238E27FC236}">
                <a16:creationId xmlns:a16="http://schemas.microsoft.com/office/drawing/2014/main" id="{F1ECB9E9-64EA-478E-AAA0-DB8167AA0CD9}"/>
              </a:ext>
            </a:extLst>
          </p:cNvPr>
          <p:cNvPicPr>
            <a:picLocks noChangeAspect="1"/>
          </p:cNvPicPr>
          <p:nvPr/>
        </p:nvPicPr>
        <p:blipFill>
          <a:blip r:embed="rId7"/>
          <a:stretch>
            <a:fillRect/>
          </a:stretch>
        </p:blipFill>
        <p:spPr>
          <a:xfrm>
            <a:off x="5462588" y="4222636"/>
            <a:ext cx="1181100" cy="1228725"/>
          </a:xfrm>
          <a:prstGeom prst="rect">
            <a:avLst/>
          </a:prstGeom>
        </p:spPr>
      </p:pic>
      <p:pic>
        <p:nvPicPr>
          <p:cNvPr id="14" name="Picture 14" descr="A close up of a logo&#10;&#10;Description automatically generated">
            <a:extLst>
              <a:ext uri="{FF2B5EF4-FFF2-40B4-BE49-F238E27FC236}">
                <a16:creationId xmlns:a16="http://schemas.microsoft.com/office/drawing/2014/main" id="{68B95CA7-8594-4A5A-BF24-D9CDABCE3D87}"/>
              </a:ext>
            </a:extLst>
          </p:cNvPr>
          <p:cNvPicPr>
            <a:picLocks noChangeAspect="1"/>
          </p:cNvPicPr>
          <p:nvPr/>
        </p:nvPicPr>
        <p:blipFill>
          <a:blip r:embed="rId8"/>
          <a:stretch>
            <a:fillRect/>
          </a:stretch>
        </p:blipFill>
        <p:spPr>
          <a:xfrm>
            <a:off x="5448981" y="5550353"/>
            <a:ext cx="1209675" cy="1200150"/>
          </a:xfrm>
          <a:prstGeom prst="rect">
            <a:avLst/>
          </a:prstGeom>
        </p:spPr>
      </p:pic>
      <p:sp>
        <p:nvSpPr>
          <p:cNvPr id="16" name="TextBox 15">
            <a:extLst>
              <a:ext uri="{FF2B5EF4-FFF2-40B4-BE49-F238E27FC236}">
                <a16:creationId xmlns:a16="http://schemas.microsoft.com/office/drawing/2014/main" id="{B05209A5-C92E-477B-93D7-0B0F187E01A2}"/>
              </a:ext>
            </a:extLst>
          </p:cNvPr>
          <p:cNvSpPr txBox="1"/>
          <p:nvPr/>
        </p:nvSpPr>
        <p:spPr>
          <a:xfrm>
            <a:off x="7132864" y="478971"/>
            <a:ext cx="479787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BB1D28"/>
                </a:solidFill>
                <a:latin typeface="Myriad Pro"/>
              </a:rPr>
              <a:t>TEAM EVOLUTION &amp; DYNAMICS</a:t>
            </a:r>
            <a:endParaRPr lang="en-US"/>
          </a:p>
        </p:txBody>
      </p:sp>
      <p:sp>
        <p:nvSpPr>
          <p:cNvPr id="18" name="TextBox 17">
            <a:extLst>
              <a:ext uri="{FF2B5EF4-FFF2-40B4-BE49-F238E27FC236}">
                <a16:creationId xmlns:a16="http://schemas.microsoft.com/office/drawing/2014/main" id="{71FECDF6-FF88-44F2-A433-B95FFDB3BB2D}"/>
              </a:ext>
            </a:extLst>
          </p:cNvPr>
          <p:cNvSpPr txBox="1"/>
          <p:nvPr/>
        </p:nvSpPr>
        <p:spPr>
          <a:xfrm>
            <a:off x="7190014" y="1992085"/>
            <a:ext cx="41039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BB1D28"/>
                </a:solidFill>
                <a:latin typeface="Myriad Pro"/>
              </a:rPr>
              <a:t>COMMUNICATION</a:t>
            </a:r>
          </a:p>
        </p:txBody>
      </p:sp>
      <p:sp>
        <p:nvSpPr>
          <p:cNvPr id="20" name="TextBox 19">
            <a:extLst>
              <a:ext uri="{FF2B5EF4-FFF2-40B4-BE49-F238E27FC236}">
                <a16:creationId xmlns:a16="http://schemas.microsoft.com/office/drawing/2014/main" id="{8540BDD3-BCE5-4666-B698-E9595509DB1D}"/>
              </a:ext>
            </a:extLst>
          </p:cNvPr>
          <p:cNvSpPr txBox="1"/>
          <p:nvPr/>
        </p:nvSpPr>
        <p:spPr>
          <a:xfrm>
            <a:off x="7192735" y="3049360"/>
            <a:ext cx="4648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BB1D28"/>
                </a:solidFill>
                <a:latin typeface="Myriad Pro"/>
              </a:rPr>
              <a:t>RECOGNITION &amp; SHARING SUCCESS</a:t>
            </a:r>
          </a:p>
        </p:txBody>
      </p:sp>
      <p:sp>
        <p:nvSpPr>
          <p:cNvPr id="22" name="TextBox 21">
            <a:extLst>
              <a:ext uri="{FF2B5EF4-FFF2-40B4-BE49-F238E27FC236}">
                <a16:creationId xmlns:a16="http://schemas.microsoft.com/office/drawing/2014/main" id="{88001A01-44C6-416C-92CD-1315F741E146}"/>
              </a:ext>
            </a:extLst>
          </p:cNvPr>
          <p:cNvSpPr txBox="1"/>
          <p:nvPr/>
        </p:nvSpPr>
        <p:spPr>
          <a:xfrm>
            <a:off x="7134224" y="4576082"/>
            <a:ext cx="48659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BB1D28"/>
                </a:solidFill>
                <a:latin typeface="Myriad Pro"/>
              </a:rPr>
              <a:t>CONFLICT &amp; DISAGREEMENT</a:t>
            </a:r>
          </a:p>
        </p:txBody>
      </p:sp>
      <p:sp>
        <p:nvSpPr>
          <p:cNvPr id="24" name="TextBox 23">
            <a:extLst>
              <a:ext uri="{FF2B5EF4-FFF2-40B4-BE49-F238E27FC236}">
                <a16:creationId xmlns:a16="http://schemas.microsoft.com/office/drawing/2014/main" id="{90969545-D791-4DB4-B115-CA86B3D3A586}"/>
              </a:ext>
            </a:extLst>
          </p:cNvPr>
          <p:cNvSpPr txBox="1"/>
          <p:nvPr/>
        </p:nvSpPr>
        <p:spPr>
          <a:xfrm>
            <a:off x="7130142" y="5674178"/>
            <a:ext cx="500198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BB1D28"/>
                </a:solidFill>
                <a:latin typeface="Myriad Pro"/>
              </a:rPr>
              <a:t>LEVERAGING NETWORKS &amp; SYSTEMS</a:t>
            </a:r>
          </a:p>
        </p:txBody>
      </p:sp>
    </p:spTree>
    <p:extLst>
      <p:ext uri="{BB962C8B-B14F-4D97-AF65-F5344CB8AC3E}">
        <p14:creationId xmlns:p14="http://schemas.microsoft.com/office/powerpoint/2010/main" val="162790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elay 9">
            <a:extLst>
              <a:ext uri="{FF2B5EF4-FFF2-40B4-BE49-F238E27FC236}">
                <a16:creationId xmlns:a16="http://schemas.microsoft.com/office/drawing/2014/main" id="{44AA5E49-86D2-BA40-8F2B-5015DA6B6834}"/>
              </a:ext>
            </a:extLst>
          </p:cNvPr>
          <p:cNvSpPr/>
          <p:nvPr/>
        </p:nvSpPr>
        <p:spPr>
          <a:xfrm>
            <a:off x="-1" y="0"/>
            <a:ext cx="5439905" cy="6857999"/>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eting">
            <a:extLst>
              <a:ext uri="{FF2B5EF4-FFF2-40B4-BE49-F238E27FC236}">
                <a16:creationId xmlns:a16="http://schemas.microsoft.com/office/drawing/2014/main" id="{D19ABB81-A0D5-0947-B56D-001535D12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7612" y="1190005"/>
            <a:ext cx="914400" cy="914400"/>
          </a:xfrm>
          <a:prstGeom prst="rect">
            <a:avLst/>
          </a:prstGeom>
        </p:spPr>
      </p:pic>
      <p:pic>
        <p:nvPicPr>
          <p:cNvPr id="11" name="Graphic 10" descr="Chat">
            <a:extLst>
              <a:ext uri="{FF2B5EF4-FFF2-40B4-BE49-F238E27FC236}">
                <a16:creationId xmlns:a16="http://schemas.microsoft.com/office/drawing/2014/main" id="{3B11FFD1-045A-3D45-ABFF-6AEBCB9D5C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7349" y="671270"/>
            <a:ext cx="914400" cy="914400"/>
          </a:xfrm>
          <a:prstGeom prst="rect">
            <a:avLst/>
          </a:prstGeom>
        </p:spPr>
      </p:pic>
      <p:sp>
        <p:nvSpPr>
          <p:cNvPr id="20" name="Content Placeholder 2">
            <a:extLst>
              <a:ext uri="{FF2B5EF4-FFF2-40B4-BE49-F238E27FC236}">
                <a16:creationId xmlns:a16="http://schemas.microsoft.com/office/drawing/2014/main" id="{59476F54-198B-F943-939F-E071678F77B7}"/>
              </a:ext>
            </a:extLst>
          </p:cNvPr>
          <p:cNvSpPr txBox="1">
            <a:spLocks/>
          </p:cNvSpPr>
          <p:nvPr/>
        </p:nvSpPr>
        <p:spPr>
          <a:xfrm>
            <a:off x="6092817" y="2406052"/>
            <a:ext cx="5439906" cy="25359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a:latin typeface="Minion Pro Capt"/>
                <a:cs typeface="Calibri"/>
              </a:rPr>
              <a:t>Reflect on whether collaboration is appropriate for your project</a:t>
            </a:r>
            <a:endParaRPr lang="en-US">
              <a:latin typeface="Minion Pro Capt"/>
              <a:cs typeface="Calibri"/>
            </a:endParaRPr>
          </a:p>
          <a:p>
            <a:pPr>
              <a:lnSpc>
                <a:spcPct val="100000"/>
              </a:lnSpc>
            </a:pPr>
            <a:r>
              <a:rPr lang="en-US" sz="2400">
                <a:latin typeface="Minion Pro Capt"/>
                <a:cs typeface="Calibri"/>
              </a:rPr>
              <a:t>Identify several collaboration best practices</a:t>
            </a:r>
            <a:endParaRPr lang="en-US">
              <a:latin typeface="Minion Pro Capt"/>
            </a:endParaRPr>
          </a:p>
          <a:p>
            <a:pPr>
              <a:lnSpc>
                <a:spcPct val="100000"/>
              </a:lnSpc>
            </a:pPr>
            <a:r>
              <a:rPr lang="en-US" sz="2400">
                <a:latin typeface="Minion Pro Capt"/>
                <a:cs typeface="Calibri"/>
              </a:rPr>
              <a:t>Determine training needs</a:t>
            </a:r>
          </a:p>
        </p:txBody>
      </p:sp>
      <p:sp>
        <p:nvSpPr>
          <p:cNvPr id="22" name="TextBox 21">
            <a:extLst>
              <a:ext uri="{FF2B5EF4-FFF2-40B4-BE49-F238E27FC236}">
                <a16:creationId xmlns:a16="http://schemas.microsoft.com/office/drawing/2014/main" id="{BF4E9DE4-91AD-EB4F-9EC9-9BF2F44B8BA2}"/>
              </a:ext>
            </a:extLst>
          </p:cNvPr>
          <p:cNvSpPr txBox="1"/>
          <p:nvPr/>
        </p:nvSpPr>
        <p:spPr>
          <a:xfrm>
            <a:off x="212956" y="2576921"/>
            <a:ext cx="5331593" cy="2800767"/>
          </a:xfrm>
          <a:prstGeom prst="rect">
            <a:avLst/>
          </a:prstGeom>
          <a:noFill/>
        </p:spPr>
        <p:txBody>
          <a:bodyPr wrap="square" lIns="91440" tIns="45720" rIns="91440" bIns="45720" rtlCol="0" anchor="t">
            <a:spAutoFit/>
          </a:bodyPr>
          <a:lstStyle/>
          <a:p>
            <a:r>
              <a:rPr lang="en-US" sz="4800" b="1">
                <a:solidFill>
                  <a:schemeClr val="bg1"/>
                </a:solidFill>
                <a:latin typeface="Myriad Pro"/>
              </a:rPr>
              <a:t>BY THE END OF </a:t>
            </a:r>
            <a:endParaRPr lang="en-US" sz="4800" b="1">
              <a:solidFill>
                <a:schemeClr val="bg1"/>
              </a:solidFill>
              <a:latin typeface="Myriad Pro" panose="020B0703030403020204" pitchFamily="34" charset="0"/>
            </a:endParaRPr>
          </a:p>
          <a:p>
            <a:r>
              <a:rPr lang="en-US" sz="4800" b="1">
                <a:solidFill>
                  <a:schemeClr val="bg1"/>
                </a:solidFill>
                <a:latin typeface="Myriad Pro"/>
              </a:rPr>
              <a:t>THIS SESSION</a:t>
            </a:r>
          </a:p>
          <a:p>
            <a:r>
              <a:rPr lang="en-US" sz="4000">
                <a:solidFill>
                  <a:srgbClr val="FFFF00"/>
                </a:solidFill>
                <a:latin typeface="Minion Pro Capt"/>
              </a:rPr>
              <a:t>you will be </a:t>
            </a:r>
            <a:endParaRPr lang="en-US" sz="4000">
              <a:solidFill>
                <a:srgbClr val="FFFF00"/>
              </a:solidFill>
              <a:latin typeface="Minion Pro Capt" panose="02040503050201020203" pitchFamily="18" charset="0"/>
            </a:endParaRPr>
          </a:p>
          <a:p>
            <a:r>
              <a:rPr lang="en-US" sz="4000">
                <a:solidFill>
                  <a:srgbClr val="FFFF00"/>
                </a:solidFill>
                <a:latin typeface="Minion Pro Capt"/>
              </a:rPr>
              <a:t>able to…</a:t>
            </a:r>
          </a:p>
        </p:txBody>
      </p:sp>
      <p:sp>
        <p:nvSpPr>
          <p:cNvPr id="5" name="TextBox 4">
            <a:extLst>
              <a:ext uri="{FF2B5EF4-FFF2-40B4-BE49-F238E27FC236}">
                <a16:creationId xmlns:a16="http://schemas.microsoft.com/office/drawing/2014/main" id="{F30AFFB7-AE87-D749-ADD5-4D5150C9497D}"/>
              </a:ext>
            </a:extLst>
          </p:cNvPr>
          <p:cNvSpPr txBox="1"/>
          <p:nvPr/>
        </p:nvSpPr>
        <p:spPr>
          <a:xfrm>
            <a:off x="2209917" y="1321361"/>
            <a:ext cx="1954381" cy="646331"/>
          </a:xfrm>
          <a:prstGeom prst="rect">
            <a:avLst/>
          </a:prstGeom>
          <a:noFill/>
        </p:spPr>
        <p:txBody>
          <a:bodyPr wrap="none" lIns="91440" tIns="45720" rIns="91440" bIns="45720" rtlCol="0" anchor="t">
            <a:spAutoFit/>
          </a:bodyPr>
          <a:lstStyle/>
          <a:p>
            <a:r>
              <a:rPr lang="en-US" sz="3600">
                <a:solidFill>
                  <a:srgbClr val="FFFF00"/>
                </a:solidFill>
                <a:latin typeface="Lucida Handwriting"/>
              </a:rPr>
              <a:t>Megan</a:t>
            </a:r>
          </a:p>
        </p:txBody>
      </p:sp>
      <p:pic>
        <p:nvPicPr>
          <p:cNvPr id="2" name="Picture 2" descr="A person posing for the camera&#10;&#10;Description automatically generated">
            <a:extLst>
              <a:ext uri="{FF2B5EF4-FFF2-40B4-BE49-F238E27FC236}">
                <a16:creationId xmlns:a16="http://schemas.microsoft.com/office/drawing/2014/main" id="{7158D4F2-E277-4233-A600-356C3C2331F5}"/>
              </a:ext>
            </a:extLst>
          </p:cNvPr>
          <p:cNvPicPr>
            <a:picLocks noChangeAspect="1"/>
          </p:cNvPicPr>
          <p:nvPr/>
        </p:nvPicPr>
        <p:blipFill>
          <a:blip r:embed="rId7"/>
          <a:stretch>
            <a:fillRect/>
          </a:stretch>
        </p:blipFill>
        <p:spPr>
          <a:xfrm>
            <a:off x="354106" y="667870"/>
            <a:ext cx="1678642" cy="1678642"/>
          </a:xfrm>
          <a:prstGeom prst="rect">
            <a:avLst/>
          </a:prstGeom>
        </p:spPr>
      </p:pic>
    </p:spTree>
    <p:extLst>
      <p:ext uri="{BB962C8B-B14F-4D97-AF65-F5344CB8AC3E}">
        <p14:creationId xmlns:p14="http://schemas.microsoft.com/office/powerpoint/2010/main" val="339110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20" ma:contentTypeDescription="Create a new document." ma:contentTypeScope="" ma:versionID="7be0d1f58ed5a467bd28dc3f9387b9e7">
  <xsd:schema xmlns:xsd="http://www.w3.org/2001/XMLSchema" xmlns:xs="http://www.w3.org/2001/XMLSchema" xmlns:p="http://schemas.microsoft.com/office/2006/metadata/properties" xmlns:ns1="http://schemas.microsoft.com/sharepoint/v3" xmlns:ns3="2d8b63ce-4dc4-4905-b0e0-28660f74b3b5" xmlns:ns4="a1b7d553-e03b-4562-9cb4-58e5b6777a1c" targetNamespace="http://schemas.microsoft.com/office/2006/metadata/properties" ma:root="true" ma:fieldsID="4119449ae282d9589531183c7b983826" ns1:_="" ns3:_="" ns4:_="">
    <xsd:import namespace="http://schemas.microsoft.com/sharepoint/v3"/>
    <xsd:import namespace="2d8b63ce-4dc4-4905-b0e0-28660f74b3b5"/>
    <xsd:import namespace="a1b7d553-e03b-4562-9cb4-58e5b6777a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igrationWizId" ma:index="23" nillable="true" ma:displayName="MigrationWizId" ma:internalName="MigrationWizId">
      <xsd:simpleType>
        <xsd:restriction base="dms:Text"/>
      </xsd:simpleType>
    </xsd:element>
    <xsd:element name="MigrationWizIdPermissions" ma:index="24" nillable="true" ma:displayName="MigrationWizIdPermissions" ma:internalName="MigrationWizIdPermissions">
      <xsd:simpleType>
        <xsd:restriction base="dms:Text"/>
      </xsd:simpleType>
    </xsd:element>
    <xsd:element name="MigrationWizIdPermissionLevels" ma:index="25" nillable="true" ma:displayName="MigrationWizIdPermissionLevels" ma:internalName="MigrationWizIdPermissionLevels">
      <xsd:simpleType>
        <xsd:restriction base="dms:Text"/>
      </xsd:simpleType>
    </xsd:element>
    <xsd:element name="MigrationWizIdDocumentLibraryPermissions" ma:index="26" nillable="true" ma:displayName="MigrationWizIdDocumentLibraryPermissions" ma:internalName="MigrationWizIdDocumentLibraryPermissions">
      <xsd:simpleType>
        <xsd:restriction base="dms:Text"/>
      </xsd:simpleType>
    </xsd:element>
    <xsd:element name="MigrationWizIdSecurityGroups" ma:index="27" nillable="true" ma:displayName="MigrationWizIdSecurityGroups" ma:internalName="MigrationWizIdSecurityGroup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igrationWizId xmlns="2d8b63ce-4dc4-4905-b0e0-28660f74b3b5" xsi:nil="true"/>
    <MigrationWizIdPermissions xmlns="2d8b63ce-4dc4-4905-b0e0-28660f74b3b5" xsi:nil="true"/>
    <MigrationWizIdPermissionLevels xmlns="2d8b63ce-4dc4-4905-b0e0-28660f74b3b5" xsi:nil="true"/>
    <MigrationWizIdDocumentLibraryPermissions xmlns="2d8b63ce-4dc4-4905-b0e0-28660f74b3b5" xsi:nil="true"/>
    <MigrationWizIdSecurityGroups xmlns="2d8b63ce-4dc4-4905-b0e0-28660f74b3b5" xsi:nil="true"/>
  </documentManagement>
</p:properties>
</file>

<file path=customXml/itemProps1.xml><?xml version="1.0" encoding="utf-8"?>
<ds:datastoreItem xmlns:ds="http://schemas.openxmlformats.org/officeDocument/2006/customXml" ds:itemID="{BF9DD2C8-2EEF-4A88-A1B5-0E414B96A527}">
  <ds:schemaRefs>
    <ds:schemaRef ds:uri="2d8b63ce-4dc4-4905-b0e0-28660f74b3b5"/>
    <ds:schemaRef ds:uri="a1b7d553-e03b-4562-9cb4-58e5b6777a1c"/>
    <ds:schemaRef ds:uri="http://schemas.microsoft.com/office/2006/metadata/contentType"/>
    <ds:schemaRef ds:uri="http://schemas.microsoft.com/office/2006/metadata/properties/metaAttributes"/>
    <ds:schemaRef ds:uri="http://schemas.microsoft.com/sharepoint/v3"/>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DE767-A734-4708-BF89-7A7CC5DAE340}">
  <ds:schemaRefs>
    <ds:schemaRef ds:uri="http://schemas.microsoft.com/sharepoint/v3/contenttype/forms"/>
  </ds:schemaRefs>
</ds:datastoreItem>
</file>

<file path=customXml/itemProps3.xml><?xml version="1.0" encoding="utf-8"?>
<ds:datastoreItem xmlns:ds="http://schemas.openxmlformats.org/officeDocument/2006/customXml" ds:itemID="{BC743BEB-C4DA-4142-963E-173143CFE83A}">
  <ds:schemaRefs>
    <ds:schemaRef ds:uri="http://purl.org/dc/terms/"/>
    <ds:schemaRef ds:uri="http://purl.org/dc/elements/1.1/"/>
    <ds:schemaRef ds:uri="http://schemas.microsoft.com/office/2006/documentManagement/types"/>
    <ds:schemaRef ds:uri="a1b7d553-e03b-4562-9cb4-58e5b6777a1c"/>
    <ds:schemaRef ds:uri="http://schemas.openxmlformats.org/package/2006/metadata/core-properties"/>
    <ds:schemaRef ds:uri="http://schemas.microsoft.com/office/infopath/2007/PartnerControls"/>
    <ds:schemaRef ds:uri="http://schemas.microsoft.com/office/2006/metadata/properties"/>
    <ds:schemaRef ds:uri="http://purl.org/dc/dcmitype/"/>
    <ds:schemaRef ds:uri="2d8b63ce-4dc4-4905-b0e0-28660f74b3b5"/>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2535</Words>
  <Application>Microsoft Office PowerPoint</Application>
  <PresentationFormat>Widescreen</PresentationFormat>
  <Paragraphs>393</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Office Theme</vt:lpstr>
      <vt:lpstr>PowerPoint Presentation</vt:lpstr>
      <vt:lpstr>PowerPoint Presentation</vt:lpstr>
      <vt:lpstr>This is a WebEx Recording</vt:lpstr>
      <vt:lpstr>The Art and Science of Collaboration: Building Your Toolkit</vt:lpstr>
      <vt:lpstr>Our Team</vt:lpstr>
      <vt:lpstr>The Art and Science of Collaboration: Building Your Toolkit</vt:lpstr>
      <vt:lpstr>PowerPoint Presentation</vt:lpstr>
      <vt:lpstr>PowerPoint Presentation</vt:lpstr>
      <vt:lpstr>PowerPoint Presentation</vt:lpstr>
      <vt:lpstr>PowerPoint Presentation</vt:lpstr>
      <vt:lpstr>PowerPoint Presentation</vt:lpstr>
      <vt:lpstr>PowerPoint Presentation</vt:lpstr>
      <vt:lpstr>Framing the WHY</vt:lpstr>
      <vt:lpstr>PowerPoint Presentation</vt:lpstr>
      <vt:lpstr>Optimizing Disciplinary Diversity</vt:lpstr>
      <vt:lpstr>PowerPoint Presentation</vt:lpstr>
      <vt:lpstr>PowerPoint Presentation</vt:lpstr>
      <vt:lpstr>Leadership and Management</vt:lpstr>
      <vt:lpstr>Functions of a Team</vt:lpstr>
      <vt:lpstr>PowerPoint Presentation</vt:lpstr>
      <vt:lpstr>PowerPoint Presentation</vt:lpstr>
      <vt:lpstr>PowerPoint Presentation</vt:lpstr>
      <vt:lpstr>PowerPoint Presentation</vt:lpstr>
      <vt:lpstr>Appreciate Diverse Communication Styles</vt:lpstr>
      <vt:lpstr>PowerPoint Presentation</vt:lpstr>
      <vt:lpstr>PowerPoint Presentation</vt:lpstr>
      <vt:lpstr> Team Function and Dysfunction</vt:lpstr>
      <vt:lpstr>Team Function and Dysfunction</vt:lpstr>
      <vt:lpstr>PowerPoint Presentation</vt:lpstr>
      <vt:lpstr>Thank you!</vt:lpstr>
      <vt:lpstr>Fall 2020 Team Science Series</vt:lpstr>
      <vt:lpstr>More Team Science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Lamkin, Megan (lamkinmk)</dc:creator>
  <cp:lastModifiedBy>Lamkin, Megan (lamkinmk)</cp:lastModifiedBy>
  <cp:revision>10</cp:revision>
  <dcterms:created xsi:type="dcterms:W3CDTF">2020-08-24T18:41:17Z</dcterms:created>
  <dcterms:modified xsi:type="dcterms:W3CDTF">2021-01-21T16:52:24Z</dcterms:modified>
</cp:coreProperties>
</file>