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401" r:id="rId3"/>
    <p:sldId id="408" r:id="rId4"/>
    <p:sldId id="268" r:id="rId5"/>
    <p:sldId id="269" r:id="rId6"/>
    <p:sldId id="404" r:id="rId7"/>
    <p:sldId id="279" r:id="rId8"/>
    <p:sldId id="278" r:id="rId9"/>
    <p:sldId id="280" r:id="rId10"/>
    <p:sldId id="281" r:id="rId11"/>
    <p:sldId id="335" r:id="rId12"/>
    <p:sldId id="283" r:id="rId13"/>
    <p:sldId id="286" r:id="rId14"/>
    <p:sldId id="287" r:id="rId15"/>
    <p:sldId id="288" r:id="rId16"/>
    <p:sldId id="994" r:id="rId17"/>
    <p:sldId id="376" r:id="rId18"/>
    <p:sldId id="989" r:id="rId19"/>
    <p:sldId id="264" r:id="rId20"/>
    <p:sldId id="1064" r:id="rId21"/>
    <p:sldId id="418" r:id="rId22"/>
    <p:sldId id="1066"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B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81"/>
    <p:restoredTop sz="94541"/>
  </p:normalViewPr>
  <p:slideViewPr>
    <p:cSldViewPr>
      <p:cViewPr varScale="1">
        <p:scale>
          <a:sx n="124" d="100"/>
          <a:sy n="124" d="100"/>
        </p:scale>
        <p:origin x="1928" y="16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8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Users/charuhasthakar/Documents/VA%20THUMBDRIVE/UC%20Division/Operations/ESRD/DCI/DCI%20Meetings/October%202019%20Florida%20/2016-2019%20Telehealth%20Overview.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Admission Diagnosis</c:v>
                </c:pt>
              </c:strCache>
            </c:strRef>
          </c:tx>
          <c:spPr>
            <a:solidFill>
              <a:srgbClr val="0070C0"/>
            </a:solidFill>
            <a:ln w="19050">
              <a:solidFill>
                <a:schemeClr val="tx1"/>
              </a:solidFill>
            </a:ln>
            <a:effectLst/>
          </c:spPr>
          <c:invertIfNegative val="0"/>
          <c:cat>
            <c:strRef>
              <c:f>Sheet1!$A$2:$A$5</c:f>
              <c:strCache>
                <c:ptCount val="4"/>
                <c:pt idx="0">
                  <c:v>Cardiac/CHF</c:v>
                </c:pt>
                <c:pt idx="1">
                  <c:v>Neurological </c:v>
                </c:pt>
                <c:pt idx="2">
                  <c:v>Infections</c:v>
                </c:pt>
                <c:pt idx="3">
                  <c:v>Abdominal/Surgical/Others</c:v>
                </c:pt>
              </c:strCache>
            </c:strRef>
          </c:cat>
          <c:val>
            <c:numRef>
              <c:f>Sheet1!$B$2:$B$5</c:f>
              <c:numCache>
                <c:formatCode>General</c:formatCode>
                <c:ptCount val="4"/>
                <c:pt idx="0">
                  <c:v>10</c:v>
                </c:pt>
                <c:pt idx="1">
                  <c:v>2</c:v>
                </c:pt>
                <c:pt idx="2">
                  <c:v>5</c:v>
                </c:pt>
                <c:pt idx="3">
                  <c:v>15</c:v>
                </c:pt>
              </c:numCache>
            </c:numRef>
          </c:val>
          <c:extLst>
            <c:ext xmlns:c16="http://schemas.microsoft.com/office/drawing/2014/chart" uri="{C3380CC4-5D6E-409C-BE32-E72D297353CC}">
              <c16:uniqueId val="{00000000-A7C0-8A4C-BD80-49A5005E1227}"/>
            </c:ext>
          </c:extLst>
        </c:ser>
        <c:dLbls>
          <c:showLegendKey val="0"/>
          <c:showVal val="0"/>
          <c:showCatName val="0"/>
          <c:showSerName val="0"/>
          <c:showPercent val="0"/>
          <c:showBubbleSize val="0"/>
        </c:dLbls>
        <c:gapWidth val="150"/>
        <c:axId val="-708313744"/>
        <c:axId val="-708316064"/>
      </c:barChart>
      <c:valAx>
        <c:axId val="-708316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solidFill>
            <a:schemeClr val="bg1"/>
          </a:solid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08313744"/>
        <c:crosses val="autoZero"/>
        <c:crossBetween val="between"/>
      </c:valAx>
      <c:catAx>
        <c:axId val="-70831374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08316064"/>
        <c:crosses val="autoZero"/>
        <c:auto val="1"/>
        <c:lblAlgn val="ctr"/>
        <c:lblOffset val="100"/>
        <c:noMultiLvlLbl val="0"/>
      </c:catAx>
      <c:spPr>
        <a:noFill/>
        <a:ln>
          <a:noFill/>
        </a:ln>
        <a:effectLst/>
      </c:spPr>
    </c:plotArea>
    <c:plotVisOnly val="1"/>
    <c:dispBlanksAs val="gap"/>
    <c:showDLblsOverMax val="0"/>
  </c:chart>
  <c:spPr>
    <a:solidFill>
      <a:schemeClr val="bg1"/>
    </a:solidFill>
    <a:ln>
      <a:noFill/>
    </a:ln>
    <a:effectLst/>
  </c:spPr>
  <c:txPr>
    <a:bodyPr/>
    <a:lstStyle/>
    <a:p>
      <a:pPr>
        <a:defRPr b="1">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Disposition </a:t>
            </a:r>
            <a:endParaRPr lang="en-US" b="1" baseline="0" dirty="0">
              <a:solidFill>
                <a:schemeClr val="tx1"/>
              </a:solidFill>
            </a:endParaRPr>
          </a:p>
        </c:rich>
      </c:tx>
      <c:layout>
        <c:manualLayout>
          <c:xMode val="edge"/>
          <c:yMode val="edge"/>
          <c:x val="0.29738888888888887"/>
          <c:y val="3.940933032355155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0820209973753281E-2"/>
          <c:y val="0.14372690722459935"/>
          <c:w val="0.6803720472440945"/>
          <c:h val="0.8562730927754006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75-1747-BF0F-E50DEF6CFC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75-1747-BF0F-E50DEF6CFC4C}"/>
              </c:ext>
            </c:extLst>
          </c:dPt>
          <c:dPt>
            <c:idx val="2"/>
            <c:bubble3D val="0"/>
            <c:spPr>
              <a:solidFill>
                <a:srgbClr val="BBBF6E"/>
              </a:solidFill>
              <a:ln w="19050">
                <a:solidFill>
                  <a:schemeClr val="lt1"/>
                </a:solidFill>
              </a:ln>
              <a:effectLst/>
            </c:spPr>
            <c:extLst>
              <c:ext xmlns:c16="http://schemas.microsoft.com/office/drawing/2014/chart" uri="{C3380CC4-5D6E-409C-BE32-E72D297353CC}">
                <c16:uniqueId val="{00000005-FA75-1747-BF0F-E50DEF6CFC4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FA75-1747-BF0F-E50DEF6CFC4C}"/>
              </c:ext>
            </c:extLst>
          </c:dPt>
          <c:dPt>
            <c:idx val="4"/>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9-FA75-1747-BF0F-E50DEF6CFC4C}"/>
              </c:ext>
            </c:extLst>
          </c:dPt>
          <c:dLbls>
            <c:dLbl>
              <c:idx val="1"/>
              <c:layout>
                <c:manualLayout>
                  <c:x val="0.18486424032351242"/>
                  <c:y val="-3.842459173871277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A75-1747-BF0F-E50DEF6CFC4C}"/>
                </c:ext>
              </c:extLst>
            </c:dLbl>
            <c:dLbl>
              <c:idx val="2"/>
              <c:layout>
                <c:manualLayout>
                  <c:x val="6.9324090121317154E-3"/>
                  <c:y val="-2.689721421709894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A75-1747-BF0F-E50DEF6CFC4C}"/>
                </c:ext>
              </c:extLst>
            </c:dLbl>
            <c:dLbl>
              <c:idx val="3"/>
              <c:layout>
                <c:manualLayout>
                  <c:x val="2.3108030040439051E-3"/>
                  <c:y val="-4.99519692603266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A75-1747-BF0F-E50DEF6CFC4C}"/>
                </c:ext>
              </c:extLst>
            </c:dLbl>
            <c:dLbl>
              <c:idx val="4"/>
              <c:layout>
                <c:manualLayout>
                  <c:x val="5.5459272097053723E-2"/>
                  <c:y val="0.103746397694524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A75-1747-BF0F-E50DEF6CFC4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Sheet2!$A$1:$A$5</c:f>
              <c:strCache>
                <c:ptCount val="5"/>
                <c:pt idx="0">
                  <c:v>Successful Discharge from Meadowview</c:v>
                </c:pt>
                <c:pt idx="1">
                  <c:v>Successful Discharge to Home Health</c:v>
                </c:pt>
                <c:pt idx="2">
                  <c:v>Successful Discharge to Nursing Home</c:v>
                </c:pt>
                <c:pt idx="3">
                  <c:v>Transfered to Other Hospital</c:v>
                </c:pt>
                <c:pt idx="4">
                  <c:v>Miscellaneous</c:v>
                </c:pt>
              </c:strCache>
            </c:strRef>
          </c:cat>
          <c:val>
            <c:numRef>
              <c:f>Sheet2!$B$1:$B$5</c:f>
              <c:numCache>
                <c:formatCode>General</c:formatCode>
                <c:ptCount val="5"/>
                <c:pt idx="0">
                  <c:v>23</c:v>
                </c:pt>
                <c:pt idx="1">
                  <c:v>7</c:v>
                </c:pt>
                <c:pt idx="2">
                  <c:v>2</c:v>
                </c:pt>
                <c:pt idx="3">
                  <c:v>6</c:v>
                </c:pt>
                <c:pt idx="4">
                  <c:v>11</c:v>
                </c:pt>
              </c:numCache>
            </c:numRef>
          </c:val>
          <c:extLst>
            <c:ext xmlns:c16="http://schemas.microsoft.com/office/drawing/2014/chart" uri="{C3380CC4-5D6E-409C-BE32-E72D297353CC}">
              <c16:uniqueId val="{0000000A-FA75-1747-BF0F-E50DEF6CFC4C}"/>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87593D-8A0A-8C46-899F-1E46DC240316}" type="doc">
      <dgm:prSet loTypeId="urn:microsoft.com/office/officeart/2005/8/layout/cycle7" loCatId="" qsTypeId="urn:microsoft.com/office/officeart/2005/8/quickstyle/simple1" qsCatId="simple" csTypeId="urn:microsoft.com/office/officeart/2005/8/colors/accent0_3" csCatId="mainScheme" phldr="1"/>
      <dgm:spPr/>
      <dgm:t>
        <a:bodyPr/>
        <a:lstStyle/>
        <a:p>
          <a:endParaRPr lang="en-US"/>
        </a:p>
      </dgm:t>
    </dgm:pt>
    <dgm:pt modelId="{A19B8465-EF2A-5746-B121-B41F5657C1E9}">
      <dgm:prSet phldrT="[Text]"/>
      <dgm:spPr/>
      <dgm:t>
        <a:bodyPr/>
        <a:lstStyle/>
        <a:p>
          <a:pPr rtl="0"/>
          <a:r>
            <a:rPr lang="en-US" dirty="0"/>
            <a:t>Acute Care Hospital </a:t>
          </a:r>
        </a:p>
      </dgm:t>
    </dgm:pt>
    <dgm:pt modelId="{86629CC3-000C-1A48-8ABE-59A807475E58}" type="parTrans" cxnId="{53866CE1-0D7B-0541-9F09-E2BC22EC7052}">
      <dgm:prSet/>
      <dgm:spPr/>
      <dgm:t>
        <a:bodyPr/>
        <a:lstStyle/>
        <a:p>
          <a:endParaRPr lang="en-US"/>
        </a:p>
      </dgm:t>
    </dgm:pt>
    <dgm:pt modelId="{577581D8-FD65-AE4A-BDDE-ABB45E1F2AF8}" type="sibTrans" cxnId="{53866CE1-0D7B-0541-9F09-E2BC22EC7052}">
      <dgm:prSet/>
      <dgm:spPr/>
      <dgm:t>
        <a:bodyPr/>
        <a:lstStyle/>
        <a:p>
          <a:endParaRPr lang="en-US"/>
        </a:p>
      </dgm:t>
    </dgm:pt>
    <dgm:pt modelId="{3083650C-C12E-FF43-A338-522837C6B877}">
      <dgm:prSet phldrT="[Text]"/>
      <dgm:spPr/>
      <dgm:t>
        <a:bodyPr/>
        <a:lstStyle/>
        <a:p>
          <a:pPr rtl="0"/>
          <a:r>
            <a:rPr lang="en-US" dirty="0"/>
            <a:t>Dialysis Provider</a:t>
          </a:r>
        </a:p>
      </dgm:t>
    </dgm:pt>
    <dgm:pt modelId="{DAC4BE76-5C3D-8444-A738-1A459DB5E7BF}" type="parTrans" cxnId="{794260E9-4A25-CB46-8A84-188631312D01}">
      <dgm:prSet/>
      <dgm:spPr/>
      <dgm:t>
        <a:bodyPr/>
        <a:lstStyle/>
        <a:p>
          <a:endParaRPr lang="en-US"/>
        </a:p>
      </dgm:t>
    </dgm:pt>
    <dgm:pt modelId="{46E9EBEC-F5D1-9149-B7D9-CAF3F1B18ED3}" type="sibTrans" cxnId="{794260E9-4A25-CB46-8A84-188631312D01}">
      <dgm:prSet/>
      <dgm:spPr/>
      <dgm:t>
        <a:bodyPr/>
        <a:lstStyle/>
        <a:p>
          <a:endParaRPr lang="en-US"/>
        </a:p>
      </dgm:t>
    </dgm:pt>
    <dgm:pt modelId="{B315506F-B84C-4A43-905E-483F8F25BF10}">
      <dgm:prSet phldrT="[Text]"/>
      <dgm:spPr/>
      <dgm:t>
        <a:bodyPr/>
        <a:lstStyle/>
        <a:p>
          <a:pPr rtl="0"/>
          <a:r>
            <a:rPr lang="en-US" dirty="0"/>
            <a:t>Nephrology Services</a:t>
          </a:r>
        </a:p>
      </dgm:t>
    </dgm:pt>
    <dgm:pt modelId="{33FD07C6-416D-3446-87DF-80F1C2B06770}" type="parTrans" cxnId="{1C82A0DE-383C-2445-9870-360BCD9FC01B}">
      <dgm:prSet/>
      <dgm:spPr/>
      <dgm:t>
        <a:bodyPr/>
        <a:lstStyle/>
        <a:p>
          <a:endParaRPr lang="en-US"/>
        </a:p>
      </dgm:t>
    </dgm:pt>
    <dgm:pt modelId="{DB0A52AD-1767-954F-8B06-F8C1411F97E6}" type="sibTrans" cxnId="{1C82A0DE-383C-2445-9870-360BCD9FC01B}">
      <dgm:prSet/>
      <dgm:spPr/>
      <dgm:t>
        <a:bodyPr/>
        <a:lstStyle/>
        <a:p>
          <a:pPr rtl="0"/>
          <a:endParaRPr lang="en-US"/>
        </a:p>
      </dgm:t>
    </dgm:pt>
    <dgm:pt modelId="{4A25526B-B4C4-DC4E-9DC7-EFDE50A9967C}" type="pres">
      <dgm:prSet presAssocID="{8087593D-8A0A-8C46-899F-1E46DC240316}" presName="Name0" presStyleCnt="0">
        <dgm:presLayoutVars>
          <dgm:dir/>
          <dgm:resizeHandles val="exact"/>
        </dgm:presLayoutVars>
      </dgm:prSet>
      <dgm:spPr/>
    </dgm:pt>
    <dgm:pt modelId="{6EB844A3-1D35-924D-A42A-CB7B800F3CBC}" type="pres">
      <dgm:prSet presAssocID="{A19B8465-EF2A-5746-B121-B41F5657C1E9}" presName="node" presStyleLbl="node1" presStyleIdx="0" presStyleCnt="3">
        <dgm:presLayoutVars>
          <dgm:bulletEnabled val="1"/>
        </dgm:presLayoutVars>
      </dgm:prSet>
      <dgm:spPr/>
    </dgm:pt>
    <dgm:pt modelId="{27E2DC83-2073-0F40-BFAC-65FB4BD41B5B}" type="pres">
      <dgm:prSet presAssocID="{577581D8-FD65-AE4A-BDDE-ABB45E1F2AF8}" presName="sibTrans" presStyleLbl="sibTrans2D1" presStyleIdx="0" presStyleCnt="3"/>
      <dgm:spPr/>
    </dgm:pt>
    <dgm:pt modelId="{0139931E-7491-1F4F-81B3-360A29F29FE1}" type="pres">
      <dgm:prSet presAssocID="{577581D8-FD65-AE4A-BDDE-ABB45E1F2AF8}" presName="connectorText" presStyleLbl="sibTrans2D1" presStyleIdx="0" presStyleCnt="3"/>
      <dgm:spPr/>
    </dgm:pt>
    <dgm:pt modelId="{74EED78E-BE71-EF4E-A122-9983AE399277}" type="pres">
      <dgm:prSet presAssocID="{3083650C-C12E-FF43-A338-522837C6B877}" presName="node" presStyleLbl="node1" presStyleIdx="1" presStyleCnt="3">
        <dgm:presLayoutVars>
          <dgm:bulletEnabled val="1"/>
        </dgm:presLayoutVars>
      </dgm:prSet>
      <dgm:spPr/>
    </dgm:pt>
    <dgm:pt modelId="{D5C8BFCA-8A4A-1943-B899-9ECB26D2C12F}" type="pres">
      <dgm:prSet presAssocID="{46E9EBEC-F5D1-9149-B7D9-CAF3F1B18ED3}" presName="sibTrans" presStyleLbl="sibTrans2D1" presStyleIdx="1" presStyleCnt="3"/>
      <dgm:spPr/>
    </dgm:pt>
    <dgm:pt modelId="{38685B13-6623-3947-B697-BA215F871CCF}" type="pres">
      <dgm:prSet presAssocID="{46E9EBEC-F5D1-9149-B7D9-CAF3F1B18ED3}" presName="connectorText" presStyleLbl="sibTrans2D1" presStyleIdx="1" presStyleCnt="3"/>
      <dgm:spPr/>
    </dgm:pt>
    <dgm:pt modelId="{57E34749-A957-3149-8D68-D3D253920535}" type="pres">
      <dgm:prSet presAssocID="{B315506F-B84C-4A43-905E-483F8F25BF10}" presName="node" presStyleLbl="node1" presStyleIdx="2" presStyleCnt="3">
        <dgm:presLayoutVars>
          <dgm:bulletEnabled val="1"/>
        </dgm:presLayoutVars>
      </dgm:prSet>
      <dgm:spPr/>
    </dgm:pt>
    <dgm:pt modelId="{7EB8E166-4859-3B45-84EB-6BC3C505A2CC}" type="pres">
      <dgm:prSet presAssocID="{DB0A52AD-1767-954F-8B06-F8C1411F97E6}" presName="sibTrans" presStyleLbl="sibTrans2D1" presStyleIdx="2" presStyleCnt="3"/>
      <dgm:spPr/>
    </dgm:pt>
    <dgm:pt modelId="{55EA1AB0-16FC-D94F-AEDD-85BE74F2E212}" type="pres">
      <dgm:prSet presAssocID="{DB0A52AD-1767-954F-8B06-F8C1411F97E6}" presName="connectorText" presStyleLbl="sibTrans2D1" presStyleIdx="2" presStyleCnt="3"/>
      <dgm:spPr/>
    </dgm:pt>
  </dgm:ptLst>
  <dgm:cxnLst>
    <dgm:cxn modelId="{5DB4B533-C70C-D94F-96AB-97DC761E675B}" type="presOf" srcId="{B315506F-B84C-4A43-905E-483F8F25BF10}" destId="{57E34749-A957-3149-8D68-D3D253920535}" srcOrd="0" destOrd="0" presId="urn:microsoft.com/office/officeart/2005/8/layout/cycle7"/>
    <dgm:cxn modelId="{C85A196E-D534-F548-9213-91344F6CBFFF}" type="presOf" srcId="{8087593D-8A0A-8C46-899F-1E46DC240316}" destId="{4A25526B-B4C4-DC4E-9DC7-EFDE50A9967C}" srcOrd="0" destOrd="0" presId="urn:microsoft.com/office/officeart/2005/8/layout/cycle7"/>
    <dgm:cxn modelId="{DAC6CD75-2253-304A-B1E0-A6ED4DD293CE}" type="presOf" srcId="{46E9EBEC-F5D1-9149-B7D9-CAF3F1B18ED3}" destId="{38685B13-6623-3947-B697-BA215F871CCF}" srcOrd="1" destOrd="0" presId="urn:microsoft.com/office/officeart/2005/8/layout/cycle7"/>
    <dgm:cxn modelId="{6A11367E-0B8F-6449-8CA4-E4B4E86A9407}" type="presOf" srcId="{577581D8-FD65-AE4A-BDDE-ABB45E1F2AF8}" destId="{0139931E-7491-1F4F-81B3-360A29F29FE1}" srcOrd="1" destOrd="0" presId="urn:microsoft.com/office/officeart/2005/8/layout/cycle7"/>
    <dgm:cxn modelId="{EE442C83-FD54-EF4B-AD33-3A35DD9F3797}" type="presOf" srcId="{DB0A52AD-1767-954F-8B06-F8C1411F97E6}" destId="{55EA1AB0-16FC-D94F-AEDD-85BE74F2E212}" srcOrd="1" destOrd="0" presId="urn:microsoft.com/office/officeart/2005/8/layout/cycle7"/>
    <dgm:cxn modelId="{45661394-F8D9-4B46-A8CC-36E1B2F5F08C}" type="presOf" srcId="{3083650C-C12E-FF43-A338-522837C6B877}" destId="{74EED78E-BE71-EF4E-A122-9983AE399277}" srcOrd="0" destOrd="0" presId="urn:microsoft.com/office/officeart/2005/8/layout/cycle7"/>
    <dgm:cxn modelId="{DE5695C7-72BC-DF4B-B640-C7CE22FEAD40}" type="presOf" srcId="{A19B8465-EF2A-5746-B121-B41F5657C1E9}" destId="{6EB844A3-1D35-924D-A42A-CB7B800F3CBC}" srcOrd="0" destOrd="0" presId="urn:microsoft.com/office/officeart/2005/8/layout/cycle7"/>
    <dgm:cxn modelId="{1C82A0DE-383C-2445-9870-360BCD9FC01B}" srcId="{8087593D-8A0A-8C46-899F-1E46DC240316}" destId="{B315506F-B84C-4A43-905E-483F8F25BF10}" srcOrd="2" destOrd="0" parTransId="{33FD07C6-416D-3446-87DF-80F1C2B06770}" sibTransId="{DB0A52AD-1767-954F-8B06-F8C1411F97E6}"/>
    <dgm:cxn modelId="{647A4CE1-BB17-3446-89C1-461F345F47D6}" type="presOf" srcId="{46E9EBEC-F5D1-9149-B7D9-CAF3F1B18ED3}" destId="{D5C8BFCA-8A4A-1943-B899-9ECB26D2C12F}" srcOrd="0" destOrd="0" presId="urn:microsoft.com/office/officeart/2005/8/layout/cycle7"/>
    <dgm:cxn modelId="{53866CE1-0D7B-0541-9F09-E2BC22EC7052}" srcId="{8087593D-8A0A-8C46-899F-1E46DC240316}" destId="{A19B8465-EF2A-5746-B121-B41F5657C1E9}" srcOrd="0" destOrd="0" parTransId="{86629CC3-000C-1A48-8ABE-59A807475E58}" sibTransId="{577581D8-FD65-AE4A-BDDE-ABB45E1F2AF8}"/>
    <dgm:cxn modelId="{385697E2-9BDD-1545-B514-62A34DD5F7A8}" type="presOf" srcId="{577581D8-FD65-AE4A-BDDE-ABB45E1F2AF8}" destId="{27E2DC83-2073-0F40-BFAC-65FB4BD41B5B}" srcOrd="0" destOrd="0" presId="urn:microsoft.com/office/officeart/2005/8/layout/cycle7"/>
    <dgm:cxn modelId="{794260E9-4A25-CB46-8A84-188631312D01}" srcId="{8087593D-8A0A-8C46-899F-1E46DC240316}" destId="{3083650C-C12E-FF43-A338-522837C6B877}" srcOrd="1" destOrd="0" parTransId="{DAC4BE76-5C3D-8444-A738-1A459DB5E7BF}" sibTransId="{46E9EBEC-F5D1-9149-B7D9-CAF3F1B18ED3}"/>
    <dgm:cxn modelId="{C92196F9-930B-BA48-A74F-EA4D87E60067}" type="presOf" srcId="{DB0A52AD-1767-954F-8B06-F8C1411F97E6}" destId="{7EB8E166-4859-3B45-84EB-6BC3C505A2CC}" srcOrd="0" destOrd="0" presId="urn:microsoft.com/office/officeart/2005/8/layout/cycle7"/>
    <dgm:cxn modelId="{E83A0296-4DF0-5841-A144-385449BC859C}" type="presParOf" srcId="{4A25526B-B4C4-DC4E-9DC7-EFDE50A9967C}" destId="{6EB844A3-1D35-924D-A42A-CB7B800F3CBC}" srcOrd="0" destOrd="0" presId="urn:microsoft.com/office/officeart/2005/8/layout/cycle7"/>
    <dgm:cxn modelId="{BD85D9A0-42D2-2D44-BA3F-98776D806A28}" type="presParOf" srcId="{4A25526B-B4C4-DC4E-9DC7-EFDE50A9967C}" destId="{27E2DC83-2073-0F40-BFAC-65FB4BD41B5B}" srcOrd="1" destOrd="0" presId="urn:microsoft.com/office/officeart/2005/8/layout/cycle7"/>
    <dgm:cxn modelId="{1AB90503-A26D-964C-A615-19AFECAA8FCD}" type="presParOf" srcId="{27E2DC83-2073-0F40-BFAC-65FB4BD41B5B}" destId="{0139931E-7491-1F4F-81B3-360A29F29FE1}" srcOrd="0" destOrd="0" presId="urn:microsoft.com/office/officeart/2005/8/layout/cycle7"/>
    <dgm:cxn modelId="{D35ED3BC-EA29-B44A-8754-9C4F7B87373A}" type="presParOf" srcId="{4A25526B-B4C4-DC4E-9DC7-EFDE50A9967C}" destId="{74EED78E-BE71-EF4E-A122-9983AE399277}" srcOrd="2" destOrd="0" presId="urn:microsoft.com/office/officeart/2005/8/layout/cycle7"/>
    <dgm:cxn modelId="{46D58010-E053-8642-A694-B7C00716EB25}" type="presParOf" srcId="{4A25526B-B4C4-DC4E-9DC7-EFDE50A9967C}" destId="{D5C8BFCA-8A4A-1943-B899-9ECB26D2C12F}" srcOrd="3" destOrd="0" presId="urn:microsoft.com/office/officeart/2005/8/layout/cycle7"/>
    <dgm:cxn modelId="{696A90D6-F869-DF41-B518-B8621E5E0035}" type="presParOf" srcId="{D5C8BFCA-8A4A-1943-B899-9ECB26D2C12F}" destId="{38685B13-6623-3947-B697-BA215F871CCF}" srcOrd="0" destOrd="0" presId="urn:microsoft.com/office/officeart/2005/8/layout/cycle7"/>
    <dgm:cxn modelId="{EEDD4028-5BD4-704A-B248-05C31F6579D8}" type="presParOf" srcId="{4A25526B-B4C4-DC4E-9DC7-EFDE50A9967C}" destId="{57E34749-A957-3149-8D68-D3D253920535}" srcOrd="4" destOrd="0" presId="urn:microsoft.com/office/officeart/2005/8/layout/cycle7"/>
    <dgm:cxn modelId="{668537B7-DA84-9C4D-A15C-0E3E89C36619}" type="presParOf" srcId="{4A25526B-B4C4-DC4E-9DC7-EFDE50A9967C}" destId="{7EB8E166-4859-3B45-84EB-6BC3C505A2CC}" srcOrd="5" destOrd="0" presId="urn:microsoft.com/office/officeart/2005/8/layout/cycle7"/>
    <dgm:cxn modelId="{83BBB165-D3FA-7E4F-9CBF-92EC619CD769}" type="presParOf" srcId="{7EB8E166-4859-3B45-84EB-6BC3C505A2CC}" destId="{55EA1AB0-16FC-D94F-AEDD-85BE74F2E212}" srcOrd="0" destOrd="0" presId="urn:microsoft.com/office/officeart/2005/8/layout/cycle7"/>
  </dgm:cxnLst>
  <dgm:bg>
    <a:solidFill>
      <a:schemeClr val="bg2">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EE2115-B1D4-274F-8725-124B31910831}" type="doc">
      <dgm:prSet loTypeId="urn:microsoft.com/office/officeart/2005/8/layout/process2" loCatId="" qsTypeId="urn:microsoft.com/office/officeart/2005/8/quickstyle/simple2" qsCatId="simple" csTypeId="urn:microsoft.com/office/officeart/2005/8/colors/accent0_3" csCatId="mainScheme" phldr="1"/>
      <dgm:spPr/>
    </dgm:pt>
    <dgm:pt modelId="{F6F5A21B-2115-0341-B3B7-F07338682080}">
      <dgm:prSet phldrT="[Text]"/>
      <dgm:spPr/>
      <dgm:t>
        <a:bodyPr/>
        <a:lstStyle/>
        <a:p>
          <a:r>
            <a:rPr lang="en-US" dirty="0"/>
            <a:t>Dialysis Nurse Notified </a:t>
          </a:r>
        </a:p>
      </dgm:t>
    </dgm:pt>
    <dgm:pt modelId="{BBB3CEE4-F29C-9B45-A127-C8CF76C19F6B}" type="parTrans" cxnId="{87351D11-4BAF-6641-BE20-40CC983544D4}">
      <dgm:prSet/>
      <dgm:spPr/>
      <dgm:t>
        <a:bodyPr/>
        <a:lstStyle/>
        <a:p>
          <a:endParaRPr lang="en-US"/>
        </a:p>
      </dgm:t>
    </dgm:pt>
    <dgm:pt modelId="{3146EE94-88A1-FB46-A5B5-A1B92ECB2F23}" type="sibTrans" cxnId="{87351D11-4BAF-6641-BE20-40CC983544D4}">
      <dgm:prSet/>
      <dgm:spPr>
        <a:solidFill>
          <a:schemeClr val="bg1">
            <a:lumMod val="50000"/>
          </a:schemeClr>
        </a:solidFill>
        <a:ln>
          <a:solidFill>
            <a:schemeClr val="tx1"/>
          </a:solidFill>
        </a:ln>
      </dgm:spPr>
      <dgm:t>
        <a:bodyPr/>
        <a:lstStyle/>
        <a:p>
          <a:endParaRPr lang="en-US"/>
        </a:p>
      </dgm:t>
    </dgm:pt>
    <dgm:pt modelId="{B82ED1EA-E6F6-9C4C-968B-4A05F38F6B6E}">
      <dgm:prSet phldrT="[Text]"/>
      <dgm:spPr/>
      <dgm:t>
        <a:bodyPr/>
        <a:lstStyle/>
        <a:p>
          <a:r>
            <a:rPr lang="en-US" dirty="0"/>
            <a:t>- Dialysis Nurse Evaluates Patient </a:t>
          </a:r>
        </a:p>
        <a:p>
          <a:r>
            <a:rPr lang="en-US" dirty="0"/>
            <a:t>- Confirms Orders</a:t>
          </a:r>
        </a:p>
      </dgm:t>
    </dgm:pt>
    <dgm:pt modelId="{390E240C-B816-EE44-996A-CB2F735BD5B2}" type="parTrans" cxnId="{BD0E4E3A-1B2A-EB42-B333-EE0666C92BA8}">
      <dgm:prSet/>
      <dgm:spPr/>
      <dgm:t>
        <a:bodyPr/>
        <a:lstStyle/>
        <a:p>
          <a:endParaRPr lang="en-US"/>
        </a:p>
      </dgm:t>
    </dgm:pt>
    <dgm:pt modelId="{2F548812-BC42-8E43-8086-644A1A7E891B}" type="sibTrans" cxnId="{BD0E4E3A-1B2A-EB42-B333-EE0666C92BA8}">
      <dgm:prSet/>
      <dgm:spPr>
        <a:solidFill>
          <a:schemeClr val="bg1">
            <a:lumMod val="50000"/>
          </a:schemeClr>
        </a:solidFill>
        <a:ln>
          <a:solidFill>
            <a:schemeClr val="tx1"/>
          </a:solidFill>
        </a:ln>
      </dgm:spPr>
      <dgm:t>
        <a:bodyPr/>
        <a:lstStyle/>
        <a:p>
          <a:endParaRPr lang="en-US"/>
        </a:p>
      </dgm:t>
    </dgm:pt>
    <dgm:pt modelId="{0F67404C-81D5-404D-A9EF-6F2FF571E20B}">
      <dgm:prSet phldrT="[Text]"/>
      <dgm:spPr/>
      <dgm:t>
        <a:bodyPr/>
        <a:lstStyle/>
        <a:p>
          <a:r>
            <a:rPr lang="en-US" dirty="0"/>
            <a:t>- Dialysis Nurse : Renal MD Discussion </a:t>
          </a:r>
        </a:p>
        <a:p>
          <a:r>
            <a:rPr lang="en-US" dirty="0"/>
            <a:t>- Floor Nurse Prep for Tele-encounter </a:t>
          </a:r>
        </a:p>
      </dgm:t>
    </dgm:pt>
    <dgm:pt modelId="{EF42D277-1B12-D348-B484-A784D0E7CA56}" type="parTrans" cxnId="{DC353B0D-8F9C-4147-AB82-153D182A877F}">
      <dgm:prSet/>
      <dgm:spPr/>
      <dgm:t>
        <a:bodyPr/>
        <a:lstStyle/>
        <a:p>
          <a:endParaRPr lang="en-US"/>
        </a:p>
      </dgm:t>
    </dgm:pt>
    <dgm:pt modelId="{A9175836-A912-BE4B-8BFE-C2139D77AF8F}" type="sibTrans" cxnId="{DC353B0D-8F9C-4147-AB82-153D182A877F}">
      <dgm:prSet/>
      <dgm:spPr>
        <a:solidFill>
          <a:schemeClr val="bg1">
            <a:lumMod val="50000"/>
          </a:schemeClr>
        </a:solidFill>
        <a:ln>
          <a:solidFill>
            <a:schemeClr val="tx1"/>
          </a:solidFill>
        </a:ln>
      </dgm:spPr>
      <dgm:t>
        <a:bodyPr/>
        <a:lstStyle/>
        <a:p>
          <a:endParaRPr lang="en-US"/>
        </a:p>
      </dgm:t>
    </dgm:pt>
    <dgm:pt modelId="{39A1068F-4503-224B-9EB7-22D3AD8FCACE}">
      <dgm:prSet/>
      <dgm:spPr/>
      <dgm:t>
        <a:bodyPr/>
        <a:lstStyle/>
        <a:p>
          <a:r>
            <a:rPr lang="en-US" dirty="0"/>
            <a:t>Tele-Encounter: </a:t>
          </a:r>
        </a:p>
        <a:p>
          <a:r>
            <a:rPr lang="en-US" dirty="0"/>
            <a:t>Patient/Dialysis RN/Bedside RN/MD</a:t>
          </a:r>
        </a:p>
      </dgm:t>
    </dgm:pt>
    <dgm:pt modelId="{0F97545E-EC02-E940-8763-3118EDF61123}" type="parTrans" cxnId="{1AF712E9-1E0F-9843-AAA0-1F0AA8CC631A}">
      <dgm:prSet/>
      <dgm:spPr/>
      <dgm:t>
        <a:bodyPr/>
        <a:lstStyle/>
        <a:p>
          <a:endParaRPr lang="en-US"/>
        </a:p>
      </dgm:t>
    </dgm:pt>
    <dgm:pt modelId="{AD49D12B-484D-5247-B65F-8DB96FDE8F90}" type="sibTrans" cxnId="{1AF712E9-1E0F-9843-AAA0-1F0AA8CC631A}">
      <dgm:prSet/>
      <dgm:spPr/>
      <dgm:t>
        <a:bodyPr/>
        <a:lstStyle/>
        <a:p>
          <a:endParaRPr lang="en-US"/>
        </a:p>
      </dgm:t>
    </dgm:pt>
    <dgm:pt modelId="{95BE8946-DE71-2149-A620-BEA1BC52B2FF}" type="pres">
      <dgm:prSet presAssocID="{96EE2115-B1D4-274F-8725-124B31910831}" presName="linearFlow" presStyleCnt="0">
        <dgm:presLayoutVars>
          <dgm:resizeHandles val="exact"/>
        </dgm:presLayoutVars>
      </dgm:prSet>
      <dgm:spPr/>
    </dgm:pt>
    <dgm:pt modelId="{FFF47407-AC53-544F-892B-50CEFB704537}" type="pres">
      <dgm:prSet presAssocID="{F6F5A21B-2115-0341-B3B7-F07338682080}" presName="node" presStyleLbl="node1" presStyleIdx="0" presStyleCnt="4">
        <dgm:presLayoutVars>
          <dgm:bulletEnabled val="1"/>
        </dgm:presLayoutVars>
      </dgm:prSet>
      <dgm:spPr/>
    </dgm:pt>
    <dgm:pt modelId="{1CB6EE7B-5B94-D54D-866D-A72EF5853C8C}" type="pres">
      <dgm:prSet presAssocID="{3146EE94-88A1-FB46-A5B5-A1B92ECB2F23}" presName="sibTrans" presStyleLbl="sibTrans2D1" presStyleIdx="0" presStyleCnt="3"/>
      <dgm:spPr/>
    </dgm:pt>
    <dgm:pt modelId="{90152536-A7DF-3A49-AEAD-B94815DDA202}" type="pres">
      <dgm:prSet presAssocID="{3146EE94-88A1-FB46-A5B5-A1B92ECB2F23}" presName="connectorText" presStyleLbl="sibTrans2D1" presStyleIdx="0" presStyleCnt="3"/>
      <dgm:spPr/>
    </dgm:pt>
    <dgm:pt modelId="{BCDD9284-189E-E546-B44E-846C3D951C3E}" type="pres">
      <dgm:prSet presAssocID="{B82ED1EA-E6F6-9C4C-968B-4A05F38F6B6E}" presName="node" presStyleLbl="node1" presStyleIdx="1" presStyleCnt="4">
        <dgm:presLayoutVars>
          <dgm:bulletEnabled val="1"/>
        </dgm:presLayoutVars>
      </dgm:prSet>
      <dgm:spPr/>
    </dgm:pt>
    <dgm:pt modelId="{7BDAF17E-7170-AE46-BEC2-26DFC47C5376}" type="pres">
      <dgm:prSet presAssocID="{2F548812-BC42-8E43-8086-644A1A7E891B}" presName="sibTrans" presStyleLbl="sibTrans2D1" presStyleIdx="1" presStyleCnt="3"/>
      <dgm:spPr/>
    </dgm:pt>
    <dgm:pt modelId="{EA52640D-FF0B-ED42-AB26-59AA6CBFA7FA}" type="pres">
      <dgm:prSet presAssocID="{2F548812-BC42-8E43-8086-644A1A7E891B}" presName="connectorText" presStyleLbl="sibTrans2D1" presStyleIdx="1" presStyleCnt="3"/>
      <dgm:spPr/>
    </dgm:pt>
    <dgm:pt modelId="{398E1D5E-7501-CF49-8E7C-4AFA8C14D959}" type="pres">
      <dgm:prSet presAssocID="{0F67404C-81D5-404D-A9EF-6F2FF571E20B}" presName="node" presStyleLbl="node1" presStyleIdx="2" presStyleCnt="4">
        <dgm:presLayoutVars>
          <dgm:bulletEnabled val="1"/>
        </dgm:presLayoutVars>
      </dgm:prSet>
      <dgm:spPr/>
    </dgm:pt>
    <dgm:pt modelId="{AEE10CA3-E63D-9041-8B74-C4F0F6DB21C5}" type="pres">
      <dgm:prSet presAssocID="{A9175836-A912-BE4B-8BFE-C2139D77AF8F}" presName="sibTrans" presStyleLbl="sibTrans2D1" presStyleIdx="2" presStyleCnt="3"/>
      <dgm:spPr/>
    </dgm:pt>
    <dgm:pt modelId="{55B7F0A4-D0EB-3944-B43D-1241983D13F2}" type="pres">
      <dgm:prSet presAssocID="{A9175836-A912-BE4B-8BFE-C2139D77AF8F}" presName="connectorText" presStyleLbl="sibTrans2D1" presStyleIdx="2" presStyleCnt="3"/>
      <dgm:spPr/>
    </dgm:pt>
    <dgm:pt modelId="{28276F8C-33B2-4445-9CB0-517E5DF7A4A1}" type="pres">
      <dgm:prSet presAssocID="{39A1068F-4503-224B-9EB7-22D3AD8FCACE}" presName="node" presStyleLbl="node1" presStyleIdx="3" presStyleCnt="4">
        <dgm:presLayoutVars>
          <dgm:bulletEnabled val="1"/>
        </dgm:presLayoutVars>
      </dgm:prSet>
      <dgm:spPr/>
    </dgm:pt>
  </dgm:ptLst>
  <dgm:cxnLst>
    <dgm:cxn modelId="{785AD404-A1AB-2442-9B67-5E52DC1F6D2C}" type="presOf" srcId="{2F548812-BC42-8E43-8086-644A1A7E891B}" destId="{7BDAF17E-7170-AE46-BEC2-26DFC47C5376}" srcOrd="0" destOrd="0" presId="urn:microsoft.com/office/officeart/2005/8/layout/process2"/>
    <dgm:cxn modelId="{F5E24905-A676-DB4C-B80E-6B5FD463F4B8}" type="presOf" srcId="{3146EE94-88A1-FB46-A5B5-A1B92ECB2F23}" destId="{90152536-A7DF-3A49-AEAD-B94815DDA202}" srcOrd="1" destOrd="0" presId="urn:microsoft.com/office/officeart/2005/8/layout/process2"/>
    <dgm:cxn modelId="{C24FAF05-ED24-194B-9552-FDEA2E424202}" type="presOf" srcId="{B82ED1EA-E6F6-9C4C-968B-4A05F38F6B6E}" destId="{BCDD9284-189E-E546-B44E-846C3D951C3E}" srcOrd="0" destOrd="0" presId="urn:microsoft.com/office/officeart/2005/8/layout/process2"/>
    <dgm:cxn modelId="{7F159C0C-923C-1E4A-B143-6D60B74AD0AB}" type="presOf" srcId="{3146EE94-88A1-FB46-A5B5-A1B92ECB2F23}" destId="{1CB6EE7B-5B94-D54D-866D-A72EF5853C8C}" srcOrd="0" destOrd="0" presId="urn:microsoft.com/office/officeart/2005/8/layout/process2"/>
    <dgm:cxn modelId="{DC353B0D-8F9C-4147-AB82-153D182A877F}" srcId="{96EE2115-B1D4-274F-8725-124B31910831}" destId="{0F67404C-81D5-404D-A9EF-6F2FF571E20B}" srcOrd="2" destOrd="0" parTransId="{EF42D277-1B12-D348-B484-A784D0E7CA56}" sibTransId="{A9175836-A912-BE4B-8BFE-C2139D77AF8F}"/>
    <dgm:cxn modelId="{87351D11-4BAF-6641-BE20-40CC983544D4}" srcId="{96EE2115-B1D4-274F-8725-124B31910831}" destId="{F6F5A21B-2115-0341-B3B7-F07338682080}" srcOrd="0" destOrd="0" parTransId="{BBB3CEE4-F29C-9B45-A127-C8CF76C19F6B}" sibTransId="{3146EE94-88A1-FB46-A5B5-A1B92ECB2F23}"/>
    <dgm:cxn modelId="{BD0E4E3A-1B2A-EB42-B333-EE0666C92BA8}" srcId="{96EE2115-B1D4-274F-8725-124B31910831}" destId="{B82ED1EA-E6F6-9C4C-968B-4A05F38F6B6E}" srcOrd="1" destOrd="0" parTransId="{390E240C-B816-EE44-996A-CB2F735BD5B2}" sibTransId="{2F548812-BC42-8E43-8086-644A1A7E891B}"/>
    <dgm:cxn modelId="{DFE71648-B965-C341-B1D4-6170169C8EF0}" type="presOf" srcId="{96EE2115-B1D4-274F-8725-124B31910831}" destId="{95BE8946-DE71-2149-A620-BEA1BC52B2FF}" srcOrd="0" destOrd="0" presId="urn:microsoft.com/office/officeart/2005/8/layout/process2"/>
    <dgm:cxn modelId="{77C68A73-B29B-BD4E-A9B3-23C8EA2CD2D3}" type="presOf" srcId="{A9175836-A912-BE4B-8BFE-C2139D77AF8F}" destId="{55B7F0A4-D0EB-3944-B43D-1241983D13F2}" srcOrd="1" destOrd="0" presId="urn:microsoft.com/office/officeart/2005/8/layout/process2"/>
    <dgm:cxn modelId="{0E18058B-A9D9-9B41-95C7-9BF31243448C}" type="presOf" srcId="{39A1068F-4503-224B-9EB7-22D3AD8FCACE}" destId="{28276F8C-33B2-4445-9CB0-517E5DF7A4A1}" srcOrd="0" destOrd="0" presId="urn:microsoft.com/office/officeart/2005/8/layout/process2"/>
    <dgm:cxn modelId="{F730A9C6-16B8-D149-9345-5E6B3880A0A9}" type="presOf" srcId="{2F548812-BC42-8E43-8086-644A1A7E891B}" destId="{EA52640D-FF0B-ED42-AB26-59AA6CBFA7FA}" srcOrd="1" destOrd="0" presId="urn:microsoft.com/office/officeart/2005/8/layout/process2"/>
    <dgm:cxn modelId="{0EA23EC8-63D2-344B-8434-75C7108A981D}" type="presOf" srcId="{A9175836-A912-BE4B-8BFE-C2139D77AF8F}" destId="{AEE10CA3-E63D-9041-8B74-C4F0F6DB21C5}" srcOrd="0" destOrd="0" presId="urn:microsoft.com/office/officeart/2005/8/layout/process2"/>
    <dgm:cxn modelId="{1AF712E9-1E0F-9843-AAA0-1F0AA8CC631A}" srcId="{96EE2115-B1D4-274F-8725-124B31910831}" destId="{39A1068F-4503-224B-9EB7-22D3AD8FCACE}" srcOrd="3" destOrd="0" parTransId="{0F97545E-EC02-E940-8763-3118EDF61123}" sibTransId="{AD49D12B-484D-5247-B65F-8DB96FDE8F90}"/>
    <dgm:cxn modelId="{CB8EADF7-4D4F-2245-8808-5FB9A7227A12}" type="presOf" srcId="{0F67404C-81D5-404D-A9EF-6F2FF571E20B}" destId="{398E1D5E-7501-CF49-8E7C-4AFA8C14D959}" srcOrd="0" destOrd="0" presId="urn:microsoft.com/office/officeart/2005/8/layout/process2"/>
    <dgm:cxn modelId="{642200FD-7C63-D747-83B6-9487600362AC}" type="presOf" srcId="{F6F5A21B-2115-0341-B3B7-F07338682080}" destId="{FFF47407-AC53-544F-892B-50CEFB704537}" srcOrd="0" destOrd="0" presId="urn:microsoft.com/office/officeart/2005/8/layout/process2"/>
    <dgm:cxn modelId="{60DECE13-A8A7-4D4A-8170-6383A0A88F91}" type="presParOf" srcId="{95BE8946-DE71-2149-A620-BEA1BC52B2FF}" destId="{FFF47407-AC53-544F-892B-50CEFB704537}" srcOrd="0" destOrd="0" presId="urn:microsoft.com/office/officeart/2005/8/layout/process2"/>
    <dgm:cxn modelId="{4FB3A928-1BA7-8C4D-BCE8-D33E03D3D89F}" type="presParOf" srcId="{95BE8946-DE71-2149-A620-BEA1BC52B2FF}" destId="{1CB6EE7B-5B94-D54D-866D-A72EF5853C8C}" srcOrd="1" destOrd="0" presId="urn:microsoft.com/office/officeart/2005/8/layout/process2"/>
    <dgm:cxn modelId="{26B559E3-E27E-F849-B78F-559BC4C6F22B}" type="presParOf" srcId="{1CB6EE7B-5B94-D54D-866D-A72EF5853C8C}" destId="{90152536-A7DF-3A49-AEAD-B94815DDA202}" srcOrd="0" destOrd="0" presId="urn:microsoft.com/office/officeart/2005/8/layout/process2"/>
    <dgm:cxn modelId="{D6ADCD3B-7D53-3147-AB5D-902849B498D1}" type="presParOf" srcId="{95BE8946-DE71-2149-A620-BEA1BC52B2FF}" destId="{BCDD9284-189E-E546-B44E-846C3D951C3E}" srcOrd="2" destOrd="0" presId="urn:microsoft.com/office/officeart/2005/8/layout/process2"/>
    <dgm:cxn modelId="{DE6A1D97-0F8D-D24D-8727-538AEEC574BA}" type="presParOf" srcId="{95BE8946-DE71-2149-A620-BEA1BC52B2FF}" destId="{7BDAF17E-7170-AE46-BEC2-26DFC47C5376}" srcOrd="3" destOrd="0" presId="urn:microsoft.com/office/officeart/2005/8/layout/process2"/>
    <dgm:cxn modelId="{8ADD0FC8-C719-6144-9F24-E03FE8476CA6}" type="presParOf" srcId="{7BDAF17E-7170-AE46-BEC2-26DFC47C5376}" destId="{EA52640D-FF0B-ED42-AB26-59AA6CBFA7FA}" srcOrd="0" destOrd="0" presId="urn:microsoft.com/office/officeart/2005/8/layout/process2"/>
    <dgm:cxn modelId="{5F0E9577-2181-B44F-B2FA-255F1228F51D}" type="presParOf" srcId="{95BE8946-DE71-2149-A620-BEA1BC52B2FF}" destId="{398E1D5E-7501-CF49-8E7C-4AFA8C14D959}" srcOrd="4" destOrd="0" presId="urn:microsoft.com/office/officeart/2005/8/layout/process2"/>
    <dgm:cxn modelId="{32E047AD-26F3-604B-B229-55F906F7FCED}" type="presParOf" srcId="{95BE8946-DE71-2149-A620-BEA1BC52B2FF}" destId="{AEE10CA3-E63D-9041-8B74-C4F0F6DB21C5}" srcOrd="5" destOrd="0" presId="urn:microsoft.com/office/officeart/2005/8/layout/process2"/>
    <dgm:cxn modelId="{B4BDBB81-4465-2B41-B259-9FD4385BB2BD}" type="presParOf" srcId="{AEE10CA3-E63D-9041-8B74-C4F0F6DB21C5}" destId="{55B7F0A4-D0EB-3944-B43D-1241983D13F2}" srcOrd="0" destOrd="0" presId="urn:microsoft.com/office/officeart/2005/8/layout/process2"/>
    <dgm:cxn modelId="{B665DCC2-670F-FD46-9EAE-74A8C6C358DC}" type="presParOf" srcId="{95BE8946-DE71-2149-A620-BEA1BC52B2FF}" destId="{28276F8C-33B2-4445-9CB0-517E5DF7A4A1}"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9FF637-5C89-E144-A518-85D032317AA1}" type="doc">
      <dgm:prSet loTypeId="urn:microsoft.com/office/officeart/2005/8/layout/StepDownProcess" loCatId="" qsTypeId="urn:microsoft.com/office/officeart/2005/8/quickstyle/simple2" qsCatId="simple" csTypeId="urn:microsoft.com/office/officeart/2005/8/colors/accent0_3" csCatId="mainScheme" phldr="1"/>
      <dgm:spPr/>
      <dgm:t>
        <a:bodyPr/>
        <a:lstStyle/>
        <a:p>
          <a:endParaRPr lang="en-US"/>
        </a:p>
      </dgm:t>
    </dgm:pt>
    <dgm:pt modelId="{D1F989A8-CB13-714E-9B09-3EC352ADDE8F}">
      <dgm:prSet phldrT="[Text]"/>
      <dgm:spPr/>
      <dgm:t>
        <a:bodyPr/>
        <a:lstStyle/>
        <a:p>
          <a:r>
            <a:rPr lang="en-US" dirty="0"/>
            <a:t>ER Assesses Renal/Dialysis patient </a:t>
          </a:r>
        </a:p>
      </dgm:t>
    </dgm:pt>
    <dgm:pt modelId="{B4A5A39C-6A67-F44B-BCB9-823009876172}" type="parTrans" cxnId="{59951C9C-8188-E84D-945F-0D55B4B37269}">
      <dgm:prSet/>
      <dgm:spPr/>
      <dgm:t>
        <a:bodyPr/>
        <a:lstStyle/>
        <a:p>
          <a:endParaRPr lang="en-US"/>
        </a:p>
      </dgm:t>
    </dgm:pt>
    <dgm:pt modelId="{D6F35E4B-9A3F-8C42-A938-0C2C5D3A5F94}" type="sibTrans" cxnId="{59951C9C-8188-E84D-945F-0D55B4B37269}">
      <dgm:prSet/>
      <dgm:spPr/>
      <dgm:t>
        <a:bodyPr/>
        <a:lstStyle/>
        <a:p>
          <a:endParaRPr lang="en-US"/>
        </a:p>
      </dgm:t>
    </dgm:pt>
    <dgm:pt modelId="{E609C083-E0B7-0947-96FC-E6961140FF61}">
      <dgm:prSet phldrT="[Text]"/>
      <dgm:spPr/>
      <dgm:t>
        <a:bodyPr/>
        <a:lstStyle/>
        <a:p>
          <a:r>
            <a:rPr lang="en-US" dirty="0"/>
            <a:t>Hospitalist Admits to Floor/ICU</a:t>
          </a:r>
        </a:p>
      </dgm:t>
    </dgm:pt>
    <dgm:pt modelId="{D72B2994-DFB1-D844-B31C-C5D79E60B5A8}" type="parTrans" cxnId="{43650E67-2B65-554D-8E77-80C091F89F8A}">
      <dgm:prSet/>
      <dgm:spPr/>
      <dgm:t>
        <a:bodyPr/>
        <a:lstStyle/>
        <a:p>
          <a:endParaRPr lang="en-US"/>
        </a:p>
      </dgm:t>
    </dgm:pt>
    <dgm:pt modelId="{4EA2C648-B508-1B4F-BFD8-5E5DACD131FE}" type="sibTrans" cxnId="{43650E67-2B65-554D-8E77-80C091F89F8A}">
      <dgm:prSet/>
      <dgm:spPr/>
      <dgm:t>
        <a:bodyPr/>
        <a:lstStyle/>
        <a:p>
          <a:endParaRPr lang="en-US"/>
        </a:p>
      </dgm:t>
    </dgm:pt>
    <dgm:pt modelId="{06F517D2-4A82-CF4B-9FDE-91AF8D6E5FF0}">
      <dgm:prSet phldrT="[Text]"/>
      <dgm:spPr/>
      <dgm:t>
        <a:bodyPr/>
        <a:lstStyle/>
        <a:p>
          <a:r>
            <a:rPr lang="en-US" dirty="0"/>
            <a:t>Tele-Renal Team determines course of Treatment/follow up visit </a:t>
          </a:r>
        </a:p>
      </dgm:t>
    </dgm:pt>
    <dgm:pt modelId="{354096F6-139C-6B42-8659-9C26AEDC9F9F}" type="parTrans" cxnId="{DCF88BE5-1004-B349-B1DC-5A26349FAE15}">
      <dgm:prSet/>
      <dgm:spPr/>
      <dgm:t>
        <a:bodyPr/>
        <a:lstStyle/>
        <a:p>
          <a:endParaRPr lang="en-US"/>
        </a:p>
      </dgm:t>
    </dgm:pt>
    <dgm:pt modelId="{CD9595C0-481D-6A4B-8506-B1F599F62E04}" type="sibTrans" cxnId="{DCF88BE5-1004-B349-B1DC-5A26349FAE15}">
      <dgm:prSet/>
      <dgm:spPr/>
      <dgm:t>
        <a:bodyPr/>
        <a:lstStyle/>
        <a:p>
          <a:endParaRPr lang="en-US"/>
        </a:p>
      </dgm:t>
    </dgm:pt>
    <dgm:pt modelId="{BA27C5D3-5A14-034F-80A3-9375847A4D0D}">
      <dgm:prSet phldrT="[Text]"/>
      <dgm:spPr/>
      <dgm:t>
        <a:bodyPr/>
        <a:lstStyle/>
        <a:p>
          <a:r>
            <a:rPr lang="en-US" dirty="0"/>
            <a:t> MD : Renal Contact </a:t>
          </a:r>
        </a:p>
      </dgm:t>
    </dgm:pt>
    <dgm:pt modelId="{F3577AAA-FEC7-224E-B1EE-838953679B03}" type="parTrans" cxnId="{EAB19901-3EA4-AC43-8091-406BFC0706C0}">
      <dgm:prSet/>
      <dgm:spPr/>
      <dgm:t>
        <a:bodyPr/>
        <a:lstStyle/>
        <a:p>
          <a:endParaRPr lang="en-US"/>
        </a:p>
      </dgm:t>
    </dgm:pt>
    <dgm:pt modelId="{725BBEED-26D3-2944-87D1-3B2CE2FE52A3}" type="sibTrans" cxnId="{EAB19901-3EA4-AC43-8091-406BFC0706C0}">
      <dgm:prSet/>
      <dgm:spPr/>
      <dgm:t>
        <a:bodyPr/>
        <a:lstStyle/>
        <a:p>
          <a:endParaRPr lang="en-US"/>
        </a:p>
      </dgm:t>
    </dgm:pt>
    <dgm:pt modelId="{55F543D0-A86C-4441-AAA7-AF3015B4E334}">
      <dgm:prSet phldrT="[Text]"/>
      <dgm:spPr/>
      <dgm:t>
        <a:bodyPr/>
        <a:lstStyle/>
        <a:p>
          <a:r>
            <a:rPr lang="en-US" dirty="0"/>
            <a:t>MD : Tele-Renal Discussion to Assess Need for Dialysis </a:t>
          </a:r>
        </a:p>
      </dgm:t>
    </dgm:pt>
    <dgm:pt modelId="{24807F9F-0882-5A45-B645-3F78D7178A4E}" type="parTrans" cxnId="{BEF47A7C-F64E-FA40-9C26-455FD380EBE8}">
      <dgm:prSet/>
      <dgm:spPr/>
      <dgm:t>
        <a:bodyPr/>
        <a:lstStyle/>
        <a:p>
          <a:endParaRPr lang="en-US"/>
        </a:p>
      </dgm:t>
    </dgm:pt>
    <dgm:pt modelId="{43F5AD11-75EA-6E49-B1E9-31F3D2C24B45}" type="sibTrans" cxnId="{BEF47A7C-F64E-FA40-9C26-455FD380EBE8}">
      <dgm:prSet/>
      <dgm:spPr/>
      <dgm:t>
        <a:bodyPr/>
        <a:lstStyle/>
        <a:p>
          <a:endParaRPr lang="en-US"/>
        </a:p>
      </dgm:t>
    </dgm:pt>
    <dgm:pt modelId="{05D68CEB-F7A9-624C-AD4C-612140379016}">
      <dgm:prSet phldrT="[Text]" custT="1"/>
      <dgm:spPr/>
      <dgm:t>
        <a:bodyPr/>
        <a:lstStyle/>
        <a:p>
          <a:r>
            <a:rPr lang="en-US" sz="1100" dirty="0"/>
            <a:t>Follow up </a:t>
          </a:r>
        </a:p>
      </dgm:t>
    </dgm:pt>
    <dgm:pt modelId="{50DD6589-86DC-4E4D-A85D-3D2DFE9F4DDE}" type="sibTrans" cxnId="{670D10FC-F7A2-0D4D-80BA-F9E26929EB51}">
      <dgm:prSet/>
      <dgm:spPr/>
      <dgm:t>
        <a:bodyPr/>
        <a:lstStyle/>
        <a:p>
          <a:endParaRPr lang="en-US"/>
        </a:p>
      </dgm:t>
    </dgm:pt>
    <dgm:pt modelId="{D9C217BD-89FC-AD46-9885-25881DA4D9DC}" type="parTrans" cxnId="{670D10FC-F7A2-0D4D-80BA-F9E26929EB51}">
      <dgm:prSet/>
      <dgm:spPr/>
      <dgm:t>
        <a:bodyPr/>
        <a:lstStyle/>
        <a:p>
          <a:endParaRPr lang="en-US"/>
        </a:p>
      </dgm:t>
    </dgm:pt>
    <dgm:pt modelId="{E1DC32DA-FC0B-3B4D-AF08-4D1E3D17432C}">
      <dgm:prSet phldrT="[Text]"/>
      <dgm:spPr/>
      <dgm:t>
        <a:bodyPr/>
        <a:lstStyle/>
        <a:p>
          <a:r>
            <a:rPr lang="en-US" dirty="0"/>
            <a:t>Tele-Renal encounter made available in ER</a:t>
          </a:r>
        </a:p>
      </dgm:t>
    </dgm:pt>
    <dgm:pt modelId="{3FA28F97-48EA-7549-905E-9C73C0995352}" type="parTrans" cxnId="{006ECCC2-7DC2-8341-B5A5-C8B6F9E2D561}">
      <dgm:prSet/>
      <dgm:spPr/>
      <dgm:t>
        <a:bodyPr/>
        <a:lstStyle/>
        <a:p>
          <a:endParaRPr lang="en-US"/>
        </a:p>
      </dgm:t>
    </dgm:pt>
    <dgm:pt modelId="{8738E668-D0E9-7C4B-824A-0ABD6C1A9DAA}" type="sibTrans" cxnId="{006ECCC2-7DC2-8341-B5A5-C8B6F9E2D561}">
      <dgm:prSet/>
      <dgm:spPr/>
      <dgm:t>
        <a:bodyPr/>
        <a:lstStyle/>
        <a:p>
          <a:endParaRPr lang="en-US"/>
        </a:p>
      </dgm:t>
    </dgm:pt>
    <dgm:pt modelId="{DC558EC1-CD60-DA41-847F-E2B44C649378}" type="pres">
      <dgm:prSet presAssocID="{C89FF637-5C89-E144-A518-85D032317AA1}" presName="rootnode" presStyleCnt="0">
        <dgm:presLayoutVars>
          <dgm:chMax/>
          <dgm:chPref/>
          <dgm:dir/>
          <dgm:animLvl val="lvl"/>
        </dgm:presLayoutVars>
      </dgm:prSet>
      <dgm:spPr/>
    </dgm:pt>
    <dgm:pt modelId="{52C357CB-D82F-D04D-BDBC-082DD1C25E90}" type="pres">
      <dgm:prSet presAssocID="{D1F989A8-CB13-714E-9B09-3EC352ADDE8F}" presName="composite" presStyleCnt="0"/>
      <dgm:spPr/>
    </dgm:pt>
    <dgm:pt modelId="{E3558ED3-A350-B34E-A798-E1502A271148}" type="pres">
      <dgm:prSet presAssocID="{D1F989A8-CB13-714E-9B09-3EC352ADDE8F}" presName="bentUpArrow1" presStyleLbl="alignImgPlace1" presStyleIdx="0" presStyleCnt="2"/>
      <dgm:spPr/>
    </dgm:pt>
    <dgm:pt modelId="{DDE8E531-6EE9-4940-B63C-84818549B780}" type="pres">
      <dgm:prSet presAssocID="{D1F989A8-CB13-714E-9B09-3EC352ADDE8F}" presName="ParentText" presStyleLbl="node1" presStyleIdx="0" presStyleCnt="3">
        <dgm:presLayoutVars>
          <dgm:chMax val="1"/>
          <dgm:chPref val="1"/>
          <dgm:bulletEnabled val="1"/>
        </dgm:presLayoutVars>
      </dgm:prSet>
      <dgm:spPr/>
    </dgm:pt>
    <dgm:pt modelId="{1A00AAEA-3FB5-E14A-B989-AC4DECEBB763}" type="pres">
      <dgm:prSet presAssocID="{D1F989A8-CB13-714E-9B09-3EC352ADDE8F}" presName="ChildText" presStyleLbl="revTx" presStyleIdx="0" presStyleCnt="3">
        <dgm:presLayoutVars>
          <dgm:chMax val="0"/>
          <dgm:chPref val="0"/>
          <dgm:bulletEnabled val="1"/>
        </dgm:presLayoutVars>
      </dgm:prSet>
      <dgm:spPr/>
    </dgm:pt>
    <dgm:pt modelId="{109B6CE2-B2CB-BF41-B1B9-F3FFDD1505B8}" type="pres">
      <dgm:prSet presAssocID="{D6F35E4B-9A3F-8C42-A938-0C2C5D3A5F94}" presName="sibTrans" presStyleCnt="0"/>
      <dgm:spPr/>
    </dgm:pt>
    <dgm:pt modelId="{FEDDE9B4-A39C-4640-9602-5B37A6FF254B}" type="pres">
      <dgm:prSet presAssocID="{E609C083-E0B7-0947-96FC-E6961140FF61}" presName="composite" presStyleCnt="0"/>
      <dgm:spPr/>
    </dgm:pt>
    <dgm:pt modelId="{9C269D2E-FF04-BC4B-8B78-A0B2F61389A8}" type="pres">
      <dgm:prSet presAssocID="{E609C083-E0B7-0947-96FC-E6961140FF61}" presName="bentUpArrow1" presStyleLbl="alignImgPlace1" presStyleIdx="1" presStyleCnt="2"/>
      <dgm:spPr/>
    </dgm:pt>
    <dgm:pt modelId="{52BE47D0-9A9D-8241-9006-0320A2D1D56C}" type="pres">
      <dgm:prSet presAssocID="{E609C083-E0B7-0947-96FC-E6961140FF61}" presName="ParentText" presStyleLbl="node1" presStyleIdx="1" presStyleCnt="3">
        <dgm:presLayoutVars>
          <dgm:chMax val="1"/>
          <dgm:chPref val="1"/>
          <dgm:bulletEnabled val="1"/>
        </dgm:presLayoutVars>
      </dgm:prSet>
      <dgm:spPr/>
    </dgm:pt>
    <dgm:pt modelId="{AAB7666D-10F5-0F44-8F54-EDE9DC65460B}" type="pres">
      <dgm:prSet presAssocID="{E609C083-E0B7-0947-96FC-E6961140FF61}" presName="ChildText" presStyleLbl="revTx" presStyleIdx="1" presStyleCnt="3">
        <dgm:presLayoutVars>
          <dgm:chMax val="0"/>
          <dgm:chPref val="0"/>
          <dgm:bulletEnabled val="1"/>
        </dgm:presLayoutVars>
      </dgm:prSet>
      <dgm:spPr/>
    </dgm:pt>
    <dgm:pt modelId="{D5B38371-8420-8A4A-8E9A-B404988E4071}" type="pres">
      <dgm:prSet presAssocID="{4EA2C648-B508-1B4F-BFD8-5E5DACD131FE}" presName="sibTrans" presStyleCnt="0"/>
      <dgm:spPr/>
    </dgm:pt>
    <dgm:pt modelId="{0991D13C-D511-144C-87EB-FA9D01FB6A7D}" type="pres">
      <dgm:prSet presAssocID="{06F517D2-4A82-CF4B-9FDE-91AF8D6E5FF0}" presName="composite" presStyleCnt="0"/>
      <dgm:spPr/>
    </dgm:pt>
    <dgm:pt modelId="{C04D6881-95B6-AC49-8063-C59C5CF65942}" type="pres">
      <dgm:prSet presAssocID="{06F517D2-4A82-CF4B-9FDE-91AF8D6E5FF0}" presName="ParentText" presStyleLbl="node1" presStyleIdx="2" presStyleCnt="3">
        <dgm:presLayoutVars>
          <dgm:chMax val="1"/>
          <dgm:chPref val="1"/>
          <dgm:bulletEnabled val="1"/>
        </dgm:presLayoutVars>
      </dgm:prSet>
      <dgm:spPr/>
    </dgm:pt>
    <dgm:pt modelId="{2D399978-8C43-0048-ACC2-995E88D0F0A0}" type="pres">
      <dgm:prSet presAssocID="{06F517D2-4A82-CF4B-9FDE-91AF8D6E5FF0}" presName="FinalChildText" presStyleLbl="revTx" presStyleIdx="2" presStyleCnt="3">
        <dgm:presLayoutVars>
          <dgm:chMax val="0"/>
          <dgm:chPref val="0"/>
          <dgm:bulletEnabled val="1"/>
        </dgm:presLayoutVars>
      </dgm:prSet>
      <dgm:spPr/>
    </dgm:pt>
  </dgm:ptLst>
  <dgm:cxnLst>
    <dgm:cxn modelId="{EAB19901-3EA4-AC43-8091-406BFC0706C0}" srcId="{D1F989A8-CB13-714E-9B09-3EC352ADDE8F}" destId="{BA27C5D3-5A14-034F-80A3-9375847A4D0D}" srcOrd="0" destOrd="0" parTransId="{F3577AAA-FEC7-224E-B1EE-838953679B03}" sibTransId="{725BBEED-26D3-2944-87D1-3B2CE2FE52A3}"/>
    <dgm:cxn modelId="{EDB2CE1B-7BDB-D24A-8B24-EE3C46BBD1D5}" type="presOf" srcId="{E609C083-E0B7-0947-96FC-E6961140FF61}" destId="{52BE47D0-9A9D-8241-9006-0320A2D1D56C}" srcOrd="0" destOrd="0" presId="urn:microsoft.com/office/officeart/2005/8/layout/StepDownProcess"/>
    <dgm:cxn modelId="{7A492D4E-087F-A049-9FF7-F103DC46BC5C}" type="presOf" srcId="{C89FF637-5C89-E144-A518-85D032317AA1}" destId="{DC558EC1-CD60-DA41-847F-E2B44C649378}" srcOrd="0" destOrd="0" presId="urn:microsoft.com/office/officeart/2005/8/layout/StepDownProcess"/>
    <dgm:cxn modelId="{73BBA750-86B1-1C4A-9626-87185C899E87}" type="presOf" srcId="{E1DC32DA-FC0B-3B4D-AF08-4D1E3D17432C}" destId="{1A00AAEA-3FB5-E14A-B989-AC4DECEBB763}" srcOrd="0" destOrd="1" presId="urn:microsoft.com/office/officeart/2005/8/layout/StepDownProcess"/>
    <dgm:cxn modelId="{43650E67-2B65-554D-8E77-80C091F89F8A}" srcId="{C89FF637-5C89-E144-A518-85D032317AA1}" destId="{E609C083-E0B7-0947-96FC-E6961140FF61}" srcOrd="1" destOrd="0" parTransId="{D72B2994-DFB1-D844-B31C-C5D79E60B5A8}" sibTransId="{4EA2C648-B508-1B4F-BFD8-5E5DACD131FE}"/>
    <dgm:cxn modelId="{1EDC296C-E57F-1541-A3FC-A0E9AECCCD36}" type="presOf" srcId="{D1F989A8-CB13-714E-9B09-3EC352ADDE8F}" destId="{DDE8E531-6EE9-4940-B63C-84818549B780}" srcOrd="0" destOrd="0" presId="urn:microsoft.com/office/officeart/2005/8/layout/StepDownProcess"/>
    <dgm:cxn modelId="{BEF47A7C-F64E-FA40-9C26-455FD380EBE8}" srcId="{E609C083-E0B7-0947-96FC-E6961140FF61}" destId="{55F543D0-A86C-4441-AAA7-AF3015B4E334}" srcOrd="0" destOrd="0" parTransId="{24807F9F-0882-5A45-B645-3F78D7178A4E}" sibTransId="{43F5AD11-75EA-6E49-B1E9-31F3D2C24B45}"/>
    <dgm:cxn modelId="{59951C9C-8188-E84D-945F-0D55B4B37269}" srcId="{C89FF637-5C89-E144-A518-85D032317AA1}" destId="{D1F989A8-CB13-714E-9B09-3EC352ADDE8F}" srcOrd="0" destOrd="0" parTransId="{B4A5A39C-6A67-F44B-BCB9-823009876172}" sibTransId="{D6F35E4B-9A3F-8C42-A938-0C2C5D3A5F94}"/>
    <dgm:cxn modelId="{5C225DB5-CBF4-1444-96CD-A8FEC1B6B4B1}" type="presOf" srcId="{06F517D2-4A82-CF4B-9FDE-91AF8D6E5FF0}" destId="{C04D6881-95B6-AC49-8063-C59C5CF65942}" srcOrd="0" destOrd="0" presId="urn:microsoft.com/office/officeart/2005/8/layout/StepDownProcess"/>
    <dgm:cxn modelId="{D72779BC-AC51-4549-AC02-2E7FE243007B}" type="presOf" srcId="{BA27C5D3-5A14-034F-80A3-9375847A4D0D}" destId="{1A00AAEA-3FB5-E14A-B989-AC4DECEBB763}" srcOrd="0" destOrd="0" presId="urn:microsoft.com/office/officeart/2005/8/layout/StepDownProcess"/>
    <dgm:cxn modelId="{1587D5BC-6683-994B-88A0-CCC343847E8B}" type="presOf" srcId="{05D68CEB-F7A9-624C-AD4C-612140379016}" destId="{2D399978-8C43-0048-ACC2-995E88D0F0A0}" srcOrd="0" destOrd="0" presId="urn:microsoft.com/office/officeart/2005/8/layout/StepDownProcess"/>
    <dgm:cxn modelId="{E263BDC0-ADCA-974B-A099-6CBB1975524F}" type="presOf" srcId="{55F543D0-A86C-4441-AAA7-AF3015B4E334}" destId="{AAB7666D-10F5-0F44-8F54-EDE9DC65460B}" srcOrd="0" destOrd="0" presId="urn:microsoft.com/office/officeart/2005/8/layout/StepDownProcess"/>
    <dgm:cxn modelId="{006ECCC2-7DC2-8341-B5A5-C8B6F9E2D561}" srcId="{D1F989A8-CB13-714E-9B09-3EC352ADDE8F}" destId="{E1DC32DA-FC0B-3B4D-AF08-4D1E3D17432C}" srcOrd="1" destOrd="0" parTransId="{3FA28F97-48EA-7549-905E-9C73C0995352}" sibTransId="{8738E668-D0E9-7C4B-824A-0ABD6C1A9DAA}"/>
    <dgm:cxn modelId="{DCF88BE5-1004-B349-B1DC-5A26349FAE15}" srcId="{C89FF637-5C89-E144-A518-85D032317AA1}" destId="{06F517D2-4A82-CF4B-9FDE-91AF8D6E5FF0}" srcOrd="2" destOrd="0" parTransId="{354096F6-139C-6B42-8659-9C26AEDC9F9F}" sibTransId="{CD9595C0-481D-6A4B-8506-B1F599F62E04}"/>
    <dgm:cxn modelId="{670D10FC-F7A2-0D4D-80BA-F9E26929EB51}" srcId="{06F517D2-4A82-CF4B-9FDE-91AF8D6E5FF0}" destId="{05D68CEB-F7A9-624C-AD4C-612140379016}" srcOrd="0" destOrd="0" parTransId="{D9C217BD-89FC-AD46-9885-25881DA4D9DC}" sibTransId="{50DD6589-86DC-4E4D-A85D-3D2DFE9F4DDE}"/>
    <dgm:cxn modelId="{36FDEF4C-0E99-054E-A97C-48857C1DC5BC}" type="presParOf" srcId="{DC558EC1-CD60-DA41-847F-E2B44C649378}" destId="{52C357CB-D82F-D04D-BDBC-082DD1C25E90}" srcOrd="0" destOrd="0" presId="urn:microsoft.com/office/officeart/2005/8/layout/StepDownProcess"/>
    <dgm:cxn modelId="{3BB61FDF-0D54-7F4A-8DFE-25F298AA2ACD}" type="presParOf" srcId="{52C357CB-D82F-D04D-BDBC-082DD1C25E90}" destId="{E3558ED3-A350-B34E-A798-E1502A271148}" srcOrd="0" destOrd="0" presId="urn:microsoft.com/office/officeart/2005/8/layout/StepDownProcess"/>
    <dgm:cxn modelId="{41EFBEA5-5484-9C4B-901E-425A8D25C7C7}" type="presParOf" srcId="{52C357CB-D82F-D04D-BDBC-082DD1C25E90}" destId="{DDE8E531-6EE9-4940-B63C-84818549B780}" srcOrd="1" destOrd="0" presId="urn:microsoft.com/office/officeart/2005/8/layout/StepDownProcess"/>
    <dgm:cxn modelId="{87889116-D472-0F41-8575-B9D4939295B3}" type="presParOf" srcId="{52C357CB-D82F-D04D-BDBC-082DD1C25E90}" destId="{1A00AAEA-3FB5-E14A-B989-AC4DECEBB763}" srcOrd="2" destOrd="0" presId="urn:microsoft.com/office/officeart/2005/8/layout/StepDownProcess"/>
    <dgm:cxn modelId="{32CDEC0C-68F2-414C-B40D-4CF710C4DD0B}" type="presParOf" srcId="{DC558EC1-CD60-DA41-847F-E2B44C649378}" destId="{109B6CE2-B2CB-BF41-B1B9-F3FFDD1505B8}" srcOrd="1" destOrd="0" presId="urn:microsoft.com/office/officeart/2005/8/layout/StepDownProcess"/>
    <dgm:cxn modelId="{5F78127F-DB80-3442-9609-D628066C0D81}" type="presParOf" srcId="{DC558EC1-CD60-DA41-847F-E2B44C649378}" destId="{FEDDE9B4-A39C-4640-9602-5B37A6FF254B}" srcOrd="2" destOrd="0" presId="urn:microsoft.com/office/officeart/2005/8/layout/StepDownProcess"/>
    <dgm:cxn modelId="{C6AFA5C3-4DAF-3449-98C5-660CC0F63290}" type="presParOf" srcId="{FEDDE9B4-A39C-4640-9602-5B37A6FF254B}" destId="{9C269D2E-FF04-BC4B-8B78-A0B2F61389A8}" srcOrd="0" destOrd="0" presId="urn:microsoft.com/office/officeart/2005/8/layout/StepDownProcess"/>
    <dgm:cxn modelId="{A1025094-B579-054C-A857-B40159218339}" type="presParOf" srcId="{FEDDE9B4-A39C-4640-9602-5B37A6FF254B}" destId="{52BE47D0-9A9D-8241-9006-0320A2D1D56C}" srcOrd="1" destOrd="0" presId="urn:microsoft.com/office/officeart/2005/8/layout/StepDownProcess"/>
    <dgm:cxn modelId="{CD9CDA5A-DD77-4944-9F94-6A6FA145D566}" type="presParOf" srcId="{FEDDE9B4-A39C-4640-9602-5B37A6FF254B}" destId="{AAB7666D-10F5-0F44-8F54-EDE9DC65460B}" srcOrd="2" destOrd="0" presId="urn:microsoft.com/office/officeart/2005/8/layout/StepDownProcess"/>
    <dgm:cxn modelId="{AABC7990-9721-5A44-8459-255F85BD19F2}" type="presParOf" srcId="{DC558EC1-CD60-DA41-847F-E2B44C649378}" destId="{D5B38371-8420-8A4A-8E9A-B404988E4071}" srcOrd="3" destOrd="0" presId="urn:microsoft.com/office/officeart/2005/8/layout/StepDownProcess"/>
    <dgm:cxn modelId="{6C4EEBBE-7B4F-934A-A27B-24E1E6960084}" type="presParOf" srcId="{DC558EC1-CD60-DA41-847F-E2B44C649378}" destId="{0991D13C-D511-144C-87EB-FA9D01FB6A7D}" srcOrd="4" destOrd="0" presId="urn:microsoft.com/office/officeart/2005/8/layout/StepDownProcess"/>
    <dgm:cxn modelId="{AB810E87-E8FE-BB47-870A-FC778DE6A36A}" type="presParOf" srcId="{0991D13C-D511-144C-87EB-FA9D01FB6A7D}" destId="{C04D6881-95B6-AC49-8063-C59C5CF65942}" srcOrd="0" destOrd="0" presId="urn:microsoft.com/office/officeart/2005/8/layout/StepDownProcess"/>
    <dgm:cxn modelId="{050145BD-E5A3-7B43-8543-AB25B7355AE1}" type="presParOf" srcId="{0991D13C-D511-144C-87EB-FA9D01FB6A7D}" destId="{2D399978-8C43-0048-ACC2-995E88D0F0A0}"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844A3-1D35-924D-A42A-CB7B800F3CBC}">
      <dsp:nvSpPr>
        <dsp:cNvPr id="0" name=""/>
        <dsp:cNvSpPr/>
      </dsp:nvSpPr>
      <dsp:spPr>
        <a:xfrm>
          <a:off x="1198773" y="374816"/>
          <a:ext cx="1450553" cy="7252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Acute Care Hospital </a:t>
          </a:r>
        </a:p>
      </dsp:txBody>
      <dsp:txXfrm>
        <a:off x="1220016" y="396059"/>
        <a:ext cx="1408067" cy="682790"/>
      </dsp:txXfrm>
    </dsp:sp>
    <dsp:sp modelId="{27E2DC83-2073-0F40-BFAC-65FB4BD41B5B}">
      <dsp:nvSpPr>
        <dsp:cNvPr id="0" name=""/>
        <dsp:cNvSpPr/>
      </dsp:nvSpPr>
      <dsp:spPr>
        <a:xfrm rot="3600000">
          <a:off x="2144640" y="1648695"/>
          <a:ext cx="757586" cy="25384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20794" y="1699464"/>
        <a:ext cx="605278" cy="152308"/>
      </dsp:txXfrm>
    </dsp:sp>
    <dsp:sp modelId="{74EED78E-BE71-EF4E-A122-9983AE399277}">
      <dsp:nvSpPr>
        <dsp:cNvPr id="0" name=""/>
        <dsp:cNvSpPr/>
      </dsp:nvSpPr>
      <dsp:spPr>
        <a:xfrm>
          <a:off x="2397541" y="2451144"/>
          <a:ext cx="1450553" cy="7252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Dialysis Provider</a:t>
          </a:r>
        </a:p>
      </dsp:txBody>
      <dsp:txXfrm>
        <a:off x="2418784" y="2472387"/>
        <a:ext cx="1408067" cy="682790"/>
      </dsp:txXfrm>
    </dsp:sp>
    <dsp:sp modelId="{D5C8BFCA-8A4A-1943-B899-9ECB26D2C12F}">
      <dsp:nvSpPr>
        <dsp:cNvPr id="0" name=""/>
        <dsp:cNvSpPr/>
      </dsp:nvSpPr>
      <dsp:spPr>
        <a:xfrm rot="10800000">
          <a:off x="1545256" y="2686858"/>
          <a:ext cx="757586" cy="25384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621410" y="2737627"/>
        <a:ext cx="605278" cy="152308"/>
      </dsp:txXfrm>
    </dsp:sp>
    <dsp:sp modelId="{57E34749-A957-3149-8D68-D3D253920535}">
      <dsp:nvSpPr>
        <dsp:cNvPr id="0" name=""/>
        <dsp:cNvSpPr/>
      </dsp:nvSpPr>
      <dsp:spPr>
        <a:xfrm>
          <a:off x="4" y="2451144"/>
          <a:ext cx="1450553" cy="7252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Nephrology Services</a:t>
          </a:r>
        </a:p>
      </dsp:txBody>
      <dsp:txXfrm>
        <a:off x="21247" y="2472387"/>
        <a:ext cx="1408067" cy="682790"/>
      </dsp:txXfrm>
    </dsp:sp>
    <dsp:sp modelId="{7EB8E166-4859-3B45-84EB-6BC3C505A2CC}">
      <dsp:nvSpPr>
        <dsp:cNvPr id="0" name=""/>
        <dsp:cNvSpPr/>
      </dsp:nvSpPr>
      <dsp:spPr>
        <a:xfrm rot="18000000">
          <a:off x="945872" y="1648695"/>
          <a:ext cx="757586" cy="25384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rtl="0">
            <a:lnSpc>
              <a:spcPct val="90000"/>
            </a:lnSpc>
            <a:spcBef>
              <a:spcPct val="0"/>
            </a:spcBef>
            <a:spcAft>
              <a:spcPct val="35000"/>
            </a:spcAft>
            <a:buNone/>
          </a:pPr>
          <a:endParaRPr lang="en-US" sz="1100" kern="1200"/>
        </a:p>
      </dsp:txBody>
      <dsp:txXfrm>
        <a:off x="1022026" y="1699464"/>
        <a:ext cx="605278" cy="152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47407-AC53-544F-892B-50CEFB704537}">
      <dsp:nvSpPr>
        <dsp:cNvPr id="0" name=""/>
        <dsp:cNvSpPr/>
      </dsp:nvSpPr>
      <dsp:spPr>
        <a:xfrm>
          <a:off x="0" y="1860"/>
          <a:ext cx="2669398" cy="6921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Dialysis Nurse Notified </a:t>
          </a:r>
        </a:p>
      </dsp:txBody>
      <dsp:txXfrm>
        <a:off x="20271" y="22131"/>
        <a:ext cx="2628856" cy="651562"/>
      </dsp:txXfrm>
    </dsp:sp>
    <dsp:sp modelId="{1CB6EE7B-5B94-D54D-866D-A72EF5853C8C}">
      <dsp:nvSpPr>
        <dsp:cNvPr id="0" name=""/>
        <dsp:cNvSpPr/>
      </dsp:nvSpPr>
      <dsp:spPr>
        <a:xfrm rot="5400000">
          <a:off x="1204929" y="711268"/>
          <a:ext cx="259539" cy="311447"/>
        </a:xfrm>
        <a:prstGeom prst="rightArrow">
          <a:avLst>
            <a:gd name="adj1" fmla="val 60000"/>
            <a:gd name="adj2" fmla="val 50000"/>
          </a:avLst>
        </a:prstGeom>
        <a:solidFill>
          <a:schemeClr val="bg1">
            <a:lumMod val="50000"/>
          </a:schemeClr>
        </a:solidFill>
        <a:ln>
          <a:solidFill>
            <a:schemeClr val="tx1"/>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241264" y="737222"/>
        <a:ext cx="186869" cy="181677"/>
      </dsp:txXfrm>
    </dsp:sp>
    <dsp:sp modelId="{BCDD9284-189E-E546-B44E-846C3D951C3E}">
      <dsp:nvSpPr>
        <dsp:cNvPr id="0" name=""/>
        <dsp:cNvSpPr/>
      </dsp:nvSpPr>
      <dsp:spPr>
        <a:xfrm>
          <a:off x="0" y="1040017"/>
          <a:ext cx="2669398" cy="6921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 Dialysis Nurse Evaluates Patient </a:t>
          </a:r>
        </a:p>
        <a:p>
          <a:pPr marL="0" lvl="0" indent="0" algn="ctr" defTabSz="533400">
            <a:lnSpc>
              <a:spcPct val="90000"/>
            </a:lnSpc>
            <a:spcBef>
              <a:spcPct val="0"/>
            </a:spcBef>
            <a:spcAft>
              <a:spcPct val="35000"/>
            </a:spcAft>
            <a:buNone/>
          </a:pPr>
          <a:r>
            <a:rPr lang="en-US" sz="1200" kern="1200" dirty="0"/>
            <a:t>- Confirms Orders</a:t>
          </a:r>
        </a:p>
      </dsp:txBody>
      <dsp:txXfrm>
        <a:off x="20271" y="1060288"/>
        <a:ext cx="2628856" cy="651562"/>
      </dsp:txXfrm>
    </dsp:sp>
    <dsp:sp modelId="{7BDAF17E-7170-AE46-BEC2-26DFC47C5376}">
      <dsp:nvSpPr>
        <dsp:cNvPr id="0" name=""/>
        <dsp:cNvSpPr/>
      </dsp:nvSpPr>
      <dsp:spPr>
        <a:xfrm rot="5400000">
          <a:off x="1204929" y="1749425"/>
          <a:ext cx="259539" cy="311447"/>
        </a:xfrm>
        <a:prstGeom prst="rightArrow">
          <a:avLst>
            <a:gd name="adj1" fmla="val 60000"/>
            <a:gd name="adj2" fmla="val 50000"/>
          </a:avLst>
        </a:prstGeom>
        <a:solidFill>
          <a:schemeClr val="bg1">
            <a:lumMod val="50000"/>
          </a:schemeClr>
        </a:solidFill>
        <a:ln>
          <a:solidFill>
            <a:schemeClr val="tx1"/>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241264" y="1775379"/>
        <a:ext cx="186869" cy="181677"/>
      </dsp:txXfrm>
    </dsp:sp>
    <dsp:sp modelId="{398E1D5E-7501-CF49-8E7C-4AFA8C14D959}">
      <dsp:nvSpPr>
        <dsp:cNvPr id="0" name=""/>
        <dsp:cNvSpPr/>
      </dsp:nvSpPr>
      <dsp:spPr>
        <a:xfrm>
          <a:off x="0" y="2078175"/>
          <a:ext cx="2669398" cy="6921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 Dialysis Nurse : Renal MD Discussion </a:t>
          </a:r>
        </a:p>
        <a:p>
          <a:pPr marL="0" lvl="0" indent="0" algn="ctr" defTabSz="533400">
            <a:lnSpc>
              <a:spcPct val="90000"/>
            </a:lnSpc>
            <a:spcBef>
              <a:spcPct val="0"/>
            </a:spcBef>
            <a:spcAft>
              <a:spcPct val="35000"/>
            </a:spcAft>
            <a:buNone/>
          </a:pPr>
          <a:r>
            <a:rPr lang="en-US" sz="1200" kern="1200" dirty="0"/>
            <a:t>- Floor Nurse Prep for Tele-encounter </a:t>
          </a:r>
        </a:p>
      </dsp:txBody>
      <dsp:txXfrm>
        <a:off x="20271" y="2098446"/>
        <a:ext cx="2628856" cy="651562"/>
      </dsp:txXfrm>
    </dsp:sp>
    <dsp:sp modelId="{AEE10CA3-E63D-9041-8B74-C4F0F6DB21C5}">
      <dsp:nvSpPr>
        <dsp:cNvPr id="0" name=""/>
        <dsp:cNvSpPr/>
      </dsp:nvSpPr>
      <dsp:spPr>
        <a:xfrm rot="5400000">
          <a:off x="1204929" y="2787582"/>
          <a:ext cx="259539" cy="311447"/>
        </a:xfrm>
        <a:prstGeom prst="rightArrow">
          <a:avLst>
            <a:gd name="adj1" fmla="val 60000"/>
            <a:gd name="adj2" fmla="val 50000"/>
          </a:avLst>
        </a:prstGeom>
        <a:solidFill>
          <a:schemeClr val="bg1">
            <a:lumMod val="50000"/>
          </a:schemeClr>
        </a:solidFill>
        <a:ln>
          <a:solidFill>
            <a:schemeClr val="tx1"/>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241264" y="2813536"/>
        <a:ext cx="186869" cy="181677"/>
      </dsp:txXfrm>
    </dsp:sp>
    <dsp:sp modelId="{28276F8C-33B2-4445-9CB0-517E5DF7A4A1}">
      <dsp:nvSpPr>
        <dsp:cNvPr id="0" name=""/>
        <dsp:cNvSpPr/>
      </dsp:nvSpPr>
      <dsp:spPr>
        <a:xfrm>
          <a:off x="0" y="3116332"/>
          <a:ext cx="2669398" cy="6921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Tele-Encounter: </a:t>
          </a:r>
        </a:p>
        <a:p>
          <a:pPr marL="0" lvl="0" indent="0" algn="ctr" defTabSz="533400">
            <a:lnSpc>
              <a:spcPct val="90000"/>
            </a:lnSpc>
            <a:spcBef>
              <a:spcPct val="0"/>
            </a:spcBef>
            <a:spcAft>
              <a:spcPct val="35000"/>
            </a:spcAft>
            <a:buNone/>
          </a:pPr>
          <a:r>
            <a:rPr lang="en-US" sz="1200" kern="1200" dirty="0"/>
            <a:t>Patient/Dialysis RN/Bedside RN/MD</a:t>
          </a:r>
        </a:p>
      </dsp:txBody>
      <dsp:txXfrm>
        <a:off x="20271" y="3136603"/>
        <a:ext cx="2628856" cy="651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58ED3-A350-B34E-A798-E1502A271148}">
      <dsp:nvSpPr>
        <dsp:cNvPr id="0" name=""/>
        <dsp:cNvSpPr/>
      </dsp:nvSpPr>
      <dsp:spPr>
        <a:xfrm rot="5400000">
          <a:off x="242645" y="1242059"/>
          <a:ext cx="902357" cy="1027301"/>
        </a:xfrm>
        <a:prstGeom prst="bentUpArrow">
          <a:avLst>
            <a:gd name="adj1" fmla="val 32840"/>
            <a:gd name="adj2" fmla="val 25000"/>
            <a:gd name="adj3" fmla="val 35780"/>
          </a:avLst>
        </a:prstGeom>
        <a:solidFill>
          <a:schemeClr val="dk2">
            <a:tint val="50000"/>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DE8E531-6EE9-4940-B63C-84818549B780}">
      <dsp:nvSpPr>
        <dsp:cNvPr id="0" name=""/>
        <dsp:cNvSpPr/>
      </dsp:nvSpPr>
      <dsp:spPr>
        <a:xfrm>
          <a:off x="3575" y="241778"/>
          <a:ext cx="1519038" cy="1063277"/>
        </a:xfrm>
        <a:prstGeom prst="roundRect">
          <a:avLst>
            <a:gd name="adj" fmla="val 1667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ER Assesses Renal/Dialysis patient </a:t>
          </a:r>
        </a:p>
      </dsp:txBody>
      <dsp:txXfrm>
        <a:off x="55489" y="293692"/>
        <a:ext cx="1415210" cy="959449"/>
      </dsp:txXfrm>
    </dsp:sp>
    <dsp:sp modelId="{1A00AAEA-3FB5-E14A-B989-AC4DECEBB763}">
      <dsp:nvSpPr>
        <dsp:cNvPr id="0" name=""/>
        <dsp:cNvSpPr/>
      </dsp:nvSpPr>
      <dsp:spPr>
        <a:xfrm>
          <a:off x="1522614" y="343186"/>
          <a:ext cx="1104803" cy="859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 MD : Renal Contact </a:t>
          </a:r>
        </a:p>
        <a:p>
          <a:pPr marL="57150" lvl="1" indent="-57150" algn="l" defTabSz="444500">
            <a:lnSpc>
              <a:spcPct val="90000"/>
            </a:lnSpc>
            <a:spcBef>
              <a:spcPct val="0"/>
            </a:spcBef>
            <a:spcAft>
              <a:spcPct val="15000"/>
            </a:spcAft>
            <a:buChar char="•"/>
          </a:pPr>
          <a:r>
            <a:rPr lang="en-US" sz="1000" kern="1200" dirty="0"/>
            <a:t>Tele-Renal encounter made available in ER</a:t>
          </a:r>
        </a:p>
      </dsp:txBody>
      <dsp:txXfrm>
        <a:off x="1522614" y="343186"/>
        <a:ext cx="1104803" cy="859387"/>
      </dsp:txXfrm>
    </dsp:sp>
    <dsp:sp modelId="{9C269D2E-FF04-BC4B-8B78-A0B2F61389A8}">
      <dsp:nvSpPr>
        <dsp:cNvPr id="0" name=""/>
        <dsp:cNvSpPr/>
      </dsp:nvSpPr>
      <dsp:spPr>
        <a:xfrm rot="5400000">
          <a:off x="1502089" y="2436471"/>
          <a:ext cx="902357" cy="1027301"/>
        </a:xfrm>
        <a:prstGeom prst="bentUpArrow">
          <a:avLst>
            <a:gd name="adj1" fmla="val 32840"/>
            <a:gd name="adj2" fmla="val 25000"/>
            <a:gd name="adj3" fmla="val 35780"/>
          </a:avLst>
        </a:prstGeom>
        <a:solidFill>
          <a:schemeClr val="dk2">
            <a:tint val="50000"/>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2BE47D0-9A9D-8241-9006-0320A2D1D56C}">
      <dsp:nvSpPr>
        <dsp:cNvPr id="0" name=""/>
        <dsp:cNvSpPr/>
      </dsp:nvSpPr>
      <dsp:spPr>
        <a:xfrm>
          <a:off x="1263019" y="1436190"/>
          <a:ext cx="1519038" cy="1063277"/>
        </a:xfrm>
        <a:prstGeom prst="roundRect">
          <a:avLst>
            <a:gd name="adj" fmla="val 1667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Admits to Floor/ICU</a:t>
          </a:r>
        </a:p>
      </dsp:txBody>
      <dsp:txXfrm>
        <a:off x="1314933" y="1488104"/>
        <a:ext cx="1415210" cy="959449"/>
      </dsp:txXfrm>
    </dsp:sp>
    <dsp:sp modelId="{AAB7666D-10F5-0F44-8F54-EDE9DC65460B}">
      <dsp:nvSpPr>
        <dsp:cNvPr id="0" name=""/>
        <dsp:cNvSpPr/>
      </dsp:nvSpPr>
      <dsp:spPr>
        <a:xfrm>
          <a:off x="2782058" y="1537597"/>
          <a:ext cx="1104803" cy="859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MD : Tele-Renal Discussion to Assess Need for Dialysis </a:t>
          </a:r>
        </a:p>
      </dsp:txBody>
      <dsp:txXfrm>
        <a:off x="2782058" y="1537597"/>
        <a:ext cx="1104803" cy="859387"/>
      </dsp:txXfrm>
    </dsp:sp>
    <dsp:sp modelId="{C04D6881-95B6-AC49-8063-C59C5CF65942}">
      <dsp:nvSpPr>
        <dsp:cNvPr id="0" name=""/>
        <dsp:cNvSpPr/>
      </dsp:nvSpPr>
      <dsp:spPr>
        <a:xfrm>
          <a:off x="2522464" y="2630601"/>
          <a:ext cx="1519038" cy="1063277"/>
        </a:xfrm>
        <a:prstGeom prst="roundRect">
          <a:avLst>
            <a:gd name="adj" fmla="val 1667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Tele-Renal Team determines course of Treatment/follow up visit </a:t>
          </a:r>
        </a:p>
      </dsp:txBody>
      <dsp:txXfrm>
        <a:off x="2574378" y="2682515"/>
        <a:ext cx="1415210" cy="959449"/>
      </dsp:txXfrm>
    </dsp:sp>
    <dsp:sp modelId="{2D399978-8C43-0048-ACC2-995E88D0F0A0}">
      <dsp:nvSpPr>
        <dsp:cNvPr id="0" name=""/>
        <dsp:cNvSpPr/>
      </dsp:nvSpPr>
      <dsp:spPr>
        <a:xfrm>
          <a:off x="4041502" y="2732009"/>
          <a:ext cx="1104803" cy="859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Follow up </a:t>
          </a:r>
        </a:p>
      </dsp:txBody>
      <dsp:txXfrm>
        <a:off x="4041502" y="2732009"/>
        <a:ext cx="1104803" cy="85938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x-none"/>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x-none"/>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x-none"/>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81DEBB2-E26A-E74C-A42E-A249180B712F}" type="slidenum">
              <a:rPr lang="en-US" altLang="x-none"/>
              <a:pPr/>
              <a:t>‹#›</a:t>
            </a:fld>
            <a:endParaRPr lang="en-US" altLang="x-none"/>
          </a:p>
        </p:txBody>
      </p:sp>
    </p:spTree>
    <p:extLst>
      <p:ext uri="{BB962C8B-B14F-4D97-AF65-F5344CB8AC3E}">
        <p14:creationId xmlns:p14="http://schemas.microsoft.com/office/powerpoint/2010/main" val="28079965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DDBDEEEA-87E7-F643-A8B7-19C87B683EF3}" type="slidenum">
              <a:rPr lang="en-US" altLang="x-none"/>
              <a:pPr/>
              <a:t>‹#›</a:t>
            </a:fld>
            <a:endParaRPr lang="en-US" altLang="x-none"/>
          </a:p>
        </p:txBody>
      </p:sp>
    </p:spTree>
    <p:extLst>
      <p:ext uri="{BB962C8B-B14F-4D97-AF65-F5344CB8AC3E}">
        <p14:creationId xmlns:p14="http://schemas.microsoft.com/office/powerpoint/2010/main" val="646056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709984E7-DBF5-5F41-B917-7C5987F79A5D}" type="slidenum">
              <a:rPr lang="en-US" altLang="x-none"/>
              <a:pPr/>
              <a:t>‹#›</a:t>
            </a:fld>
            <a:endParaRPr lang="en-US" altLang="x-none"/>
          </a:p>
        </p:txBody>
      </p:sp>
    </p:spTree>
    <p:extLst>
      <p:ext uri="{BB962C8B-B14F-4D97-AF65-F5344CB8AC3E}">
        <p14:creationId xmlns:p14="http://schemas.microsoft.com/office/powerpoint/2010/main" val="196285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96215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73405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C28795E4-0E38-6B43-BBBF-68C6672CD109}" type="slidenum">
              <a:rPr lang="en-US" altLang="x-none"/>
              <a:pPr/>
              <a:t>‹#›</a:t>
            </a:fld>
            <a:endParaRPr lang="en-US" altLang="x-none"/>
          </a:p>
        </p:txBody>
      </p:sp>
    </p:spTree>
    <p:extLst>
      <p:ext uri="{BB962C8B-B14F-4D97-AF65-F5344CB8AC3E}">
        <p14:creationId xmlns:p14="http://schemas.microsoft.com/office/powerpoint/2010/main" val="12139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8A9E0E40-02B2-3048-924F-67929029FDD7}" type="slidenum">
              <a:rPr lang="en-US" altLang="x-none"/>
              <a:pPr/>
              <a:t>‹#›</a:t>
            </a:fld>
            <a:endParaRPr lang="en-US" altLang="x-none"/>
          </a:p>
        </p:txBody>
      </p:sp>
    </p:spTree>
    <p:extLst>
      <p:ext uri="{BB962C8B-B14F-4D97-AF65-F5344CB8AC3E}">
        <p14:creationId xmlns:p14="http://schemas.microsoft.com/office/powerpoint/2010/main" val="60247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09C3792A-01C8-2544-B54A-3853CD2D3340}" type="slidenum">
              <a:rPr lang="en-US" altLang="x-none"/>
              <a:pPr/>
              <a:t>‹#›</a:t>
            </a:fld>
            <a:endParaRPr lang="en-US" altLang="x-none"/>
          </a:p>
        </p:txBody>
      </p:sp>
    </p:spTree>
    <p:extLst>
      <p:ext uri="{BB962C8B-B14F-4D97-AF65-F5344CB8AC3E}">
        <p14:creationId xmlns:p14="http://schemas.microsoft.com/office/powerpoint/2010/main" val="46376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35163"/>
            <a:ext cx="3848100"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35163"/>
            <a:ext cx="3848100"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82826808-BA5B-F140-A5E0-F4E727364591}" type="slidenum">
              <a:rPr lang="en-US" altLang="x-none"/>
              <a:pPr/>
              <a:t>‹#›</a:t>
            </a:fld>
            <a:endParaRPr lang="en-US" altLang="x-none"/>
          </a:p>
        </p:txBody>
      </p:sp>
    </p:spTree>
    <p:extLst>
      <p:ext uri="{BB962C8B-B14F-4D97-AF65-F5344CB8AC3E}">
        <p14:creationId xmlns:p14="http://schemas.microsoft.com/office/powerpoint/2010/main" val="1232854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x-none"/>
          </a:p>
        </p:txBody>
      </p:sp>
      <p:sp>
        <p:nvSpPr>
          <p:cNvPr id="8" name="Footer Placeholder 7"/>
          <p:cNvSpPr>
            <a:spLocks noGrp="1"/>
          </p:cNvSpPr>
          <p:nvPr>
            <p:ph type="ftr" sz="quarter" idx="11"/>
          </p:nvPr>
        </p:nvSpPr>
        <p:spPr/>
        <p:txBody>
          <a:bodyPr/>
          <a:lstStyle>
            <a:lvl1pPr>
              <a:defRPr/>
            </a:lvl1pPr>
          </a:lstStyle>
          <a:p>
            <a:endParaRPr lang="en-US" altLang="x-none"/>
          </a:p>
        </p:txBody>
      </p:sp>
      <p:sp>
        <p:nvSpPr>
          <p:cNvPr id="9" name="Slide Number Placeholder 8"/>
          <p:cNvSpPr>
            <a:spLocks noGrp="1"/>
          </p:cNvSpPr>
          <p:nvPr>
            <p:ph type="sldNum" sz="quarter" idx="12"/>
          </p:nvPr>
        </p:nvSpPr>
        <p:spPr/>
        <p:txBody>
          <a:bodyPr/>
          <a:lstStyle>
            <a:lvl1pPr>
              <a:defRPr/>
            </a:lvl1pPr>
          </a:lstStyle>
          <a:p>
            <a:fld id="{D1F12480-EDFB-2A44-B796-0247610931E9}" type="slidenum">
              <a:rPr lang="en-US" altLang="x-none"/>
              <a:pPr/>
              <a:t>‹#›</a:t>
            </a:fld>
            <a:endParaRPr lang="en-US" altLang="x-none"/>
          </a:p>
        </p:txBody>
      </p:sp>
    </p:spTree>
    <p:extLst>
      <p:ext uri="{BB962C8B-B14F-4D97-AF65-F5344CB8AC3E}">
        <p14:creationId xmlns:p14="http://schemas.microsoft.com/office/powerpoint/2010/main" val="166701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x-none"/>
          </a:p>
        </p:txBody>
      </p:sp>
      <p:sp>
        <p:nvSpPr>
          <p:cNvPr id="4" name="Footer Placeholder 3"/>
          <p:cNvSpPr>
            <a:spLocks noGrp="1"/>
          </p:cNvSpPr>
          <p:nvPr>
            <p:ph type="ftr" sz="quarter" idx="11"/>
          </p:nvPr>
        </p:nvSpPr>
        <p:spPr/>
        <p:txBody>
          <a:bodyPr/>
          <a:lstStyle>
            <a:lvl1pPr>
              <a:defRPr/>
            </a:lvl1pPr>
          </a:lstStyle>
          <a:p>
            <a:endParaRPr lang="en-US" altLang="x-none"/>
          </a:p>
        </p:txBody>
      </p:sp>
      <p:sp>
        <p:nvSpPr>
          <p:cNvPr id="5" name="Slide Number Placeholder 4"/>
          <p:cNvSpPr>
            <a:spLocks noGrp="1"/>
          </p:cNvSpPr>
          <p:nvPr>
            <p:ph type="sldNum" sz="quarter" idx="12"/>
          </p:nvPr>
        </p:nvSpPr>
        <p:spPr/>
        <p:txBody>
          <a:bodyPr/>
          <a:lstStyle>
            <a:lvl1pPr>
              <a:defRPr/>
            </a:lvl1pPr>
          </a:lstStyle>
          <a:p>
            <a:fld id="{946C6886-61E0-D54C-A8AC-01EC9A6D8E1D}" type="slidenum">
              <a:rPr lang="en-US" altLang="x-none"/>
              <a:pPr/>
              <a:t>‹#›</a:t>
            </a:fld>
            <a:endParaRPr lang="en-US" altLang="x-none"/>
          </a:p>
        </p:txBody>
      </p:sp>
    </p:spTree>
    <p:extLst>
      <p:ext uri="{BB962C8B-B14F-4D97-AF65-F5344CB8AC3E}">
        <p14:creationId xmlns:p14="http://schemas.microsoft.com/office/powerpoint/2010/main" val="151953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x-none"/>
          </a:p>
        </p:txBody>
      </p:sp>
      <p:sp>
        <p:nvSpPr>
          <p:cNvPr id="3" name="Footer Placeholder 2"/>
          <p:cNvSpPr>
            <a:spLocks noGrp="1"/>
          </p:cNvSpPr>
          <p:nvPr>
            <p:ph type="ftr" sz="quarter" idx="11"/>
          </p:nvPr>
        </p:nvSpPr>
        <p:spPr/>
        <p:txBody>
          <a:bodyPr/>
          <a:lstStyle>
            <a:lvl1pPr>
              <a:defRPr/>
            </a:lvl1pPr>
          </a:lstStyle>
          <a:p>
            <a:endParaRPr lang="en-US" altLang="x-none"/>
          </a:p>
        </p:txBody>
      </p:sp>
      <p:sp>
        <p:nvSpPr>
          <p:cNvPr id="4" name="Slide Number Placeholder 3"/>
          <p:cNvSpPr>
            <a:spLocks noGrp="1"/>
          </p:cNvSpPr>
          <p:nvPr>
            <p:ph type="sldNum" sz="quarter" idx="12"/>
          </p:nvPr>
        </p:nvSpPr>
        <p:spPr/>
        <p:txBody>
          <a:bodyPr/>
          <a:lstStyle>
            <a:lvl1pPr>
              <a:defRPr/>
            </a:lvl1pPr>
          </a:lstStyle>
          <a:p>
            <a:fld id="{56AA0FB0-5E5B-2840-BE08-0F5B84540C2B}" type="slidenum">
              <a:rPr lang="en-US" altLang="x-none"/>
              <a:pPr/>
              <a:t>‹#›</a:t>
            </a:fld>
            <a:endParaRPr lang="en-US" altLang="x-none"/>
          </a:p>
        </p:txBody>
      </p:sp>
    </p:spTree>
    <p:extLst>
      <p:ext uri="{BB962C8B-B14F-4D97-AF65-F5344CB8AC3E}">
        <p14:creationId xmlns:p14="http://schemas.microsoft.com/office/powerpoint/2010/main" val="889180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CB703608-6E64-214F-BCD8-7A9144847D49}" type="slidenum">
              <a:rPr lang="en-US" altLang="x-none"/>
              <a:pPr/>
              <a:t>‹#›</a:t>
            </a:fld>
            <a:endParaRPr lang="en-US" altLang="x-none"/>
          </a:p>
        </p:txBody>
      </p:sp>
    </p:spTree>
    <p:extLst>
      <p:ext uri="{BB962C8B-B14F-4D97-AF65-F5344CB8AC3E}">
        <p14:creationId xmlns:p14="http://schemas.microsoft.com/office/powerpoint/2010/main" val="11413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42FAD7B1-8991-5848-9757-2281A1FCC197}" type="slidenum">
              <a:rPr lang="en-US" altLang="x-none"/>
              <a:pPr/>
              <a:t>‹#›</a:t>
            </a:fld>
            <a:endParaRPr lang="en-US" altLang="x-none"/>
          </a:p>
        </p:txBody>
      </p:sp>
    </p:spTree>
    <p:extLst>
      <p:ext uri="{BB962C8B-B14F-4D97-AF65-F5344CB8AC3E}">
        <p14:creationId xmlns:p14="http://schemas.microsoft.com/office/powerpoint/2010/main" val="51414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2" name="Picture 18" descr="forUC08_96_bt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016625"/>
            <a:ext cx="9144000" cy="866775"/>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685800" y="609600"/>
            <a:ext cx="7848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35163"/>
            <a:ext cx="7848600" cy="35512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1143000" y="6229350"/>
            <a:ext cx="14478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x-none"/>
          </a:p>
        </p:txBody>
      </p:sp>
      <p:sp>
        <p:nvSpPr>
          <p:cNvPr id="1029" name="Rectangle 5"/>
          <p:cNvSpPr>
            <a:spLocks noGrp="1" noChangeArrowheads="1"/>
          </p:cNvSpPr>
          <p:nvPr>
            <p:ph type="ftr" sz="quarter" idx="3"/>
          </p:nvPr>
        </p:nvSpPr>
        <p:spPr bwMode="auto">
          <a:xfrm>
            <a:off x="2895600" y="6229350"/>
            <a:ext cx="24384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x-none"/>
          </a:p>
        </p:txBody>
      </p:sp>
      <p:sp>
        <p:nvSpPr>
          <p:cNvPr id="1030" name="Rectangle 6"/>
          <p:cNvSpPr>
            <a:spLocks noGrp="1" noChangeArrowheads="1"/>
          </p:cNvSpPr>
          <p:nvPr>
            <p:ph type="sldNum" sz="quarter" idx="4"/>
          </p:nvPr>
        </p:nvSpPr>
        <p:spPr bwMode="auto">
          <a:xfrm>
            <a:off x="5562600" y="6229350"/>
            <a:ext cx="14478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793E724-0ABF-C24E-AE6E-E95F1B48CF55}" type="slidenum">
              <a:rPr lang="en-US" altLang="x-none"/>
              <a:pPr/>
              <a:t>‹#›</a:t>
            </a:fld>
            <a:endParaRPr lang="en-US" altLang="x-none"/>
          </a:p>
        </p:txBody>
      </p:sp>
      <p:pic>
        <p:nvPicPr>
          <p:cNvPr id="1041" name="Picture 17" descr="forUC08_96_t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447675"/>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838200" y="3810000"/>
            <a:ext cx="7543800" cy="2133600"/>
          </a:xfrm>
          <a:solidFill>
            <a:schemeClr val="bg2">
              <a:lumMod val="20000"/>
              <a:lumOff val="80000"/>
            </a:schemeClr>
          </a:solidFill>
        </p:spPr>
        <p:style>
          <a:lnRef idx="2">
            <a:schemeClr val="accent4"/>
          </a:lnRef>
          <a:fillRef idx="1">
            <a:schemeClr val="lt1"/>
          </a:fillRef>
          <a:effectRef idx="0">
            <a:schemeClr val="accent4"/>
          </a:effectRef>
          <a:fontRef idx="minor">
            <a:schemeClr val="dk1"/>
          </a:fontRef>
        </p:style>
        <p:txBody>
          <a:bodyPr/>
          <a:lstStyle/>
          <a:p>
            <a:r>
              <a:rPr lang="en-US" altLang="x-none" sz="2800" b="1" dirty="0"/>
              <a:t>Charuhas V. Thakar, MD</a:t>
            </a:r>
          </a:p>
          <a:p>
            <a:r>
              <a:rPr lang="en-US" altLang="x-none" sz="1800" dirty="0"/>
              <a:t>Professor of Medicine </a:t>
            </a:r>
          </a:p>
          <a:p>
            <a:r>
              <a:rPr lang="en-US" altLang="x-none" sz="1800" dirty="0"/>
              <a:t>Director, Division of Nephrology, Kidney C.A.R.E Program </a:t>
            </a:r>
          </a:p>
          <a:p>
            <a:r>
              <a:rPr lang="en-US" altLang="x-none" sz="1800" dirty="0"/>
              <a:t>University of Cincinnati</a:t>
            </a:r>
          </a:p>
          <a:p>
            <a:endParaRPr lang="en-US" altLang="x-none" sz="1800" dirty="0"/>
          </a:p>
          <a:p>
            <a:r>
              <a:rPr lang="en-US" altLang="x-none" sz="1800" dirty="0"/>
              <a:t>Chief, Renal Section, Cincinnati VA Medical Center</a:t>
            </a:r>
            <a:endParaRPr lang="x-none" altLang="x-none" sz="1800" dirty="0"/>
          </a:p>
        </p:txBody>
      </p:sp>
      <p:sp>
        <p:nvSpPr>
          <p:cNvPr id="4" name="Rectangle 2">
            <a:extLst>
              <a:ext uri="{FF2B5EF4-FFF2-40B4-BE49-F238E27FC236}">
                <a16:creationId xmlns:a16="http://schemas.microsoft.com/office/drawing/2014/main" id="{7801CC55-6134-0F4C-A224-0CC766BDCF8F}"/>
              </a:ext>
            </a:extLst>
          </p:cNvPr>
          <p:cNvSpPr txBox="1">
            <a:spLocks noChangeArrowheads="1"/>
          </p:cNvSpPr>
          <p:nvPr/>
        </p:nvSpPr>
        <p:spPr bwMode="auto">
          <a:xfrm>
            <a:off x="76200" y="1447800"/>
            <a:ext cx="8991600" cy="1524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altLang="x-none" sz="3600" b="1" dirty="0"/>
              <a:t>Kidney Disease:</a:t>
            </a:r>
            <a:br>
              <a:rPr lang="en-US" altLang="x-none" sz="3600" b="1" dirty="0"/>
            </a:br>
            <a:r>
              <a:rPr lang="en-US" altLang="x-none" sz="3200" b="1" dirty="0"/>
              <a:t>Changing Landscapes and New Horizons</a:t>
            </a:r>
            <a:endParaRPr lang="x-none" altLang="x-none" sz="32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611" y="1715149"/>
            <a:ext cx="5472200" cy="3542652"/>
          </a:xfrm>
          <a:prstGeom prst="rect">
            <a:avLst/>
          </a:prstGeom>
        </p:spPr>
      </p:pic>
      <p:sp>
        <p:nvSpPr>
          <p:cNvPr id="6" name="TextBox 5"/>
          <p:cNvSpPr txBox="1"/>
          <p:nvPr/>
        </p:nvSpPr>
        <p:spPr>
          <a:xfrm>
            <a:off x="5602291" y="1715149"/>
            <a:ext cx="3211135" cy="4801315"/>
          </a:xfrm>
          <a:prstGeom prst="rect">
            <a:avLst/>
          </a:prstGeom>
          <a:noFill/>
        </p:spPr>
        <p:txBody>
          <a:bodyPr wrap="none" rtlCol="0">
            <a:spAutoFit/>
          </a:bodyPr>
          <a:lstStyle/>
          <a:p>
            <a:pPr marL="285750" indent="-285750">
              <a:buFont typeface="Arial"/>
              <a:buChar char="•"/>
            </a:pPr>
            <a:r>
              <a:rPr lang="en-US" b="1" dirty="0"/>
              <a:t>Population in Rural America: </a:t>
            </a:r>
          </a:p>
          <a:p>
            <a:r>
              <a:rPr lang="en-US" b="1" dirty="0"/>
              <a:t>	57 Million (19.3%) </a:t>
            </a:r>
          </a:p>
          <a:p>
            <a:endParaRPr lang="en-US" b="1" dirty="0"/>
          </a:p>
          <a:p>
            <a:endParaRPr lang="en-US" b="1" dirty="0"/>
          </a:p>
          <a:p>
            <a:pPr marL="285750" indent="-285750">
              <a:buFont typeface="Arial"/>
              <a:buChar char="•"/>
            </a:pPr>
            <a:r>
              <a:rPr lang="en-US" b="1" dirty="0"/>
              <a:t>Rural Hospitals support jobs:</a:t>
            </a:r>
          </a:p>
          <a:p>
            <a:r>
              <a:rPr lang="en-US" b="1" dirty="0"/>
              <a:t>	2 Million</a:t>
            </a:r>
          </a:p>
          <a:p>
            <a:endParaRPr lang="en-US" b="1" dirty="0"/>
          </a:p>
          <a:p>
            <a:endParaRPr lang="en-US" b="1" dirty="0"/>
          </a:p>
          <a:p>
            <a:pPr marL="285750" indent="-285750">
              <a:buFont typeface="Arial"/>
              <a:buChar char="•"/>
            </a:pPr>
            <a:r>
              <a:rPr lang="en-US" b="1" dirty="0"/>
              <a:t>Annual ER visits: </a:t>
            </a:r>
          </a:p>
          <a:p>
            <a:r>
              <a:rPr lang="en-US" b="1" dirty="0"/>
              <a:t>	21.5 Million</a:t>
            </a:r>
          </a:p>
          <a:p>
            <a:endParaRPr lang="en-US" b="1" dirty="0"/>
          </a:p>
          <a:p>
            <a:endParaRPr lang="en-US" b="1" dirty="0"/>
          </a:p>
          <a:p>
            <a:pPr marL="285750" indent="-285750">
              <a:buFont typeface="Arial"/>
              <a:buChar char="•"/>
            </a:pPr>
            <a:r>
              <a:rPr lang="en-US" b="1" dirty="0"/>
              <a:t>Acute dialysis availability: </a:t>
            </a:r>
          </a:p>
          <a:p>
            <a:pPr lvl="1"/>
            <a:r>
              <a:rPr lang="en-US" b="1" dirty="0"/>
              <a:t>1-in-3 hospitals </a:t>
            </a:r>
          </a:p>
          <a:p>
            <a:endParaRPr lang="en-US" b="1" dirty="0"/>
          </a:p>
          <a:p>
            <a:endParaRPr lang="en-US" b="1" dirty="0"/>
          </a:p>
          <a:p>
            <a:endParaRPr lang="en-US" b="1" dirty="0"/>
          </a:p>
        </p:txBody>
      </p:sp>
      <p:sp>
        <p:nvSpPr>
          <p:cNvPr id="7" name="Title 6"/>
          <p:cNvSpPr>
            <a:spLocks noGrp="1"/>
          </p:cNvSpPr>
          <p:nvPr>
            <p:ph type="title"/>
          </p:nvPr>
        </p:nvSpPr>
        <p:spPr/>
        <p:txBody>
          <a:bodyPr/>
          <a:lstStyle/>
          <a:p>
            <a:r>
              <a:rPr lang="en-US" b="1" dirty="0"/>
              <a:t>Rural Hospitals</a:t>
            </a:r>
          </a:p>
        </p:txBody>
      </p:sp>
    </p:spTree>
    <p:extLst>
      <p:ext uri="{BB962C8B-B14F-4D97-AF65-F5344CB8AC3E}">
        <p14:creationId xmlns:p14="http://schemas.microsoft.com/office/powerpoint/2010/main" val="1912741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763000" cy="1143000"/>
          </a:xfrm>
        </p:spPr>
        <p:txBody>
          <a:bodyPr>
            <a:normAutofit/>
          </a:bodyPr>
          <a:lstStyle/>
          <a:p>
            <a:r>
              <a:rPr lang="en-US" sz="3200" b="1" dirty="0"/>
              <a:t>…...Back to the Ways and Means Committee </a:t>
            </a:r>
          </a:p>
        </p:txBody>
      </p:sp>
      <p:pic>
        <p:nvPicPr>
          <p:cNvPr id="4" name="Picture 3"/>
          <p:cNvPicPr>
            <a:picLocks noChangeAspect="1"/>
          </p:cNvPicPr>
          <p:nvPr/>
        </p:nvPicPr>
        <p:blipFill>
          <a:blip r:embed="rId2"/>
          <a:stretch>
            <a:fillRect/>
          </a:stretch>
        </p:blipFill>
        <p:spPr>
          <a:xfrm>
            <a:off x="2057400" y="1828800"/>
            <a:ext cx="5257800" cy="4252913"/>
          </a:xfrm>
          <a:prstGeom prst="rect">
            <a:avLst/>
          </a:prstGeom>
        </p:spPr>
      </p:pic>
    </p:spTree>
    <p:extLst>
      <p:ext uri="{BB962C8B-B14F-4D97-AF65-F5344CB8AC3E}">
        <p14:creationId xmlns:p14="http://schemas.microsoft.com/office/powerpoint/2010/main" val="258950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15" y="458306"/>
            <a:ext cx="7848600" cy="1143000"/>
          </a:xfrm>
        </p:spPr>
        <p:txBody>
          <a:bodyPr/>
          <a:lstStyle/>
          <a:p>
            <a:r>
              <a:rPr lang="en-US" b="1" dirty="0"/>
              <a:t>Terminology</a:t>
            </a:r>
          </a:p>
        </p:txBody>
      </p:sp>
      <p:pic>
        <p:nvPicPr>
          <p:cNvPr id="4" name="Picture 3"/>
          <p:cNvPicPr>
            <a:picLocks noChangeAspect="1"/>
          </p:cNvPicPr>
          <p:nvPr/>
        </p:nvPicPr>
        <p:blipFill>
          <a:blip r:embed="rId2">
            <a:alphaModFix/>
          </a:blip>
          <a:stretch>
            <a:fillRect/>
          </a:stretch>
        </p:blipFill>
        <p:spPr>
          <a:xfrm>
            <a:off x="0" y="1417638"/>
            <a:ext cx="5271107" cy="4754562"/>
          </a:xfrm>
          <a:prstGeom prst="rect">
            <a:avLst/>
          </a:prstGeom>
        </p:spPr>
      </p:pic>
      <p:sp>
        <p:nvSpPr>
          <p:cNvPr id="5" name="TextBox 4"/>
          <p:cNvSpPr txBox="1"/>
          <p:nvPr/>
        </p:nvSpPr>
        <p:spPr>
          <a:xfrm>
            <a:off x="1850141" y="5204118"/>
            <a:ext cx="191589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t>Tele-Nephrology</a:t>
            </a:r>
          </a:p>
        </p:txBody>
      </p:sp>
      <p:pic>
        <p:nvPicPr>
          <p:cNvPr id="7" name="Picture 6"/>
          <p:cNvPicPr>
            <a:picLocks noChangeAspect="1"/>
          </p:cNvPicPr>
          <p:nvPr/>
        </p:nvPicPr>
        <p:blipFill>
          <a:blip r:embed="rId3"/>
          <a:stretch>
            <a:fillRect/>
          </a:stretch>
        </p:blipFill>
        <p:spPr>
          <a:xfrm flipH="1">
            <a:off x="5607382" y="1417638"/>
            <a:ext cx="504956" cy="1503592"/>
          </a:xfrm>
          <a:prstGeom prst="rect">
            <a:avLst/>
          </a:prstGeom>
        </p:spPr>
      </p:pic>
      <p:pic>
        <p:nvPicPr>
          <p:cNvPr id="9" name="Picture 8"/>
          <p:cNvPicPr>
            <a:picLocks noChangeAspect="1"/>
          </p:cNvPicPr>
          <p:nvPr/>
        </p:nvPicPr>
        <p:blipFill>
          <a:blip r:embed="rId4"/>
          <a:stretch>
            <a:fillRect/>
          </a:stretch>
        </p:blipFill>
        <p:spPr>
          <a:xfrm>
            <a:off x="7915826" y="1417638"/>
            <a:ext cx="625518" cy="1503592"/>
          </a:xfrm>
          <a:prstGeom prst="rect">
            <a:avLst/>
          </a:prstGeom>
        </p:spPr>
      </p:pic>
      <p:pic>
        <p:nvPicPr>
          <p:cNvPr id="10" name="Picture 9"/>
          <p:cNvPicPr>
            <a:picLocks noChangeAspect="1"/>
          </p:cNvPicPr>
          <p:nvPr/>
        </p:nvPicPr>
        <p:blipFill>
          <a:blip r:embed="rId3"/>
          <a:stretch>
            <a:fillRect/>
          </a:stretch>
        </p:blipFill>
        <p:spPr>
          <a:xfrm flipH="1">
            <a:off x="5702300" y="3700527"/>
            <a:ext cx="504956" cy="1503592"/>
          </a:xfrm>
          <a:prstGeom prst="rect">
            <a:avLst/>
          </a:prstGeom>
        </p:spPr>
      </p:pic>
      <p:pic>
        <p:nvPicPr>
          <p:cNvPr id="13" name="Picture 12"/>
          <p:cNvPicPr>
            <a:picLocks noChangeAspect="1"/>
          </p:cNvPicPr>
          <p:nvPr/>
        </p:nvPicPr>
        <p:blipFill>
          <a:blip r:embed="rId5"/>
          <a:stretch>
            <a:fillRect/>
          </a:stretch>
        </p:blipFill>
        <p:spPr>
          <a:xfrm>
            <a:off x="8056230" y="3082035"/>
            <a:ext cx="630570" cy="416176"/>
          </a:xfrm>
          <a:prstGeom prst="rect">
            <a:avLst/>
          </a:prstGeom>
        </p:spPr>
      </p:pic>
      <p:pic>
        <p:nvPicPr>
          <p:cNvPr id="16" name="Picture 15"/>
          <p:cNvPicPr>
            <a:picLocks noChangeAspect="1"/>
          </p:cNvPicPr>
          <p:nvPr/>
        </p:nvPicPr>
        <p:blipFill>
          <a:blip r:embed="rId6"/>
          <a:stretch>
            <a:fillRect/>
          </a:stretch>
        </p:blipFill>
        <p:spPr>
          <a:xfrm>
            <a:off x="7685718" y="3700527"/>
            <a:ext cx="1264134" cy="838542"/>
          </a:xfrm>
          <a:prstGeom prst="rect">
            <a:avLst/>
          </a:prstGeom>
        </p:spPr>
      </p:pic>
      <p:pic>
        <p:nvPicPr>
          <p:cNvPr id="18" name="Picture 17"/>
          <p:cNvPicPr>
            <a:picLocks noChangeAspect="1"/>
          </p:cNvPicPr>
          <p:nvPr/>
        </p:nvPicPr>
        <p:blipFill>
          <a:blip r:embed="rId7"/>
          <a:stretch>
            <a:fillRect/>
          </a:stretch>
        </p:blipFill>
        <p:spPr>
          <a:xfrm>
            <a:off x="8093265" y="4660947"/>
            <a:ext cx="720608" cy="1086343"/>
          </a:xfrm>
          <a:prstGeom prst="rect">
            <a:avLst/>
          </a:prstGeom>
        </p:spPr>
      </p:pic>
      <p:cxnSp>
        <p:nvCxnSpPr>
          <p:cNvPr id="20" name="Straight Arrow Connector 19"/>
          <p:cNvCxnSpPr/>
          <p:nvPr/>
        </p:nvCxnSpPr>
        <p:spPr>
          <a:xfrm>
            <a:off x="6462279" y="1954981"/>
            <a:ext cx="1223439" cy="0"/>
          </a:xfrm>
          <a:prstGeom prst="straightConnector1">
            <a:avLst/>
          </a:prstGeom>
          <a:ln w="34925" cmpd="dbl">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798467" y="3274905"/>
            <a:ext cx="1117359" cy="1058430"/>
          </a:xfrm>
          <a:prstGeom prst="straightConnector1">
            <a:avLst/>
          </a:prstGeom>
          <a:ln w="34925" cmpd="dbl">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16" idx="1"/>
          </p:cNvCxnSpPr>
          <p:nvPr/>
        </p:nvCxnSpPr>
        <p:spPr>
          <a:xfrm flipV="1">
            <a:off x="6798467" y="4119798"/>
            <a:ext cx="887251" cy="213537"/>
          </a:xfrm>
          <a:prstGeom prst="straightConnector1">
            <a:avLst/>
          </a:prstGeom>
          <a:ln w="34925" cmpd="dbl">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798467" y="4333335"/>
            <a:ext cx="1257763" cy="870784"/>
          </a:xfrm>
          <a:prstGeom prst="straightConnector1">
            <a:avLst/>
          </a:prstGeom>
          <a:ln w="34925" cmpd="dbl">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6362668" y="4333335"/>
            <a:ext cx="435799" cy="0"/>
          </a:xfrm>
          <a:prstGeom prst="line">
            <a:avLst/>
          </a:prstGeom>
          <a:ln w="34925" cmpd="dbl">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880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par>
                                <p:cTn id="16" presetID="1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p:tgtEl>
                                          <p:spTgt spid="20"/>
                                        </p:tgtEl>
                                        <p:attrNameLst>
                                          <p:attrName>ppt_y</p:attrName>
                                        </p:attrNameLst>
                                      </p:cBhvr>
                                      <p:tavLst>
                                        <p:tav tm="0">
                                          <p:val>
                                            <p:strVal val="#ppt_y+#ppt_h*1.125000"/>
                                          </p:val>
                                        </p:tav>
                                        <p:tav tm="100000">
                                          <p:val>
                                            <p:strVal val="#ppt_y"/>
                                          </p:val>
                                        </p:tav>
                                      </p:tavLst>
                                    </p:anim>
                                    <p:animEffect transition="in" filter="wipe(up)">
                                      <p:cBhvr>
                                        <p:cTn id="19" dur="500"/>
                                        <p:tgtEl>
                                          <p:spTgt spid="20"/>
                                        </p:tgtEl>
                                      </p:cBhvr>
                                    </p:animEffect>
                                  </p:childTnLst>
                                </p:cTn>
                              </p:par>
                              <p:par>
                                <p:cTn id="20" presetID="1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ppt_h*1.125000"/>
                                          </p:val>
                                        </p:tav>
                                        <p:tav tm="100000">
                                          <p:val>
                                            <p:strVal val="#ppt_y"/>
                                          </p:val>
                                        </p:tav>
                                      </p:tavLst>
                                    </p:anim>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ppt_x"/>
                                          </p:val>
                                        </p:tav>
                                        <p:tav tm="100000">
                                          <p:val>
                                            <p:strVal val="#ppt_x"/>
                                          </p:val>
                                        </p:tav>
                                      </p:tavLst>
                                    </p:anim>
                                    <p:anim calcmode="lin" valueType="num">
                                      <p:cBhvr additive="base">
                                        <p:cTn id="33" dur="500" fill="hold"/>
                                        <p:tgtEl>
                                          <p:spTgt spid="3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a:cs typeface="Arial"/>
              </a:rPr>
              <a:t>Tele-health Pilot</a:t>
            </a:r>
            <a:br>
              <a:rPr lang="en-US" b="1" dirty="0">
                <a:latin typeface="Arial"/>
                <a:cs typeface="Arial"/>
              </a:rPr>
            </a:br>
            <a:r>
              <a:rPr lang="en-US" b="1" dirty="0">
                <a:latin typeface="Arial"/>
                <a:cs typeface="Arial"/>
              </a:rPr>
              <a:t>Meadowview Hospital</a:t>
            </a:r>
          </a:p>
        </p:txBody>
      </p:sp>
      <p:sp>
        <p:nvSpPr>
          <p:cNvPr id="3" name="Content Placeholder 2"/>
          <p:cNvSpPr>
            <a:spLocks noGrp="1"/>
          </p:cNvSpPr>
          <p:nvPr>
            <p:ph sz="half" idx="1"/>
          </p:nvPr>
        </p:nvSpPr>
        <p:spPr>
          <a:xfrm>
            <a:off x="5105400" y="2209800"/>
            <a:ext cx="3810000" cy="3703637"/>
          </a:xfrm>
        </p:spPr>
        <p:txBody>
          <a:bodyPr>
            <a:normAutofit fontScale="85000" lnSpcReduction="20000"/>
          </a:bodyPr>
          <a:lstStyle/>
          <a:p>
            <a:r>
              <a:rPr lang="en-US" dirty="0"/>
              <a:t>Stake holders </a:t>
            </a:r>
          </a:p>
          <a:p>
            <a:pPr lvl="1"/>
            <a:r>
              <a:rPr lang="en-US" dirty="0"/>
              <a:t>Administration </a:t>
            </a:r>
          </a:p>
          <a:p>
            <a:pPr lvl="1"/>
            <a:r>
              <a:rPr lang="en-US" dirty="0"/>
              <a:t>Providers </a:t>
            </a:r>
          </a:p>
          <a:p>
            <a:pPr lvl="1"/>
            <a:r>
              <a:rPr lang="en-US" dirty="0"/>
              <a:t>Nursing </a:t>
            </a:r>
          </a:p>
          <a:p>
            <a:pPr lvl="1"/>
            <a:r>
              <a:rPr lang="en-US" dirty="0"/>
              <a:t>IT </a:t>
            </a:r>
          </a:p>
          <a:p>
            <a:pPr lvl="1"/>
            <a:r>
              <a:rPr lang="en-US" dirty="0"/>
              <a:t>Pharmacy </a:t>
            </a:r>
          </a:p>
          <a:p>
            <a:pPr lvl="1"/>
            <a:r>
              <a:rPr lang="en-US" dirty="0"/>
              <a:t>EMR </a:t>
            </a:r>
          </a:p>
          <a:p>
            <a:pPr lvl="1"/>
            <a:r>
              <a:rPr lang="en-US" dirty="0"/>
              <a:t>Dialysis related</a:t>
            </a:r>
          </a:p>
          <a:p>
            <a:pPr lvl="2"/>
            <a:r>
              <a:rPr lang="en-US" dirty="0"/>
              <a:t>Space/Regulatory/</a:t>
            </a:r>
          </a:p>
          <a:p>
            <a:pPr lvl="2"/>
            <a:r>
              <a:rPr lang="en-US" dirty="0"/>
              <a:t>Quality/Safety </a:t>
            </a:r>
          </a:p>
          <a:p>
            <a:pPr marL="0" indent="0">
              <a:buNone/>
            </a:pPr>
            <a:endParaRPr lang="en-US" dirty="0"/>
          </a:p>
        </p:txBody>
      </p:sp>
      <p:graphicFrame>
        <p:nvGraphicFramePr>
          <p:cNvPr id="5" name="Content Placeholder 4">
            <a:extLst>
              <a:ext uri="{FF2B5EF4-FFF2-40B4-BE49-F238E27FC236}">
                <a16:creationId xmlns:a16="http://schemas.microsoft.com/office/drawing/2014/main" id="{58E74F25-1E6B-814A-A63F-31057692785D}"/>
              </a:ext>
            </a:extLst>
          </p:cNvPr>
          <p:cNvGraphicFramePr>
            <a:graphicFrameLocks noGrp="1"/>
          </p:cNvGraphicFramePr>
          <p:nvPr>
            <p:ph sz="half" idx="2"/>
            <p:extLst>
              <p:ext uri="{D42A27DB-BD31-4B8C-83A1-F6EECF244321}">
                <p14:modId xmlns:p14="http://schemas.microsoft.com/office/powerpoint/2010/main" val="1472296112"/>
              </p:ext>
            </p:extLst>
          </p:nvPr>
        </p:nvGraphicFramePr>
        <p:xfrm>
          <a:off x="685800" y="2209800"/>
          <a:ext cx="3848100" cy="3551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3986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848600" cy="1143000"/>
          </a:xfrm>
        </p:spPr>
        <p:txBody>
          <a:bodyPr/>
          <a:lstStyle/>
          <a:p>
            <a:r>
              <a:rPr lang="en-US" sz="3600" b="1" dirty="0"/>
              <a:t>Clinical Pathway: Tele-Nephrology</a:t>
            </a:r>
          </a:p>
        </p:txBody>
      </p:sp>
      <p:graphicFrame>
        <p:nvGraphicFramePr>
          <p:cNvPr id="5" name="Content Placeholder 3"/>
          <p:cNvGraphicFramePr>
            <a:graphicFrameLocks/>
          </p:cNvGraphicFramePr>
          <p:nvPr>
            <p:extLst/>
          </p:nvPr>
        </p:nvGraphicFramePr>
        <p:xfrm>
          <a:off x="6112711" y="1700611"/>
          <a:ext cx="2669398" cy="3810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nvPr>
        </p:nvGraphicFramePr>
        <p:xfrm>
          <a:off x="234402" y="1575251"/>
          <a:ext cx="5149882" cy="39356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2" name="Elbow Connector 11"/>
          <p:cNvCxnSpPr/>
          <p:nvPr/>
        </p:nvCxnSpPr>
        <p:spPr>
          <a:xfrm flipV="1">
            <a:off x="4894130" y="2049882"/>
            <a:ext cx="1151122" cy="883823"/>
          </a:xfrm>
          <a:prstGeom prst="bentConnector3">
            <a:avLst>
              <a:gd name="adj1" fmla="val 50000"/>
            </a:avLst>
          </a:prstGeom>
          <a:ln w="57150" cmpd="sng">
            <a:solidFill>
              <a:srgbClr val="00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Right Brace 18"/>
          <p:cNvSpPr/>
          <p:nvPr/>
        </p:nvSpPr>
        <p:spPr>
          <a:xfrm>
            <a:off x="4455959" y="1919472"/>
            <a:ext cx="297064" cy="24456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8" name="Elbow Connector 37"/>
          <p:cNvCxnSpPr/>
          <p:nvPr/>
        </p:nvCxnSpPr>
        <p:spPr>
          <a:xfrm rot="10800000">
            <a:off x="5027810" y="4775627"/>
            <a:ext cx="1017443" cy="505045"/>
          </a:xfrm>
          <a:prstGeom prst="bentConnector3">
            <a:avLst>
              <a:gd name="adj1" fmla="val 50000"/>
            </a:avLst>
          </a:prstGeom>
          <a:ln w="57150" cmpd="sng">
            <a:solidFill>
              <a:srgbClr val="00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676400" y="1441045"/>
            <a:ext cx="543739" cy="523220"/>
          </a:xfrm>
          <a:prstGeom prst="rect">
            <a:avLst/>
          </a:prstGeom>
          <a:noFill/>
          <a:ln>
            <a:noFill/>
          </a:ln>
        </p:spPr>
        <p:txBody>
          <a:bodyPr wrap="none" rtlCol="0">
            <a:spAutoFit/>
          </a:bodyPr>
          <a:lstStyle/>
          <a:p>
            <a:r>
              <a:rPr lang="en-US" sz="2800" dirty="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52" name="TextBox 51"/>
          <p:cNvSpPr txBox="1"/>
          <p:nvPr/>
        </p:nvSpPr>
        <p:spPr>
          <a:xfrm>
            <a:off x="5722861" y="4514017"/>
            <a:ext cx="543739" cy="523220"/>
          </a:xfrm>
          <a:prstGeom prst="rect">
            <a:avLst/>
          </a:prstGeom>
          <a:noFill/>
          <a:ln>
            <a:noFill/>
          </a:ln>
        </p:spPr>
        <p:txBody>
          <a:bodyPr wrap="none" rtlCol="0">
            <a:spAutoFit/>
          </a:bodyPr>
          <a:lstStyle/>
          <a:p>
            <a:r>
              <a:rPr lang="en-US" sz="2800" dirty="0">
                <a:solidFill>
                  <a:srgbClr val="FF0000"/>
                </a:solidFill>
                <a:latin typeface="Zapf Dingbats"/>
                <a:ea typeface="Zapf Dingbats"/>
                <a:cs typeface="Zapf Dingbats"/>
                <a:sym typeface="Zapf Dingbats"/>
              </a:rPr>
              <a:t>✔</a:t>
            </a:r>
            <a:endParaRPr lang="en-US" sz="2800" dirty="0">
              <a:solidFill>
                <a:srgbClr val="FF0000"/>
              </a:solidFill>
            </a:endParaRPr>
          </a:p>
        </p:txBody>
      </p:sp>
    </p:spTree>
    <p:extLst>
      <p:ext uri="{BB962C8B-B14F-4D97-AF65-F5344CB8AC3E}">
        <p14:creationId xmlns:p14="http://schemas.microsoft.com/office/powerpoint/2010/main" val="19855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848600" cy="1143000"/>
          </a:xfrm>
        </p:spPr>
        <p:txBody>
          <a:bodyPr/>
          <a:lstStyle/>
          <a:p>
            <a:r>
              <a:rPr lang="en-US" b="1" dirty="0"/>
              <a:t>Tele-Nephrology </a:t>
            </a:r>
          </a:p>
        </p:txBody>
      </p:sp>
      <p:pic>
        <p:nvPicPr>
          <p:cNvPr id="4" name="Content Placeholder 3" descr="Maysville Tele-health.jpg"/>
          <p:cNvPicPr>
            <a:picLocks noGrp="1" noChangeAspect="1"/>
          </p:cNvPicPr>
          <p:nvPr>
            <p:ph idx="1"/>
          </p:nvPr>
        </p:nvPicPr>
        <p:blipFill>
          <a:blip r:embed="rId2">
            <a:extLst>
              <a:ext uri="{28A0092B-C50C-407E-A947-70E740481C1C}">
                <a14:useLocalDpi xmlns:a14="http://schemas.microsoft.com/office/drawing/2010/main" val="0"/>
              </a:ext>
            </a:extLst>
          </a:blip>
          <a:srcRect l="4793" r="4793"/>
          <a:stretch>
            <a:fillRect/>
          </a:stretch>
        </p:blipFill>
        <p:spPr>
          <a:xfrm>
            <a:off x="354013" y="1397000"/>
            <a:ext cx="4422775" cy="2433638"/>
          </a:xfrm>
        </p:spPr>
      </p:pic>
      <p:pic>
        <p:nvPicPr>
          <p:cNvPr id="5" name="Picture 4"/>
          <p:cNvPicPr>
            <a:picLocks noChangeAspect="1"/>
          </p:cNvPicPr>
          <p:nvPr/>
        </p:nvPicPr>
        <p:blipFill>
          <a:blip r:embed="rId3"/>
          <a:stretch>
            <a:fillRect/>
          </a:stretch>
        </p:blipFill>
        <p:spPr>
          <a:xfrm>
            <a:off x="3786731" y="3830638"/>
            <a:ext cx="5357268" cy="3027655"/>
          </a:xfrm>
          <a:prstGeom prst="rect">
            <a:avLst/>
          </a:prstGeom>
        </p:spPr>
      </p:pic>
      <p:sp>
        <p:nvSpPr>
          <p:cNvPr id="6" name="Left Arrow 5"/>
          <p:cNvSpPr/>
          <p:nvPr/>
        </p:nvSpPr>
        <p:spPr>
          <a:xfrm>
            <a:off x="4953541" y="2309829"/>
            <a:ext cx="608981" cy="31936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673921" y="2259862"/>
            <a:ext cx="3357147" cy="369332"/>
          </a:xfrm>
          <a:prstGeom prst="rect">
            <a:avLst/>
          </a:prstGeom>
          <a:noFill/>
        </p:spPr>
        <p:txBody>
          <a:bodyPr wrap="none" rtlCol="0">
            <a:spAutoFit/>
          </a:bodyPr>
          <a:lstStyle/>
          <a:p>
            <a:r>
              <a:rPr lang="en-US" dirty="0"/>
              <a:t>Patient and nurse in dialysis room</a:t>
            </a:r>
          </a:p>
        </p:txBody>
      </p:sp>
      <p:sp>
        <p:nvSpPr>
          <p:cNvPr id="8" name="Up Arrow 7"/>
          <p:cNvSpPr/>
          <p:nvPr/>
        </p:nvSpPr>
        <p:spPr>
          <a:xfrm>
            <a:off x="987738" y="3906656"/>
            <a:ext cx="326770" cy="631304"/>
          </a:xfrm>
          <a:prstGeom prst="upArrow">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45282" y="4537960"/>
            <a:ext cx="2476196" cy="369332"/>
          </a:xfrm>
          <a:prstGeom prst="rect">
            <a:avLst/>
          </a:prstGeom>
          <a:noFill/>
        </p:spPr>
        <p:txBody>
          <a:bodyPr wrap="none" rtlCol="0">
            <a:spAutoFit/>
          </a:bodyPr>
          <a:lstStyle/>
          <a:p>
            <a:r>
              <a:rPr lang="en-US" dirty="0"/>
              <a:t>Patient and Nurses View</a:t>
            </a:r>
          </a:p>
        </p:txBody>
      </p:sp>
      <p:sp>
        <p:nvSpPr>
          <p:cNvPr id="10" name="Right Arrow 9"/>
          <p:cNvSpPr/>
          <p:nvPr/>
        </p:nvSpPr>
        <p:spPr>
          <a:xfrm>
            <a:off x="3047999" y="6268473"/>
            <a:ext cx="738731" cy="371356"/>
          </a:xfrm>
          <a:prstGeom prst="rightArrow">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6839" y="6270497"/>
            <a:ext cx="2888832" cy="369332"/>
          </a:xfrm>
          <a:prstGeom prst="rect">
            <a:avLst/>
          </a:prstGeom>
          <a:noFill/>
        </p:spPr>
        <p:txBody>
          <a:bodyPr wrap="none" rtlCol="0">
            <a:spAutoFit/>
          </a:bodyPr>
          <a:lstStyle/>
          <a:p>
            <a:r>
              <a:rPr lang="en-US" dirty="0"/>
              <a:t>MD view of patient/Machine</a:t>
            </a:r>
          </a:p>
        </p:txBody>
      </p:sp>
      <p:cxnSp>
        <p:nvCxnSpPr>
          <p:cNvPr id="13" name="Straight Arrow Connector 12"/>
          <p:cNvCxnSpPr/>
          <p:nvPr/>
        </p:nvCxnSpPr>
        <p:spPr>
          <a:xfrm>
            <a:off x="7419172" y="3513019"/>
            <a:ext cx="0" cy="1394273"/>
          </a:xfrm>
          <a:prstGeom prst="straightConnector1">
            <a:avLst/>
          </a:prstGeom>
          <a:ln>
            <a:solidFill>
              <a:srgbClr val="D6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98274" y="3143687"/>
            <a:ext cx="226472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Lucky Bunny Rabbit</a:t>
            </a:r>
          </a:p>
        </p:txBody>
      </p:sp>
    </p:spTree>
    <p:extLst>
      <p:ext uri="{BB962C8B-B14F-4D97-AF65-F5344CB8AC3E}">
        <p14:creationId xmlns:p14="http://schemas.microsoft.com/office/powerpoint/2010/main" val="175834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848600" cy="1143000"/>
          </a:xfrm>
        </p:spPr>
        <p:txBody>
          <a:bodyPr/>
          <a:lstStyle/>
          <a:p>
            <a:r>
              <a:rPr lang="en-US" b="1" dirty="0">
                <a:latin typeface="Arial"/>
                <a:cs typeface="Arial"/>
              </a:rPr>
              <a:t>Cincinnati Experience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6903071"/>
              </p:ext>
            </p:extLst>
          </p:nvPr>
        </p:nvGraphicFramePr>
        <p:xfrm>
          <a:off x="685800" y="1600200"/>
          <a:ext cx="7848600" cy="1315080"/>
        </p:xfrm>
        <a:graphic>
          <a:graphicData uri="http://schemas.openxmlformats.org/drawingml/2006/table">
            <a:tbl>
              <a:tblPr firstRow="1" bandRow="1">
                <a:tableStyleId>{073A0DAA-6AF3-43AB-8588-CEC1D06C72B9}</a:tableStyleId>
              </a:tblPr>
              <a:tblGrid>
                <a:gridCol w="1340567">
                  <a:extLst>
                    <a:ext uri="{9D8B030D-6E8A-4147-A177-3AD203B41FA5}">
                      <a16:colId xmlns:a16="http://schemas.microsoft.com/office/drawing/2014/main" val="20000"/>
                    </a:ext>
                  </a:extLst>
                </a:gridCol>
                <a:gridCol w="1255958">
                  <a:extLst>
                    <a:ext uri="{9D8B030D-6E8A-4147-A177-3AD203B41FA5}">
                      <a16:colId xmlns:a16="http://schemas.microsoft.com/office/drawing/2014/main" val="20001"/>
                    </a:ext>
                  </a:extLst>
                </a:gridCol>
                <a:gridCol w="1363129">
                  <a:extLst>
                    <a:ext uri="{9D8B030D-6E8A-4147-A177-3AD203B41FA5}">
                      <a16:colId xmlns:a16="http://schemas.microsoft.com/office/drawing/2014/main" val="20002"/>
                    </a:ext>
                  </a:extLst>
                </a:gridCol>
                <a:gridCol w="2312151">
                  <a:extLst>
                    <a:ext uri="{9D8B030D-6E8A-4147-A177-3AD203B41FA5}">
                      <a16:colId xmlns:a16="http://schemas.microsoft.com/office/drawing/2014/main" val="20003"/>
                    </a:ext>
                  </a:extLst>
                </a:gridCol>
                <a:gridCol w="1576795">
                  <a:extLst>
                    <a:ext uri="{9D8B030D-6E8A-4147-A177-3AD203B41FA5}">
                      <a16:colId xmlns:a16="http://schemas.microsoft.com/office/drawing/2014/main" val="20004"/>
                    </a:ext>
                  </a:extLst>
                </a:gridCol>
              </a:tblGrid>
              <a:tr h="675000">
                <a:tc>
                  <a:txBody>
                    <a:bodyPr/>
                    <a:lstStyle/>
                    <a:p>
                      <a:pPr algn="ctr"/>
                      <a:r>
                        <a:rPr lang="en-US" dirty="0"/>
                        <a:t>Patient</a:t>
                      </a:r>
                      <a:endParaRPr lang="en-US" dirty="0">
                        <a:solidFill>
                          <a:schemeClr val="tx1"/>
                        </a:solidFill>
                      </a:endParaRPr>
                    </a:p>
                  </a:txBody>
                  <a:tcPr marL="84850" marR="84850"/>
                </a:tc>
                <a:tc>
                  <a:txBody>
                    <a:bodyPr/>
                    <a:lstStyle/>
                    <a:p>
                      <a:pPr algn="ctr"/>
                      <a:r>
                        <a:rPr lang="en-US" dirty="0"/>
                        <a:t>Bed-days</a:t>
                      </a:r>
                      <a:endParaRPr lang="en-US" dirty="0">
                        <a:solidFill>
                          <a:schemeClr val="tx1"/>
                        </a:solidFill>
                      </a:endParaRPr>
                    </a:p>
                  </a:txBody>
                  <a:tcPr marL="84850" marR="84850"/>
                </a:tc>
                <a:tc>
                  <a:txBody>
                    <a:bodyPr/>
                    <a:lstStyle/>
                    <a:p>
                      <a:pPr algn="ctr"/>
                      <a:r>
                        <a:rPr lang="en-US" dirty="0"/>
                        <a:t>Tele-visits</a:t>
                      </a:r>
                      <a:endParaRPr lang="en-US" dirty="0">
                        <a:solidFill>
                          <a:schemeClr val="tx1"/>
                        </a:solidFill>
                      </a:endParaRPr>
                    </a:p>
                  </a:txBody>
                  <a:tcPr marL="84850" marR="84850"/>
                </a:tc>
                <a:tc>
                  <a:txBody>
                    <a:bodyPr/>
                    <a:lstStyle/>
                    <a:p>
                      <a:pPr algn="ctr"/>
                      <a:r>
                        <a:rPr lang="en-US" dirty="0"/>
                        <a:t>Dialysis</a:t>
                      </a:r>
                      <a:r>
                        <a:rPr lang="en-US" baseline="0" dirty="0"/>
                        <a:t> Treatments </a:t>
                      </a:r>
                      <a:endParaRPr lang="en-US" dirty="0">
                        <a:solidFill>
                          <a:schemeClr val="tx1"/>
                        </a:solidFill>
                      </a:endParaRPr>
                    </a:p>
                  </a:txBody>
                  <a:tcPr marL="84850" marR="84850"/>
                </a:tc>
                <a:tc>
                  <a:txBody>
                    <a:bodyPr/>
                    <a:lstStyle/>
                    <a:p>
                      <a:pPr algn="ctr"/>
                      <a:r>
                        <a:rPr lang="en-US" dirty="0"/>
                        <a:t>% in ICU</a:t>
                      </a:r>
                      <a:endParaRPr lang="en-US" dirty="0">
                        <a:solidFill>
                          <a:schemeClr val="tx1"/>
                        </a:solidFill>
                      </a:endParaRPr>
                    </a:p>
                  </a:txBody>
                  <a:tcPr marL="84850" marR="84850"/>
                </a:tc>
                <a:extLst>
                  <a:ext uri="{0D108BD9-81ED-4DB2-BD59-A6C34878D82A}">
                    <a16:rowId xmlns:a16="http://schemas.microsoft.com/office/drawing/2014/main" val="10000"/>
                  </a:ext>
                </a:extLst>
              </a:tr>
              <a:tr h="379429">
                <a:tc>
                  <a:txBody>
                    <a:bodyPr/>
                    <a:lstStyle/>
                    <a:p>
                      <a:pPr algn="ctr"/>
                      <a:r>
                        <a:rPr lang="en-US" dirty="0"/>
                        <a:t>49</a:t>
                      </a:r>
                    </a:p>
                  </a:txBody>
                  <a:tcPr marL="84850" marR="84850"/>
                </a:tc>
                <a:tc>
                  <a:txBody>
                    <a:bodyPr/>
                    <a:lstStyle/>
                    <a:p>
                      <a:pPr algn="ctr"/>
                      <a:r>
                        <a:rPr lang="en-US" dirty="0"/>
                        <a:t>182</a:t>
                      </a:r>
                    </a:p>
                  </a:txBody>
                  <a:tcPr marL="84850" marR="84850"/>
                </a:tc>
                <a:tc>
                  <a:txBody>
                    <a:bodyPr/>
                    <a:lstStyle/>
                    <a:p>
                      <a:pPr algn="ctr"/>
                      <a:r>
                        <a:rPr lang="en-US" dirty="0"/>
                        <a:t>75</a:t>
                      </a:r>
                    </a:p>
                  </a:txBody>
                  <a:tcPr marL="84850" marR="84850"/>
                </a:tc>
                <a:tc>
                  <a:txBody>
                    <a:bodyPr/>
                    <a:lstStyle/>
                    <a:p>
                      <a:pPr algn="ctr"/>
                      <a:r>
                        <a:rPr lang="en-US" dirty="0"/>
                        <a:t>81</a:t>
                      </a:r>
                    </a:p>
                    <a:p>
                      <a:pPr algn="ctr"/>
                      <a:endParaRPr lang="en-US" dirty="0"/>
                    </a:p>
                  </a:txBody>
                  <a:tcPr marL="84850" marR="84850"/>
                </a:tc>
                <a:tc>
                  <a:txBody>
                    <a:bodyPr/>
                    <a:lstStyle/>
                    <a:p>
                      <a:pPr algn="ctr"/>
                      <a:r>
                        <a:rPr lang="en-US" dirty="0"/>
                        <a:t>10%</a:t>
                      </a:r>
                    </a:p>
                  </a:txBody>
                  <a:tcPr marL="84850" marR="84850"/>
                </a:tc>
                <a:extLst>
                  <a:ext uri="{0D108BD9-81ED-4DB2-BD59-A6C34878D82A}">
                    <a16:rowId xmlns:a16="http://schemas.microsoft.com/office/drawing/2014/main" val="10001"/>
                  </a:ext>
                </a:extLst>
              </a:tr>
            </a:tbl>
          </a:graphicData>
        </a:graphic>
      </p:graphicFrame>
      <p:graphicFrame>
        <p:nvGraphicFramePr>
          <p:cNvPr id="5" name="Chart 4"/>
          <p:cNvGraphicFramePr/>
          <p:nvPr>
            <p:extLst/>
          </p:nvPr>
        </p:nvGraphicFramePr>
        <p:xfrm>
          <a:off x="4267200" y="3048000"/>
          <a:ext cx="4724400" cy="358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568243358"/>
              </p:ext>
            </p:extLst>
          </p:nvPr>
        </p:nvGraphicFramePr>
        <p:xfrm>
          <a:off x="685800" y="2915280"/>
          <a:ext cx="4572000" cy="35617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106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Driving</a:t>
            </a:r>
            <a:r>
              <a:rPr lang="is-IS" b="1" dirty="0"/>
              <a:t>…...</a:t>
            </a:r>
            <a:endParaRPr lang="en-US" b="1" dirty="0"/>
          </a:p>
        </p:txBody>
      </p:sp>
      <p:pic>
        <p:nvPicPr>
          <p:cNvPr id="4" name="Picture 3"/>
          <p:cNvPicPr>
            <a:picLocks noChangeAspect="1"/>
          </p:cNvPicPr>
          <p:nvPr/>
        </p:nvPicPr>
        <p:blipFill>
          <a:blip r:embed="rId2"/>
          <a:stretch>
            <a:fillRect/>
          </a:stretch>
        </p:blipFill>
        <p:spPr>
          <a:xfrm>
            <a:off x="304800" y="2239381"/>
            <a:ext cx="4013200" cy="2226837"/>
          </a:xfrm>
          <a:prstGeom prst="rect">
            <a:avLst/>
          </a:prstGeom>
        </p:spPr>
      </p:pic>
      <p:sp>
        <p:nvSpPr>
          <p:cNvPr id="5" name="TextBox 4"/>
          <p:cNvSpPr txBox="1"/>
          <p:nvPr/>
        </p:nvSpPr>
        <p:spPr>
          <a:xfrm>
            <a:off x="1371600" y="4588885"/>
            <a:ext cx="1364476" cy="369332"/>
          </a:xfrm>
          <a:prstGeom prst="rect">
            <a:avLst/>
          </a:prstGeom>
          <a:noFill/>
        </p:spPr>
        <p:txBody>
          <a:bodyPr wrap="none" rtlCol="0">
            <a:spAutoFit/>
          </a:bodyPr>
          <a:lstStyle/>
          <a:p>
            <a:r>
              <a:rPr lang="en-US"/>
              <a:t>2,920 Miles</a:t>
            </a:r>
          </a:p>
        </p:txBody>
      </p:sp>
      <p:sp>
        <p:nvSpPr>
          <p:cNvPr id="6" name="TextBox 5"/>
          <p:cNvSpPr txBox="1"/>
          <p:nvPr/>
        </p:nvSpPr>
        <p:spPr>
          <a:xfrm>
            <a:off x="5120964" y="2133600"/>
            <a:ext cx="3172663" cy="923330"/>
          </a:xfrm>
          <a:prstGeom prst="rect">
            <a:avLst/>
          </a:prstGeom>
          <a:noFill/>
        </p:spPr>
        <p:txBody>
          <a:bodyPr wrap="none" rtlCol="0">
            <a:spAutoFit/>
          </a:bodyPr>
          <a:lstStyle/>
          <a:p>
            <a:r>
              <a:rPr lang="en-US" dirty="0"/>
              <a:t>Nephrology Division</a:t>
            </a:r>
          </a:p>
          <a:p>
            <a:endParaRPr lang="en-US" dirty="0"/>
          </a:p>
          <a:p>
            <a:r>
              <a:rPr lang="en-US" dirty="0"/>
              <a:t>Monthly Mileage: 6,400 Miles</a:t>
            </a:r>
          </a:p>
        </p:txBody>
      </p:sp>
      <p:pic>
        <p:nvPicPr>
          <p:cNvPr id="8" name="Picture 7"/>
          <p:cNvPicPr>
            <a:picLocks noChangeAspect="1"/>
          </p:cNvPicPr>
          <p:nvPr/>
        </p:nvPicPr>
        <p:blipFill>
          <a:blip r:embed="rId3"/>
          <a:stretch>
            <a:fillRect/>
          </a:stretch>
        </p:blipFill>
        <p:spPr>
          <a:xfrm>
            <a:off x="4467443" y="3581400"/>
            <a:ext cx="4479707" cy="3073808"/>
          </a:xfrm>
          <a:prstGeom prst="rect">
            <a:avLst/>
          </a:prstGeom>
        </p:spPr>
      </p:pic>
      <p:pic>
        <p:nvPicPr>
          <p:cNvPr id="9" name="Picture 8"/>
          <p:cNvPicPr>
            <a:picLocks noChangeAspect="1"/>
          </p:cNvPicPr>
          <p:nvPr/>
        </p:nvPicPr>
        <p:blipFill>
          <a:blip r:embed="rId4"/>
          <a:stretch>
            <a:fillRect/>
          </a:stretch>
        </p:blipFill>
        <p:spPr>
          <a:xfrm>
            <a:off x="6553200" y="609600"/>
            <a:ext cx="1389272" cy="1045439"/>
          </a:xfrm>
          <a:prstGeom prst="rect">
            <a:avLst/>
          </a:prstGeom>
        </p:spPr>
      </p:pic>
    </p:spTree>
    <p:extLst>
      <p:ext uri="{BB962C8B-B14F-4D97-AF65-F5344CB8AC3E}">
        <p14:creationId xmlns:p14="http://schemas.microsoft.com/office/powerpoint/2010/main" val="10856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8E7F-CEE9-7845-890E-6A2A6D4D18F6}"/>
              </a:ext>
            </a:extLst>
          </p:cNvPr>
          <p:cNvSpPr>
            <a:spLocks noGrp="1"/>
          </p:cNvSpPr>
          <p:nvPr>
            <p:ph type="title"/>
          </p:nvPr>
        </p:nvSpPr>
        <p:spPr/>
        <p:txBody>
          <a:bodyPr/>
          <a:lstStyle/>
          <a:p>
            <a:r>
              <a:rPr lang="en-US" b="1" dirty="0"/>
              <a:t>Home Dialysis</a:t>
            </a:r>
          </a:p>
        </p:txBody>
      </p:sp>
      <p:pic>
        <p:nvPicPr>
          <p:cNvPr id="4" name="Picture 3">
            <a:extLst>
              <a:ext uri="{FF2B5EF4-FFF2-40B4-BE49-F238E27FC236}">
                <a16:creationId xmlns:a16="http://schemas.microsoft.com/office/drawing/2014/main" id="{CDE40BDD-8B9C-304B-B4A5-CD6D64700AFB}"/>
              </a:ext>
            </a:extLst>
          </p:cNvPr>
          <p:cNvPicPr>
            <a:picLocks noChangeAspect="1"/>
          </p:cNvPicPr>
          <p:nvPr/>
        </p:nvPicPr>
        <p:blipFill>
          <a:blip r:embed="rId2"/>
          <a:stretch>
            <a:fillRect/>
          </a:stretch>
        </p:blipFill>
        <p:spPr>
          <a:xfrm>
            <a:off x="0" y="1714182"/>
            <a:ext cx="4267200" cy="1853565"/>
          </a:xfrm>
          <a:prstGeom prst="rect">
            <a:avLst/>
          </a:prstGeom>
        </p:spPr>
      </p:pic>
      <p:pic>
        <p:nvPicPr>
          <p:cNvPr id="6" name="Picture 5">
            <a:extLst>
              <a:ext uri="{FF2B5EF4-FFF2-40B4-BE49-F238E27FC236}">
                <a16:creationId xmlns:a16="http://schemas.microsoft.com/office/drawing/2014/main" id="{1EBBC85E-453F-5A4B-9369-F2D86B042C78}"/>
              </a:ext>
            </a:extLst>
          </p:cNvPr>
          <p:cNvPicPr>
            <a:picLocks noChangeAspect="1"/>
          </p:cNvPicPr>
          <p:nvPr/>
        </p:nvPicPr>
        <p:blipFill>
          <a:blip r:embed="rId3"/>
          <a:stretch>
            <a:fillRect/>
          </a:stretch>
        </p:blipFill>
        <p:spPr>
          <a:xfrm>
            <a:off x="228600" y="3810000"/>
            <a:ext cx="3048000" cy="2235200"/>
          </a:xfrm>
          <a:prstGeom prst="rect">
            <a:avLst/>
          </a:prstGeom>
        </p:spPr>
      </p:pic>
      <p:pic>
        <p:nvPicPr>
          <p:cNvPr id="7" name="Picture 6">
            <a:extLst>
              <a:ext uri="{FF2B5EF4-FFF2-40B4-BE49-F238E27FC236}">
                <a16:creationId xmlns:a16="http://schemas.microsoft.com/office/drawing/2014/main" id="{4125E985-7652-924E-9524-2E48560D83C7}"/>
              </a:ext>
            </a:extLst>
          </p:cNvPr>
          <p:cNvPicPr>
            <a:picLocks noChangeAspect="1"/>
          </p:cNvPicPr>
          <p:nvPr/>
        </p:nvPicPr>
        <p:blipFill>
          <a:blip r:embed="rId4"/>
          <a:stretch>
            <a:fillRect/>
          </a:stretch>
        </p:blipFill>
        <p:spPr>
          <a:xfrm>
            <a:off x="4102100" y="1714182"/>
            <a:ext cx="5041900" cy="2997200"/>
          </a:xfrm>
          <a:prstGeom prst="rect">
            <a:avLst/>
          </a:prstGeom>
        </p:spPr>
      </p:pic>
      <p:sp>
        <p:nvSpPr>
          <p:cNvPr id="3" name="TextBox 2">
            <a:extLst>
              <a:ext uri="{FF2B5EF4-FFF2-40B4-BE49-F238E27FC236}">
                <a16:creationId xmlns:a16="http://schemas.microsoft.com/office/drawing/2014/main" id="{42992B14-4D52-944A-99E0-79E09AEF9F3C}"/>
              </a:ext>
            </a:extLst>
          </p:cNvPr>
          <p:cNvSpPr txBox="1"/>
          <p:nvPr/>
        </p:nvSpPr>
        <p:spPr>
          <a:xfrm>
            <a:off x="4267200" y="4719098"/>
            <a:ext cx="3550972" cy="1477328"/>
          </a:xfrm>
          <a:prstGeom prst="rect">
            <a:avLst/>
          </a:prstGeom>
          <a:noFill/>
          <a:ln>
            <a:solidFill>
              <a:schemeClr val="tx1">
                <a:lumMod val="85000"/>
                <a:lumOff val="15000"/>
              </a:schemeClr>
            </a:solidFill>
          </a:ln>
        </p:spPr>
        <p:txBody>
          <a:bodyPr wrap="none" rtlCol="0">
            <a:spAutoFit/>
          </a:bodyPr>
          <a:lstStyle/>
          <a:p>
            <a:pPr marL="285750" indent="-285750">
              <a:buFont typeface="Arial" panose="020B0604020202020204" pitchFamily="34" charset="0"/>
              <a:buChar char="•"/>
            </a:pPr>
            <a:r>
              <a:rPr lang="en-US" dirty="0"/>
              <a:t>Educate patients</a:t>
            </a:r>
          </a:p>
          <a:p>
            <a:pPr marL="285750" indent="-285750">
              <a:buFont typeface="Arial" panose="020B0604020202020204" pitchFamily="34" charset="0"/>
              <a:buChar char="•"/>
            </a:pPr>
            <a:r>
              <a:rPr lang="en-US" dirty="0"/>
              <a:t>Manage/Change prescriptions</a:t>
            </a:r>
          </a:p>
          <a:p>
            <a:pPr marL="285750" indent="-285750">
              <a:buFont typeface="Arial" panose="020B0604020202020204" pitchFamily="34" charset="0"/>
              <a:buChar char="•"/>
            </a:pPr>
            <a:r>
              <a:rPr lang="en-US" b="1" dirty="0">
                <a:solidFill>
                  <a:srgbClr val="FF0000"/>
                </a:solidFill>
              </a:rPr>
              <a:t>“Parental Control” </a:t>
            </a:r>
          </a:p>
          <a:p>
            <a:pPr marL="285750" indent="-285750">
              <a:buFont typeface="Arial" panose="020B0604020202020204" pitchFamily="34" charset="0"/>
              <a:buChar char="•"/>
            </a:pPr>
            <a:r>
              <a:rPr lang="en-US" dirty="0"/>
              <a:t>Monitor reports – adherence </a:t>
            </a:r>
          </a:p>
          <a:p>
            <a:pPr marL="285750" indent="-285750">
              <a:buFont typeface="Arial" panose="020B0604020202020204" pitchFamily="34" charset="0"/>
              <a:buChar char="•"/>
            </a:pPr>
            <a:r>
              <a:rPr lang="en-US" dirty="0"/>
              <a:t>Travel</a:t>
            </a:r>
          </a:p>
        </p:txBody>
      </p:sp>
    </p:spTree>
    <p:extLst>
      <p:ext uri="{BB962C8B-B14F-4D97-AF65-F5344CB8AC3E}">
        <p14:creationId xmlns:p14="http://schemas.microsoft.com/office/powerpoint/2010/main" val="4105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Colorado River Rafting</a:t>
            </a:r>
          </a:p>
        </p:txBody>
      </p:sp>
      <p:pic>
        <p:nvPicPr>
          <p:cNvPr id="4" name="Picture 3"/>
          <p:cNvPicPr>
            <a:picLocks noChangeAspect="1"/>
          </p:cNvPicPr>
          <p:nvPr/>
        </p:nvPicPr>
        <p:blipFill>
          <a:blip r:embed="rId2"/>
          <a:stretch>
            <a:fillRect/>
          </a:stretch>
        </p:blipFill>
        <p:spPr>
          <a:xfrm>
            <a:off x="1435100" y="1828800"/>
            <a:ext cx="6350000" cy="4241800"/>
          </a:xfrm>
          <a:prstGeom prst="rect">
            <a:avLst/>
          </a:prstGeom>
        </p:spPr>
      </p:pic>
    </p:spTree>
    <p:extLst>
      <p:ext uri="{BB962C8B-B14F-4D97-AF65-F5344CB8AC3E}">
        <p14:creationId xmlns:p14="http://schemas.microsoft.com/office/powerpoint/2010/main" val="117696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753"/>
            <a:ext cx="9144000" cy="7168088"/>
          </a:xfrm>
          <a:prstGeom prst="rect">
            <a:avLst/>
          </a:prstGeom>
        </p:spPr>
      </p:pic>
      <p:sp>
        <p:nvSpPr>
          <p:cNvPr id="3" name="TextBox 2">
            <a:extLst>
              <a:ext uri="{FF2B5EF4-FFF2-40B4-BE49-F238E27FC236}">
                <a16:creationId xmlns:a16="http://schemas.microsoft.com/office/drawing/2014/main" id="{AD23CF50-1E06-714C-8D91-568D24513E01}"/>
              </a:ext>
            </a:extLst>
          </p:cNvPr>
          <p:cNvSpPr txBox="1"/>
          <p:nvPr/>
        </p:nvSpPr>
        <p:spPr>
          <a:xfrm>
            <a:off x="6705600" y="6507253"/>
            <a:ext cx="2339102" cy="369332"/>
          </a:xfrm>
          <a:prstGeom prst="rect">
            <a:avLst/>
          </a:prstGeom>
          <a:noFill/>
        </p:spPr>
        <p:txBody>
          <a:bodyPr wrap="none" rtlCol="0">
            <a:spAutoFit/>
          </a:bodyPr>
          <a:lstStyle/>
          <a:p>
            <a:r>
              <a:rPr lang="en-US" dirty="0">
                <a:solidFill>
                  <a:schemeClr val="bg1"/>
                </a:solidFill>
              </a:rPr>
              <a:t>December 29</a:t>
            </a:r>
            <a:r>
              <a:rPr lang="en-US" baseline="30000" dirty="0">
                <a:solidFill>
                  <a:schemeClr val="bg1"/>
                </a:solidFill>
              </a:rPr>
              <a:t>th</a:t>
            </a:r>
            <a:r>
              <a:rPr lang="en-US" dirty="0">
                <a:solidFill>
                  <a:schemeClr val="bg1"/>
                </a:solidFill>
              </a:rPr>
              <a:t>, 1940</a:t>
            </a:r>
          </a:p>
        </p:txBody>
      </p:sp>
    </p:spTree>
    <p:extLst>
      <p:ext uri="{BB962C8B-B14F-4D97-AF65-F5344CB8AC3E}">
        <p14:creationId xmlns:p14="http://schemas.microsoft.com/office/powerpoint/2010/main" val="39745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6195-EB3A-5548-9B02-E84E5A8E2FAC}"/>
              </a:ext>
            </a:extLst>
          </p:cNvPr>
          <p:cNvSpPr>
            <a:spLocks noGrp="1"/>
          </p:cNvSpPr>
          <p:nvPr>
            <p:ph type="title"/>
          </p:nvPr>
        </p:nvSpPr>
        <p:spPr/>
        <p:txBody>
          <a:bodyPr/>
          <a:lstStyle/>
          <a:p>
            <a:r>
              <a:rPr lang="en-US" b="1" dirty="0"/>
              <a:t>SCAN-ECHO </a:t>
            </a:r>
          </a:p>
        </p:txBody>
      </p:sp>
      <p:pic>
        <p:nvPicPr>
          <p:cNvPr id="4" name="Picture 3">
            <a:extLst>
              <a:ext uri="{FF2B5EF4-FFF2-40B4-BE49-F238E27FC236}">
                <a16:creationId xmlns:a16="http://schemas.microsoft.com/office/drawing/2014/main" id="{B7A1935D-8448-0B42-9037-8B1F47CBECBD}"/>
              </a:ext>
            </a:extLst>
          </p:cNvPr>
          <p:cNvPicPr>
            <a:picLocks noChangeAspect="1"/>
          </p:cNvPicPr>
          <p:nvPr/>
        </p:nvPicPr>
        <p:blipFill>
          <a:blip r:embed="rId2"/>
          <a:stretch>
            <a:fillRect/>
          </a:stretch>
        </p:blipFill>
        <p:spPr>
          <a:xfrm>
            <a:off x="533400" y="1796018"/>
            <a:ext cx="8153400" cy="3060700"/>
          </a:xfrm>
          <a:prstGeom prst="rect">
            <a:avLst/>
          </a:prstGeom>
        </p:spPr>
      </p:pic>
      <p:sp>
        <p:nvSpPr>
          <p:cNvPr id="5" name="TextBox 4">
            <a:extLst>
              <a:ext uri="{FF2B5EF4-FFF2-40B4-BE49-F238E27FC236}">
                <a16:creationId xmlns:a16="http://schemas.microsoft.com/office/drawing/2014/main" id="{99D09590-1C74-AF43-B9F6-82E5B4CE41B4}"/>
              </a:ext>
            </a:extLst>
          </p:cNvPr>
          <p:cNvSpPr txBox="1"/>
          <p:nvPr/>
        </p:nvSpPr>
        <p:spPr>
          <a:xfrm>
            <a:off x="3825023" y="5041384"/>
            <a:ext cx="1685077" cy="369332"/>
          </a:xfrm>
          <a:prstGeom prst="rect">
            <a:avLst/>
          </a:prstGeom>
          <a:solidFill>
            <a:srgbClr val="BBBF6E"/>
          </a:solidFill>
          <a:ln>
            <a:solidFill>
              <a:schemeClr val="tx1"/>
            </a:solidFill>
          </a:ln>
        </p:spPr>
        <p:txBody>
          <a:bodyPr wrap="none" rtlCol="0">
            <a:spAutoFit/>
          </a:bodyPr>
          <a:lstStyle/>
          <a:p>
            <a:r>
              <a:rPr lang="en-US" dirty="0"/>
              <a:t>Specialty Care</a:t>
            </a:r>
          </a:p>
        </p:txBody>
      </p:sp>
      <p:sp>
        <p:nvSpPr>
          <p:cNvPr id="6" name="TextBox 5">
            <a:extLst>
              <a:ext uri="{FF2B5EF4-FFF2-40B4-BE49-F238E27FC236}">
                <a16:creationId xmlns:a16="http://schemas.microsoft.com/office/drawing/2014/main" id="{0485DCBA-3BCE-BF4D-80DC-0B02F94FE426}"/>
              </a:ext>
            </a:extLst>
          </p:cNvPr>
          <p:cNvSpPr txBox="1"/>
          <p:nvPr/>
        </p:nvSpPr>
        <p:spPr>
          <a:xfrm>
            <a:off x="2286000" y="5715000"/>
            <a:ext cx="1407501" cy="369332"/>
          </a:xfrm>
          <a:prstGeom prst="rect">
            <a:avLst/>
          </a:prstGeom>
          <a:solidFill>
            <a:schemeClr val="bg2">
              <a:lumMod val="40000"/>
              <a:lumOff val="60000"/>
            </a:schemeClr>
          </a:solidFill>
          <a:ln>
            <a:solidFill>
              <a:schemeClr val="tx1"/>
            </a:solidFill>
          </a:ln>
        </p:spPr>
        <p:txBody>
          <a:bodyPr wrap="none" rtlCol="0">
            <a:spAutoFit/>
          </a:bodyPr>
          <a:lstStyle/>
          <a:p>
            <a:r>
              <a:rPr lang="en-US" dirty="0"/>
              <a:t>PCP Team1</a:t>
            </a:r>
          </a:p>
        </p:txBody>
      </p:sp>
      <p:sp>
        <p:nvSpPr>
          <p:cNvPr id="9" name="TextBox 8">
            <a:extLst>
              <a:ext uri="{FF2B5EF4-FFF2-40B4-BE49-F238E27FC236}">
                <a16:creationId xmlns:a16="http://schemas.microsoft.com/office/drawing/2014/main" id="{AF706E4D-33FD-AC40-B8BE-5E03164EC1D4}"/>
              </a:ext>
            </a:extLst>
          </p:cNvPr>
          <p:cNvSpPr txBox="1"/>
          <p:nvPr/>
        </p:nvSpPr>
        <p:spPr>
          <a:xfrm>
            <a:off x="3963811" y="5715000"/>
            <a:ext cx="1407501" cy="369332"/>
          </a:xfrm>
          <a:prstGeom prst="rect">
            <a:avLst/>
          </a:prstGeom>
          <a:solidFill>
            <a:schemeClr val="bg2">
              <a:lumMod val="40000"/>
              <a:lumOff val="60000"/>
            </a:schemeClr>
          </a:solidFill>
          <a:ln>
            <a:solidFill>
              <a:schemeClr val="tx1"/>
            </a:solidFill>
          </a:ln>
        </p:spPr>
        <p:txBody>
          <a:bodyPr wrap="none" rtlCol="0">
            <a:spAutoFit/>
          </a:bodyPr>
          <a:lstStyle/>
          <a:p>
            <a:r>
              <a:rPr lang="en-US" dirty="0"/>
              <a:t>PCP Team2</a:t>
            </a:r>
          </a:p>
        </p:txBody>
      </p:sp>
      <p:sp>
        <p:nvSpPr>
          <p:cNvPr id="10" name="TextBox 9">
            <a:extLst>
              <a:ext uri="{FF2B5EF4-FFF2-40B4-BE49-F238E27FC236}">
                <a16:creationId xmlns:a16="http://schemas.microsoft.com/office/drawing/2014/main" id="{E1300BDA-3AEE-CA41-A63E-83B979636F89}"/>
              </a:ext>
            </a:extLst>
          </p:cNvPr>
          <p:cNvSpPr txBox="1"/>
          <p:nvPr/>
        </p:nvSpPr>
        <p:spPr>
          <a:xfrm>
            <a:off x="5715000" y="5715000"/>
            <a:ext cx="1407501" cy="369332"/>
          </a:xfrm>
          <a:prstGeom prst="rect">
            <a:avLst/>
          </a:prstGeom>
          <a:solidFill>
            <a:schemeClr val="bg2">
              <a:lumMod val="40000"/>
              <a:lumOff val="60000"/>
            </a:schemeClr>
          </a:solidFill>
          <a:ln>
            <a:solidFill>
              <a:schemeClr val="tx1"/>
            </a:solidFill>
          </a:ln>
        </p:spPr>
        <p:txBody>
          <a:bodyPr wrap="none" rtlCol="0">
            <a:spAutoFit/>
          </a:bodyPr>
          <a:lstStyle/>
          <a:p>
            <a:r>
              <a:rPr lang="en-US" dirty="0"/>
              <a:t>PCP Team3</a:t>
            </a:r>
          </a:p>
        </p:txBody>
      </p:sp>
      <p:cxnSp>
        <p:nvCxnSpPr>
          <p:cNvPr id="12" name="Straight Arrow Connector 11">
            <a:extLst>
              <a:ext uri="{FF2B5EF4-FFF2-40B4-BE49-F238E27FC236}">
                <a16:creationId xmlns:a16="http://schemas.microsoft.com/office/drawing/2014/main" id="{14C4C8EA-D0CA-4B40-8F62-8E11B637846F}"/>
              </a:ext>
            </a:extLst>
          </p:cNvPr>
          <p:cNvCxnSpPr>
            <a:cxnSpLocks/>
            <a:stCxn id="5" idx="2"/>
            <a:endCxn id="9" idx="0"/>
          </p:cNvCxnSpPr>
          <p:nvPr/>
        </p:nvCxnSpPr>
        <p:spPr>
          <a:xfrm>
            <a:off x="4667562" y="5410716"/>
            <a:ext cx="0" cy="30428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03FEAC-CE7B-E74C-BC60-2CD6C05E1A1D}"/>
              </a:ext>
            </a:extLst>
          </p:cNvPr>
          <p:cNvCxnSpPr>
            <a:cxnSpLocks/>
          </p:cNvCxnSpPr>
          <p:nvPr/>
        </p:nvCxnSpPr>
        <p:spPr>
          <a:xfrm flipH="1">
            <a:off x="3693501" y="5410716"/>
            <a:ext cx="123006" cy="30428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710E086-9BEA-D145-BFFF-F285B39546E3}"/>
              </a:ext>
            </a:extLst>
          </p:cNvPr>
          <p:cNvCxnSpPr>
            <a:cxnSpLocks/>
          </p:cNvCxnSpPr>
          <p:nvPr/>
        </p:nvCxnSpPr>
        <p:spPr>
          <a:xfrm>
            <a:off x="5510100" y="5423984"/>
            <a:ext cx="204900" cy="29101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96F9DCC-D925-374C-9962-0CC22FA86AC8}"/>
              </a:ext>
            </a:extLst>
          </p:cNvPr>
          <p:cNvSpPr txBox="1"/>
          <p:nvPr/>
        </p:nvSpPr>
        <p:spPr>
          <a:xfrm>
            <a:off x="1981200" y="1462426"/>
            <a:ext cx="5698548" cy="276999"/>
          </a:xfrm>
          <a:prstGeom prst="rect">
            <a:avLst/>
          </a:prstGeom>
          <a:noFill/>
        </p:spPr>
        <p:txBody>
          <a:bodyPr wrap="none" rtlCol="0">
            <a:spAutoFit/>
          </a:bodyPr>
          <a:lstStyle/>
          <a:p>
            <a:r>
              <a:rPr lang="en-US" sz="1200" dirty="0"/>
              <a:t>Specialty Care Access Network - Extension for Community Healthcare Outcomes</a:t>
            </a:r>
          </a:p>
        </p:txBody>
      </p:sp>
    </p:spTree>
    <p:extLst>
      <p:ext uri="{BB962C8B-B14F-4D97-AF65-F5344CB8AC3E}">
        <p14:creationId xmlns:p14="http://schemas.microsoft.com/office/powerpoint/2010/main" val="231019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DF78-B0C4-084D-BE40-2359D9127ED0}"/>
              </a:ext>
            </a:extLst>
          </p:cNvPr>
          <p:cNvSpPr>
            <a:spLocks noGrp="1"/>
          </p:cNvSpPr>
          <p:nvPr>
            <p:ph type="title"/>
          </p:nvPr>
        </p:nvSpPr>
        <p:spPr/>
        <p:txBody>
          <a:bodyPr/>
          <a:lstStyle/>
          <a:p>
            <a:r>
              <a:rPr lang="en-US" b="1" dirty="0"/>
              <a:t>Data Recipient</a:t>
            </a:r>
          </a:p>
        </p:txBody>
      </p:sp>
      <p:pic>
        <p:nvPicPr>
          <p:cNvPr id="3" name="Picture 2">
            <a:extLst>
              <a:ext uri="{FF2B5EF4-FFF2-40B4-BE49-F238E27FC236}">
                <a16:creationId xmlns:a16="http://schemas.microsoft.com/office/drawing/2014/main" id="{2F17B65D-0755-FD40-B7BD-FCE5C0CF8670}"/>
              </a:ext>
            </a:extLst>
          </p:cNvPr>
          <p:cNvPicPr>
            <a:picLocks noChangeAspect="1"/>
          </p:cNvPicPr>
          <p:nvPr/>
        </p:nvPicPr>
        <p:blipFill>
          <a:blip r:embed="rId2"/>
          <a:stretch>
            <a:fillRect/>
          </a:stretch>
        </p:blipFill>
        <p:spPr>
          <a:xfrm>
            <a:off x="609600" y="2291576"/>
            <a:ext cx="4191000" cy="3352800"/>
          </a:xfrm>
          <a:prstGeom prst="rect">
            <a:avLst/>
          </a:prstGeom>
        </p:spPr>
      </p:pic>
      <p:pic>
        <p:nvPicPr>
          <p:cNvPr id="4" name="Picture 3">
            <a:extLst>
              <a:ext uri="{FF2B5EF4-FFF2-40B4-BE49-F238E27FC236}">
                <a16:creationId xmlns:a16="http://schemas.microsoft.com/office/drawing/2014/main" id="{573D0D1C-F208-474D-B92A-72AFF42F17EB}"/>
              </a:ext>
            </a:extLst>
          </p:cNvPr>
          <p:cNvPicPr>
            <a:picLocks noChangeAspect="1"/>
          </p:cNvPicPr>
          <p:nvPr/>
        </p:nvPicPr>
        <p:blipFill>
          <a:blip r:embed="rId3"/>
          <a:stretch>
            <a:fillRect/>
          </a:stretch>
        </p:blipFill>
        <p:spPr>
          <a:xfrm>
            <a:off x="5181600" y="2291576"/>
            <a:ext cx="3352800" cy="3352800"/>
          </a:xfrm>
          <a:prstGeom prst="rect">
            <a:avLst/>
          </a:prstGeom>
        </p:spPr>
      </p:pic>
      <p:sp>
        <p:nvSpPr>
          <p:cNvPr id="5" name="TextBox 4">
            <a:extLst>
              <a:ext uri="{FF2B5EF4-FFF2-40B4-BE49-F238E27FC236}">
                <a16:creationId xmlns:a16="http://schemas.microsoft.com/office/drawing/2014/main" id="{7A2085F7-023D-3443-A137-C8DFC3CEB772}"/>
              </a:ext>
            </a:extLst>
          </p:cNvPr>
          <p:cNvSpPr txBox="1"/>
          <p:nvPr/>
        </p:nvSpPr>
        <p:spPr>
          <a:xfrm>
            <a:off x="5215054" y="1846715"/>
            <a:ext cx="607859" cy="369332"/>
          </a:xfrm>
          <a:prstGeom prst="rect">
            <a:avLst/>
          </a:prstGeom>
          <a:noFill/>
        </p:spPr>
        <p:txBody>
          <a:bodyPr wrap="none" rtlCol="0">
            <a:spAutoFit/>
          </a:bodyPr>
          <a:lstStyle/>
          <a:p>
            <a:r>
              <a:rPr lang="en-US" b="1" dirty="0"/>
              <a:t>Self</a:t>
            </a:r>
          </a:p>
        </p:txBody>
      </p:sp>
      <p:sp>
        <p:nvSpPr>
          <p:cNvPr id="6" name="TextBox 5">
            <a:extLst>
              <a:ext uri="{FF2B5EF4-FFF2-40B4-BE49-F238E27FC236}">
                <a16:creationId xmlns:a16="http://schemas.microsoft.com/office/drawing/2014/main" id="{968E8C1A-7386-4C4D-94DD-2EBDCA4D98E4}"/>
              </a:ext>
            </a:extLst>
          </p:cNvPr>
          <p:cNvSpPr txBox="1"/>
          <p:nvPr/>
        </p:nvSpPr>
        <p:spPr>
          <a:xfrm>
            <a:off x="1143000" y="1765610"/>
            <a:ext cx="1120820" cy="369332"/>
          </a:xfrm>
          <a:prstGeom prst="rect">
            <a:avLst/>
          </a:prstGeom>
          <a:noFill/>
        </p:spPr>
        <p:txBody>
          <a:bodyPr wrap="none" rtlCol="0">
            <a:spAutoFit/>
          </a:bodyPr>
          <a:lstStyle/>
          <a:p>
            <a:r>
              <a:rPr lang="en-US" b="1" dirty="0"/>
              <a:t>Provider</a:t>
            </a:r>
          </a:p>
        </p:txBody>
      </p:sp>
    </p:spTree>
    <p:extLst>
      <p:ext uri="{BB962C8B-B14F-4D97-AF65-F5344CB8AC3E}">
        <p14:creationId xmlns:p14="http://schemas.microsoft.com/office/powerpoint/2010/main" val="2404992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457200" y="6172200"/>
            <a:ext cx="8229600" cy="457200"/>
          </a:xfrm>
        </p:spPr>
        <p:txBody>
          <a:bodyPr/>
          <a:lstStyle/>
          <a:p>
            <a:pPr algn="ctr">
              <a:buFont typeface="Arial" charset="0"/>
              <a:buNone/>
            </a:pPr>
            <a:r>
              <a:rPr lang="en-US" sz="2400" b="1" dirty="0">
                <a:latin typeface="Calibri" charset="0"/>
                <a:ea typeface="ＭＳ Ｐゴシック" charset="0"/>
                <a:cs typeface="ＭＳ Ｐゴシック" charset="0"/>
              </a:rPr>
              <a:t>Canon 70D; 100-400 mm Canon L; f-5.6; 20 frames/second</a:t>
            </a:r>
          </a:p>
        </p:txBody>
      </p:sp>
      <p:pic>
        <p:nvPicPr>
          <p:cNvPr id="3" name="Picture 2">
            <a:extLst>
              <a:ext uri="{FF2B5EF4-FFF2-40B4-BE49-F238E27FC236}">
                <a16:creationId xmlns:a16="http://schemas.microsoft.com/office/drawing/2014/main" id="{E259465B-8BB9-8C4B-A73C-533C5B6C5324}"/>
              </a:ext>
            </a:extLst>
          </p:cNvPr>
          <p:cNvPicPr>
            <a:picLocks noChangeAspect="1"/>
          </p:cNvPicPr>
          <p:nvPr/>
        </p:nvPicPr>
        <p:blipFill>
          <a:blip r:embed="rId2"/>
          <a:stretch>
            <a:fillRect/>
          </a:stretch>
        </p:blipFill>
        <p:spPr>
          <a:xfrm>
            <a:off x="476250" y="698500"/>
            <a:ext cx="8191500" cy="5461000"/>
          </a:xfrm>
          <a:prstGeom prst="rect">
            <a:avLst/>
          </a:prstGeom>
        </p:spPr>
      </p:pic>
    </p:spTree>
    <p:extLst>
      <p:ext uri="{BB962C8B-B14F-4D97-AF65-F5344CB8AC3E}">
        <p14:creationId xmlns:p14="http://schemas.microsoft.com/office/powerpoint/2010/main" val="4139137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Helicop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774" y="1649412"/>
            <a:ext cx="2370907" cy="1873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2" descr="MAS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5961" y="1598612"/>
            <a:ext cx="2375083" cy="1923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3" descr="KolffBrigDummi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774" y="3810000"/>
            <a:ext cx="3635061" cy="2510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TextBox 4"/>
          <p:cNvSpPr txBox="1">
            <a:spLocks noChangeArrowheads="1"/>
          </p:cNvSpPr>
          <p:nvPr/>
        </p:nvSpPr>
        <p:spPr bwMode="auto">
          <a:xfrm>
            <a:off x="443774" y="1279525"/>
            <a:ext cx="24304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Evacuation Helicopter</a:t>
            </a:r>
          </a:p>
        </p:txBody>
      </p:sp>
      <p:sp>
        <p:nvSpPr>
          <p:cNvPr id="22534" name="TextBox 5"/>
          <p:cNvSpPr txBox="1">
            <a:spLocks noChangeArrowheads="1"/>
          </p:cNvSpPr>
          <p:nvPr/>
        </p:nvSpPr>
        <p:spPr bwMode="auto">
          <a:xfrm>
            <a:off x="5375961" y="1279525"/>
            <a:ext cx="7774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MASH</a:t>
            </a:r>
          </a:p>
        </p:txBody>
      </p:sp>
      <p:sp>
        <p:nvSpPr>
          <p:cNvPr id="22535" name="TextBox 6"/>
          <p:cNvSpPr txBox="1">
            <a:spLocks noChangeArrowheads="1"/>
          </p:cNvSpPr>
          <p:nvPr/>
        </p:nvSpPr>
        <p:spPr bwMode="auto">
          <a:xfrm>
            <a:off x="533400" y="3479800"/>
            <a:ext cx="15446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Kolff</a:t>
            </a:r>
            <a:r>
              <a:rPr lang="en-US" sz="1800" dirty="0"/>
              <a:t> Dialyzer</a:t>
            </a:r>
          </a:p>
        </p:txBody>
      </p:sp>
      <p:sp>
        <p:nvSpPr>
          <p:cNvPr id="22536" name="TextBox 7"/>
          <p:cNvSpPr txBox="1">
            <a:spLocks noChangeArrowheads="1"/>
          </p:cNvSpPr>
          <p:nvPr/>
        </p:nvSpPr>
        <p:spPr bwMode="auto">
          <a:xfrm>
            <a:off x="4689850" y="476913"/>
            <a:ext cx="42902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600" b="1" dirty="0"/>
              <a:t>MASH: 1950 - 1953</a:t>
            </a:r>
          </a:p>
        </p:txBody>
      </p:sp>
    </p:spTree>
    <p:extLst>
      <p:ext uri="{BB962C8B-B14F-4D97-AF65-F5344CB8AC3E}">
        <p14:creationId xmlns:p14="http://schemas.microsoft.com/office/powerpoint/2010/main" val="730422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Chronic Dialysis</a:t>
            </a:r>
          </a:p>
        </p:txBody>
      </p:sp>
      <p:sp>
        <p:nvSpPr>
          <p:cNvPr id="3" name="Content Placeholder 2"/>
          <p:cNvSpPr>
            <a:spLocks noGrp="1"/>
          </p:cNvSpPr>
          <p:nvPr>
            <p:ph idx="1"/>
          </p:nvPr>
        </p:nvSpPr>
        <p:spPr/>
        <p:txBody>
          <a:bodyPr>
            <a:normAutofit fontScale="92500" lnSpcReduction="20000"/>
          </a:bodyPr>
          <a:lstStyle/>
          <a:p>
            <a:r>
              <a:rPr lang="en-US" dirty="0"/>
              <a:t>1963 </a:t>
            </a:r>
            <a:r>
              <a:rPr lang="mr-IN" dirty="0"/>
              <a:t>–</a:t>
            </a:r>
            <a:r>
              <a:rPr lang="en-US" dirty="0"/>
              <a:t> VA Hospitals announced its intentions to open 30 dialysis centers across the country </a:t>
            </a:r>
          </a:p>
          <a:p>
            <a:endParaRPr lang="en-US" dirty="0"/>
          </a:p>
          <a:p>
            <a:r>
              <a:rPr lang="en-US" dirty="0"/>
              <a:t>1965 </a:t>
            </a:r>
            <a:r>
              <a:rPr lang="mr-IN" dirty="0"/>
              <a:t>–</a:t>
            </a:r>
            <a:r>
              <a:rPr lang="en-US" dirty="0"/>
              <a:t> Public Health Service started the Kidney Disease Control Program (KDCP) and awarded 12 grants to start 12 dialysis centers across the country </a:t>
            </a:r>
          </a:p>
        </p:txBody>
      </p:sp>
    </p:spTree>
    <p:extLst>
      <p:ext uri="{BB962C8B-B14F-4D97-AF65-F5344CB8AC3E}">
        <p14:creationId xmlns:p14="http://schemas.microsoft.com/office/powerpoint/2010/main" val="40462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House Ways and </a:t>
            </a:r>
            <a:r>
              <a:rPr lang="en-US" b="1"/>
              <a:t>Means Committee - 1971</a:t>
            </a:r>
          </a:p>
        </p:txBody>
      </p:sp>
      <p:sp>
        <p:nvSpPr>
          <p:cNvPr id="3" name="Content Placeholder 2"/>
          <p:cNvSpPr>
            <a:spLocks noGrp="1"/>
          </p:cNvSpPr>
          <p:nvPr>
            <p:ph idx="1"/>
          </p:nvPr>
        </p:nvSpPr>
        <p:spPr>
          <a:xfrm>
            <a:off x="685800" y="1935163"/>
            <a:ext cx="7848600" cy="3932237"/>
          </a:xfrm>
        </p:spPr>
        <p:txBody>
          <a:bodyPr>
            <a:normAutofit fontScale="55000" lnSpcReduction="20000"/>
          </a:bodyPr>
          <a:lstStyle/>
          <a:p>
            <a:r>
              <a:rPr lang="en-US" dirty="0" err="1"/>
              <a:t>Shep</a:t>
            </a:r>
            <a:r>
              <a:rPr lang="en-US" dirty="0"/>
              <a:t> Glazer, NY; William Litchfield, Houston, TX; Roland Fortier, CT; Peter Lundin, Medical Student, CA; June Crowley, and Abram </a:t>
            </a:r>
            <a:r>
              <a:rPr lang="en-US" dirty="0" err="1"/>
              <a:t>Holz</a:t>
            </a:r>
            <a:r>
              <a:rPr lang="en-US" dirty="0"/>
              <a:t>, NY</a:t>
            </a:r>
          </a:p>
          <a:p>
            <a:endParaRPr lang="en-US" dirty="0"/>
          </a:p>
          <a:p>
            <a:r>
              <a:rPr lang="en-US" dirty="0"/>
              <a:t>Glazer made an official statement for NAPH, and then spoke about his personal situation:</a:t>
            </a:r>
          </a:p>
          <a:p>
            <a:endParaRPr lang="en-US" dirty="0"/>
          </a:p>
          <a:p>
            <a:r>
              <a:rPr lang="en-US" i="1" dirty="0"/>
              <a:t>I am 43 years old, married for 20 years, with two children ages 14 and 10. I was a salesman until a couple of months ago until it became necessary for me to supplement my income to pay for the dialysis supplies. I tried to sell a non-competitive line, was found out, and was fired. Gentlemen, what should I do? End it all and die? Sell my house for which I worked so hard, and go on welfare? Should I go into the hospital under my hospitalization policy, then I cannot work? Please tell me. If your kidneys failed tomorrow, wouldn't you want the opportunity to live? Wouldn't you want to see your children grow up? (U.S. Congress, House, Committee on Ways and Means, 1971b)</a:t>
            </a:r>
            <a:endParaRPr lang="en-US" dirty="0"/>
          </a:p>
          <a:p>
            <a:endParaRPr lang="en-US" dirty="0"/>
          </a:p>
        </p:txBody>
      </p:sp>
    </p:spTree>
    <p:extLst>
      <p:ext uri="{BB962C8B-B14F-4D97-AF65-F5344CB8AC3E}">
        <p14:creationId xmlns:p14="http://schemas.microsoft.com/office/powerpoint/2010/main" val="108060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Lets Do The Numbers</a:t>
            </a:r>
          </a:p>
        </p:txBody>
      </p:sp>
      <p:sp>
        <p:nvSpPr>
          <p:cNvPr id="3" name="Content Placeholder 2"/>
          <p:cNvSpPr>
            <a:spLocks noGrp="1"/>
          </p:cNvSpPr>
          <p:nvPr>
            <p:ph idx="1"/>
          </p:nvPr>
        </p:nvSpPr>
        <p:spPr>
          <a:xfrm>
            <a:off x="650488" y="1761893"/>
            <a:ext cx="7883912" cy="4257907"/>
          </a:xfrm>
        </p:spPr>
        <p:txBody>
          <a:bodyPr>
            <a:normAutofit fontScale="85000" lnSpcReduction="20000"/>
          </a:bodyPr>
          <a:lstStyle/>
          <a:p>
            <a:endParaRPr lang="en-US" dirty="0"/>
          </a:p>
          <a:p>
            <a:r>
              <a:rPr lang="en-US" dirty="0"/>
              <a:t>660,000 - ESRD Patients </a:t>
            </a:r>
          </a:p>
          <a:p>
            <a:pPr lvl="1"/>
            <a:r>
              <a:rPr lang="en-US" dirty="0"/>
              <a:t>486,000 on Dialysis </a:t>
            </a:r>
          </a:p>
          <a:p>
            <a:pPr lvl="1"/>
            <a:r>
              <a:rPr lang="en-US" dirty="0"/>
              <a:t>194,000 Transplant</a:t>
            </a:r>
          </a:p>
          <a:p>
            <a:endParaRPr lang="en-US" dirty="0"/>
          </a:p>
          <a:p>
            <a:r>
              <a:rPr lang="en-US" dirty="0"/>
              <a:t>1% - ESRD as Proportion of Medicare Beneficiaries </a:t>
            </a:r>
          </a:p>
          <a:p>
            <a:endParaRPr lang="en-US" dirty="0"/>
          </a:p>
          <a:p>
            <a:r>
              <a:rPr lang="en-US" dirty="0"/>
              <a:t>10% - Proportion of Medicare budget ($ 688 Billion in 2017) consumed </a:t>
            </a:r>
          </a:p>
          <a:p>
            <a:endParaRPr lang="en-US" dirty="0"/>
          </a:p>
        </p:txBody>
      </p:sp>
    </p:spTree>
    <p:extLst>
      <p:ext uri="{BB962C8B-B14F-4D97-AF65-F5344CB8AC3E}">
        <p14:creationId xmlns:p14="http://schemas.microsoft.com/office/powerpoint/2010/main" val="45829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4438" y="-2640"/>
            <a:ext cx="7707419" cy="6860640"/>
          </a:xfrm>
          <a:prstGeom prst="rect">
            <a:avLst/>
          </a:prstGeom>
        </p:spPr>
      </p:pic>
    </p:spTree>
    <p:extLst>
      <p:ext uri="{BB962C8B-B14F-4D97-AF65-F5344CB8AC3E}">
        <p14:creationId xmlns:p14="http://schemas.microsoft.com/office/powerpoint/2010/main" val="176648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rban_Rural_Counties_2010UZ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7"/>
            <a:ext cx="9144000" cy="7065817"/>
          </a:xfrm>
          <a:prstGeom prst="rect">
            <a:avLst/>
          </a:prstGeom>
        </p:spPr>
      </p:pic>
      <p:sp>
        <p:nvSpPr>
          <p:cNvPr id="6" name="TextBox 5"/>
          <p:cNvSpPr txBox="1"/>
          <p:nvPr/>
        </p:nvSpPr>
        <p:spPr>
          <a:xfrm>
            <a:off x="269487" y="6052471"/>
            <a:ext cx="197190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Urban </a:t>
            </a:r>
            <a:r>
              <a:rPr lang="en-US" b="1" dirty="0" err="1"/>
              <a:t>vs</a:t>
            </a:r>
            <a:r>
              <a:rPr lang="en-US" b="1" dirty="0"/>
              <a:t> Rural</a:t>
            </a:r>
          </a:p>
          <a:p>
            <a:r>
              <a:rPr lang="en-US" b="1" dirty="0"/>
              <a:t> counties map   </a:t>
            </a:r>
          </a:p>
        </p:txBody>
      </p:sp>
      <p:sp>
        <p:nvSpPr>
          <p:cNvPr id="9" name="TextBox 8"/>
          <p:cNvSpPr txBox="1"/>
          <p:nvPr/>
        </p:nvSpPr>
        <p:spPr>
          <a:xfrm>
            <a:off x="5638800" y="6259886"/>
            <a:ext cx="3309367"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a:t>84% of Geographic Area = Rural</a:t>
            </a:r>
          </a:p>
        </p:txBody>
      </p:sp>
    </p:spTree>
    <p:extLst>
      <p:ext uri="{BB962C8B-B14F-4D97-AF65-F5344CB8AC3E}">
        <p14:creationId xmlns:p14="http://schemas.microsoft.com/office/powerpoint/2010/main" val="405146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91" y="533400"/>
            <a:ext cx="8229600" cy="1143000"/>
          </a:xfrm>
        </p:spPr>
        <p:txBody>
          <a:bodyPr>
            <a:normAutofit/>
          </a:bodyPr>
          <a:lstStyle/>
          <a:p>
            <a:r>
              <a:rPr lang="en-US" sz="4000" b="1" dirty="0"/>
              <a:t> Dialysis in Rural America</a:t>
            </a:r>
          </a:p>
        </p:txBody>
      </p:sp>
      <p:sp>
        <p:nvSpPr>
          <p:cNvPr id="3" name="Content Placeholder 2"/>
          <p:cNvSpPr>
            <a:spLocks noGrp="1"/>
          </p:cNvSpPr>
          <p:nvPr>
            <p:ph idx="1"/>
          </p:nvPr>
        </p:nvSpPr>
        <p:spPr/>
        <p:txBody>
          <a:bodyPr>
            <a:normAutofit fontScale="77500" lnSpcReduction="20000"/>
          </a:bodyPr>
          <a:lstStyle/>
          <a:p>
            <a:endParaRPr lang="en-US" dirty="0"/>
          </a:p>
          <a:p>
            <a:r>
              <a:rPr lang="en-US" dirty="0"/>
              <a:t>Prevalence of dialysis use is similar across rural and urban areas (3.9 /1000 residents)</a:t>
            </a:r>
          </a:p>
          <a:p>
            <a:endParaRPr lang="en-US" dirty="0"/>
          </a:p>
          <a:p>
            <a:r>
              <a:rPr lang="en-US" dirty="0"/>
              <a:t>As opposed to 23% of Urban Counties, 77% of remote rural counties lack an in-county dialysis facility. </a:t>
            </a:r>
          </a:p>
          <a:p>
            <a:endParaRPr lang="en-US" dirty="0"/>
          </a:p>
          <a:p>
            <a:r>
              <a:rPr lang="en-US" dirty="0"/>
              <a:t>On average, rural ESRD residents lived 33.3 miles away from a dialysis facility </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446249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c08_ppt" id="{5F540AE7-9895-BE44-A67D-1A19CF4E5DF5}" vid="{D27E614A-754A-F849-AC2A-F7B40871FAB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uc08_ppt</Template>
  <TotalTime>9667</TotalTime>
  <Words>680</Words>
  <Application>Microsoft Macintosh PowerPoint</Application>
  <PresentationFormat>On-screen Show (4:3)</PresentationFormat>
  <Paragraphs>135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ＭＳ Ｐゴシック</vt:lpstr>
      <vt:lpstr>Zapf Dingbats</vt:lpstr>
      <vt:lpstr>Arial</vt:lpstr>
      <vt:lpstr>Calibri</vt:lpstr>
      <vt:lpstr>Default Design</vt:lpstr>
      <vt:lpstr>PowerPoint Presentation</vt:lpstr>
      <vt:lpstr>PowerPoint Presentation</vt:lpstr>
      <vt:lpstr>PowerPoint Presentation</vt:lpstr>
      <vt:lpstr>Chronic Dialysis</vt:lpstr>
      <vt:lpstr>House Ways and Means Committee - 1971</vt:lpstr>
      <vt:lpstr>Lets Do The Numbers</vt:lpstr>
      <vt:lpstr>PowerPoint Presentation</vt:lpstr>
      <vt:lpstr>PowerPoint Presentation</vt:lpstr>
      <vt:lpstr> Dialysis in Rural America</vt:lpstr>
      <vt:lpstr>Rural Hospitals</vt:lpstr>
      <vt:lpstr>…...Back to the Ways and Means Committee </vt:lpstr>
      <vt:lpstr>Terminology</vt:lpstr>
      <vt:lpstr>Tele-health Pilot Meadowview Hospital</vt:lpstr>
      <vt:lpstr>Clinical Pathway: Tele-Nephrology</vt:lpstr>
      <vt:lpstr>Tele-Nephrology </vt:lpstr>
      <vt:lpstr>Cincinnati Experience </vt:lpstr>
      <vt:lpstr>Driving…...</vt:lpstr>
      <vt:lpstr>Home Dialysis</vt:lpstr>
      <vt:lpstr>Colorado River Rafting</vt:lpstr>
      <vt:lpstr>SCAN-ECHO </vt:lpstr>
      <vt:lpstr>Data Recipient</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Thakar, Charuhas (thakarcv)</cp:lastModifiedBy>
  <cp:revision>213</cp:revision>
  <dcterms:created xsi:type="dcterms:W3CDTF">2017-07-30T12:46:57Z</dcterms:created>
  <dcterms:modified xsi:type="dcterms:W3CDTF">2020-06-24T19:56:52Z</dcterms:modified>
</cp:coreProperties>
</file>