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8" r:id="rId3"/>
    <p:sldId id="282" r:id="rId4"/>
    <p:sldId id="306" r:id="rId5"/>
    <p:sldId id="291" r:id="rId6"/>
    <p:sldId id="258" r:id="rId7"/>
    <p:sldId id="260" r:id="rId8"/>
    <p:sldId id="257" r:id="rId9"/>
    <p:sldId id="280" r:id="rId10"/>
    <p:sldId id="264" r:id="rId11"/>
    <p:sldId id="297" r:id="rId12"/>
    <p:sldId id="265" r:id="rId13"/>
    <p:sldId id="302" r:id="rId14"/>
    <p:sldId id="287" r:id="rId15"/>
    <p:sldId id="303" r:id="rId16"/>
    <p:sldId id="276" r:id="rId17"/>
    <p:sldId id="305" r:id="rId18"/>
    <p:sldId id="304" r:id="rId19"/>
    <p:sldId id="290" r:id="rId20"/>
    <p:sldId id="301" r:id="rId21"/>
    <p:sldId id="261" r:id="rId22"/>
    <p:sldId id="281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6BE675-70B5-4089-A3D9-F7EDDE987150}" v="1" dt="2020-06-23T13:22:39.394"/>
    <p1510:client id="{E92F1291-4754-675B-BA01-3E2BAC5010B3}" v="207" dt="2020-06-22T18:03:06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D2B555-F1CD-46B3-814C-0C9F921B5EF7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01ED94-8C3F-4895-8034-78A8DA0A462D}">
      <dgm:prSet phldrT="[Text]"/>
      <dgm:spPr/>
      <dgm:t>
        <a:bodyPr/>
        <a:lstStyle/>
        <a:p>
          <a:r>
            <a:rPr lang="en-US"/>
            <a:t>EARLY YEARS -1879 Lancet article talks about the use of the telephone to reduce unnecessary office visits</a:t>
          </a:r>
        </a:p>
      </dgm:t>
    </dgm:pt>
    <dgm:pt modelId="{6EA05699-E1A4-499B-AC25-8CBCDE8D5ABC}" type="parTrans" cxnId="{0C7B5364-CBF4-4C40-B424-CC5C4008B441}">
      <dgm:prSet/>
      <dgm:spPr/>
      <dgm:t>
        <a:bodyPr/>
        <a:lstStyle/>
        <a:p>
          <a:endParaRPr lang="en-US"/>
        </a:p>
      </dgm:t>
    </dgm:pt>
    <dgm:pt modelId="{EFC0D5FA-1372-4DF8-8045-632451051612}" type="sibTrans" cxnId="{0C7B5364-CBF4-4C40-B424-CC5C4008B441}">
      <dgm:prSet/>
      <dgm:spPr/>
      <dgm:t>
        <a:bodyPr/>
        <a:lstStyle/>
        <a:p>
          <a:endParaRPr lang="en-US"/>
        </a:p>
      </dgm:t>
    </dgm:pt>
    <dgm:pt modelId="{CC4C4FD8-20A2-4314-BC7D-124ADC7EFE3B}">
      <dgm:prSet phldrT="[Text]"/>
      <dgm:spPr/>
      <dgm:t>
        <a:bodyPr/>
        <a:lstStyle/>
        <a:p>
          <a:r>
            <a:rPr lang="en-US"/>
            <a:t>1924 – Radio News article foreshadowing the “Radio Doctor”</a:t>
          </a:r>
        </a:p>
      </dgm:t>
    </dgm:pt>
    <dgm:pt modelId="{CA95B8AE-0CEF-4F04-A563-24B708373DF5}" type="parTrans" cxnId="{AB48BC05-CDDA-454D-A580-DB1462E38FD7}">
      <dgm:prSet/>
      <dgm:spPr/>
      <dgm:t>
        <a:bodyPr/>
        <a:lstStyle/>
        <a:p>
          <a:endParaRPr lang="en-US"/>
        </a:p>
      </dgm:t>
    </dgm:pt>
    <dgm:pt modelId="{0386AFE4-C407-485E-83E6-D4252F25F272}" type="sibTrans" cxnId="{AB48BC05-CDDA-454D-A580-DB1462E38FD7}">
      <dgm:prSet/>
      <dgm:spPr/>
      <dgm:t>
        <a:bodyPr/>
        <a:lstStyle/>
        <a:p>
          <a:endParaRPr lang="en-US"/>
        </a:p>
      </dgm:t>
    </dgm:pt>
    <dgm:pt modelId="{AC2395BB-5D59-48A1-B07B-5ABEC98635D6}">
      <dgm:prSet phldrT="[Text]"/>
      <dgm:spPr/>
      <dgm:t>
        <a:bodyPr/>
        <a:lstStyle/>
        <a:p>
          <a:r>
            <a:rPr lang="en-US"/>
            <a:t>1948 - First radiologic images sent via telephone across 24 miles in Eastern Pennsylvania </a:t>
          </a:r>
        </a:p>
      </dgm:t>
    </dgm:pt>
    <dgm:pt modelId="{623853EF-60CC-479E-A33B-43AB3BEA0FD6}" type="parTrans" cxnId="{39ADC81B-272E-418A-8579-5C5315EADAB8}">
      <dgm:prSet/>
      <dgm:spPr/>
      <dgm:t>
        <a:bodyPr/>
        <a:lstStyle/>
        <a:p>
          <a:endParaRPr lang="en-US"/>
        </a:p>
      </dgm:t>
    </dgm:pt>
    <dgm:pt modelId="{76399420-17E7-40E6-819C-61146D163C7A}" type="sibTrans" cxnId="{39ADC81B-272E-418A-8579-5C5315EADAB8}">
      <dgm:prSet/>
      <dgm:spPr/>
      <dgm:t>
        <a:bodyPr/>
        <a:lstStyle/>
        <a:p>
          <a:endParaRPr lang="en-US"/>
        </a:p>
      </dgm:t>
    </dgm:pt>
    <dgm:pt modelId="{6883E60A-AEDE-4CDF-A0E5-2A8527D4CEB6}">
      <dgm:prSet phldrT="[Text]"/>
      <dgm:spPr/>
      <dgm:t>
        <a:bodyPr/>
        <a:lstStyle/>
        <a:p>
          <a:r>
            <a:rPr lang="en-US"/>
            <a:t>1959 - Canadian radiologists report diagnostic consultations based on fluoroscopy images transmitted by coaxial cable</a:t>
          </a:r>
        </a:p>
      </dgm:t>
    </dgm:pt>
    <dgm:pt modelId="{2437248B-B0BD-46B9-ACF4-4A6AB88AB80F}" type="parTrans" cxnId="{F44206DC-2EDB-4212-9BC9-5B9DD07F9C2B}">
      <dgm:prSet/>
      <dgm:spPr/>
      <dgm:t>
        <a:bodyPr/>
        <a:lstStyle/>
        <a:p>
          <a:endParaRPr lang="en-US"/>
        </a:p>
      </dgm:t>
    </dgm:pt>
    <dgm:pt modelId="{9E170164-2C29-4720-A4EB-FC36FE4F2B46}" type="sibTrans" cxnId="{F44206DC-2EDB-4212-9BC9-5B9DD07F9C2B}">
      <dgm:prSet/>
      <dgm:spPr/>
      <dgm:t>
        <a:bodyPr/>
        <a:lstStyle/>
        <a:p>
          <a:endParaRPr lang="en-US"/>
        </a:p>
      </dgm:t>
    </dgm:pt>
    <dgm:pt modelId="{7D0E454F-37E5-4028-828A-996F509C2C06}">
      <dgm:prSet phldrT="[Text]"/>
      <dgm:spPr/>
      <dgm:t>
        <a:bodyPr/>
        <a:lstStyle/>
        <a:p>
          <a:r>
            <a:rPr lang="en-US"/>
            <a:t>Late 1950’s/Early 60’s - Closed-circuit TV link established between Nebraska Psychiatric Institute and Norfolk State Hospital for Consultations</a:t>
          </a:r>
        </a:p>
      </dgm:t>
    </dgm:pt>
    <dgm:pt modelId="{B0275164-B317-4CD0-96A2-5BB542BD7495}" type="parTrans" cxnId="{09E6AB19-B92C-4DDA-B25D-AB43611EFB5D}">
      <dgm:prSet/>
      <dgm:spPr/>
      <dgm:t>
        <a:bodyPr/>
        <a:lstStyle/>
        <a:p>
          <a:endParaRPr lang="en-US"/>
        </a:p>
      </dgm:t>
    </dgm:pt>
    <dgm:pt modelId="{9EA36447-C3AD-4E70-A9B3-FA5D6CBB66AB}" type="sibTrans" cxnId="{09E6AB19-B92C-4DDA-B25D-AB43611EFB5D}">
      <dgm:prSet/>
      <dgm:spPr/>
      <dgm:t>
        <a:bodyPr/>
        <a:lstStyle/>
        <a:p>
          <a:endParaRPr lang="en-US"/>
        </a:p>
      </dgm:t>
    </dgm:pt>
    <dgm:pt modelId="{26E26D5C-CDD7-4DF2-873D-2C5008B5A572}">
      <dgm:prSet phldrT="[Text]"/>
      <dgm:spPr/>
      <dgm:t>
        <a:bodyPr/>
        <a:lstStyle/>
        <a:p>
          <a:r>
            <a:rPr lang="en-US"/>
            <a:t>1961 - Radiotelemetry for patient monitoring</a:t>
          </a:r>
        </a:p>
      </dgm:t>
    </dgm:pt>
    <dgm:pt modelId="{3C1D2D5F-A5CA-4281-9A6C-5B8D877B1266}" type="parTrans" cxnId="{23BE5A9F-FD10-42BC-9FCC-4ACBA5356CE5}">
      <dgm:prSet/>
      <dgm:spPr/>
      <dgm:t>
        <a:bodyPr/>
        <a:lstStyle/>
        <a:p>
          <a:endParaRPr lang="en-US"/>
        </a:p>
      </dgm:t>
    </dgm:pt>
    <dgm:pt modelId="{0FE6F8BA-388E-46D4-B7EB-E1236AEA4293}" type="sibTrans" cxnId="{23BE5A9F-FD10-42BC-9FCC-4ACBA5356CE5}">
      <dgm:prSet/>
      <dgm:spPr/>
      <dgm:t>
        <a:bodyPr/>
        <a:lstStyle/>
        <a:p>
          <a:endParaRPr lang="en-US"/>
        </a:p>
      </dgm:t>
    </dgm:pt>
    <dgm:pt modelId="{793BC269-148F-4107-8F10-E39596D7B0AE}">
      <dgm:prSet phldrT="[Text]"/>
      <dgm:spPr/>
      <dgm:t>
        <a:bodyPr/>
        <a:lstStyle/>
        <a:p>
          <a:r>
            <a:rPr lang="en-US"/>
            <a:t>1973 - NASA links Indian Health Service reservations with mobile support units (STARPAHC)</a:t>
          </a:r>
        </a:p>
      </dgm:t>
    </dgm:pt>
    <dgm:pt modelId="{1B7F076F-FD32-448D-A5E8-42C3759F2868}" type="parTrans" cxnId="{039F7D2D-FCCF-4A6A-83E1-4F0405F58C1D}">
      <dgm:prSet/>
      <dgm:spPr/>
      <dgm:t>
        <a:bodyPr/>
        <a:lstStyle/>
        <a:p>
          <a:endParaRPr lang="en-US"/>
        </a:p>
      </dgm:t>
    </dgm:pt>
    <dgm:pt modelId="{FEDEC22D-1884-404A-B3CB-6EA903468D01}" type="sibTrans" cxnId="{039F7D2D-FCCF-4A6A-83E1-4F0405F58C1D}">
      <dgm:prSet/>
      <dgm:spPr/>
      <dgm:t>
        <a:bodyPr/>
        <a:lstStyle/>
        <a:p>
          <a:endParaRPr lang="en-US"/>
        </a:p>
      </dgm:t>
    </dgm:pt>
    <dgm:pt modelId="{AE35988E-B97D-43CE-94A1-BBF22FB68002}">
      <dgm:prSet phldrT="[Text]"/>
      <dgm:spPr/>
      <dgm:t>
        <a:bodyPr/>
        <a:lstStyle/>
        <a:p>
          <a:r>
            <a:rPr lang="en-US" dirty="0"/>
            <a:t>1990’s - Rise of the internet supports the way for improved telehealth</a:t>
          </a:r>
        </a:p>
      </dgm:t>
    </dgm:pt>
    <dgm:pt modelId="{3CFEF004-0FE1-4A47-978F-E40F3EE25CA5}" type="parTrans" cxnId="{490C6BC2-C31B-4D31-AEA9-DE32BB5A5CD2}">
      <dgm:prSet/>
      <dgm:spPr/>
      <dgm:t>
        <a:bodyPr/>
        <a:lstStyle/>
        <a:p>
          <a:endParaRPr lang="en-US"/>
        </a:p>
      </dgm:t>
    </dgm:pt>
    <dgm:pt modelId="{D04334AA-4AFF-4F36-9F3D-FAF24AE06606}" type="sibTrans" cxnId="{490C6BC2-C31B-4D31-AEA9-DE32BB5A5CD2}">
      <dgm:prSet/>
      <dgm:spPr/>
      <dgm:t>
        <a:bodyPr/>
        <a:lstStyle/>
        <a:p>
          <a:endParaRPr lang="en-US"/>
        </a:p>
      </dgm:t>
    </dgm:pt>
    <dgm:pt modelId="{D9C50CF2-1271-41C6-8DA4-A110EEEB6DFD}">
      <dgm:prSet phldrT="[Text]"/>
      <dgm:spPr/>
      <dgm:t>
        <a:bodyPr/>
        <a:lstStyle/>
        <a:p>
          <a:r>
            <a:rPr lang="en-US"/>
            <a:t>2014 - President Obama signs National Defense Act, expands telemedicine </a:t>
          </a:r>
        </a:p>
      </dgm:t>
    </dgm:pt>
    <dgm:pt modelId="{5531D6E9-453D-4047-A63B-811537947D33}" type="parTrans" cxnId="{458BD7C2-7CB1-485F-887B-9121100D1F5C}">
      <dgm:prSet/>
      <dgm:spPr/>
      <dgm:t>
        <a:bodyPr/>
        <a:lstStyle/>
        <a:p>
          <a:endParaRPr lang="en-US"/>
        </a:p>
      </dgm:t>
    </dgm:pt>
    <dgm:pt modelId="{49E78EFC-89D6-4899-9797-E94D1DD6AEC7}" type="sibTrans" cxnId="{458BD7C2-7CB1-485F-887B-9121100D1F5C}">
      <dgm:prSet/>
      <dgm:spPr/>
      <dgm:t>
        <a:bodyPr/>
        <a:lstStyle/>
        <a:p>
          <a:endParaRPr lang="en-US"/>
        </a:p>
      </dgm:t>
    </dgm:pt>
    <dgm:pt modelId="{0D28AFFE-080A-45B2-84E9-4382E851504D}" type="pres">
      <dgm:prSet presAssocID="{E5D2B555-F1CD-46B3-814C-0C9F921B5EF7}" presName="Name0" presStyleCnt="0">
        <dgm:presLayoutVars>
          <dgm:dir/>
          <dgm:resizeHandles/>
        </dgm:presLayoutVars>
      </dgm:prSet>
      <dgm:spPr/>
    </dgm:pt>
    <dgm:pt modelId="{7321A2B6-7966-4ACD-9CBE-1029D63A7C8A}" type="pres">
      <dgm:prSet presAssocID="{9301ED94-8C3F-4895-8034-78A8DA0A462D}" presName="compNode" presStyleCnt="0"/>
      <dgm:spPr/>
    </dgm:pt>
    <dgm:pt modelId="{4F2D06FB-4F0C-41B0-B429-2DC77278EBE7}" type="pres">
      <dgm:prSet presAssocID="{9301ED94-8C3F-4895-8034-78A8DA0A462D}" presName="dummyConnPt" presStyleCnt="0"/>
      <dgm:spPr/>
    </dgm:pt>
    <dgm:pt modelId="{D04F4B59-F58A-479A-A8CA-68B83FBC0615}" type="pres">
      <dgm:prSet presAssocID="{9301ED94-8C3F-4895-8034-78A8DA0A462D}" presName="node" presStyleLbl="node1" presStyleIdx="0" presStyleCnt="9">
        <dgm:presLayoutVars>
          <dgm:bulletEnabled val="1"/>
        </dgm:presLayoutVars>
      </dgm:prSet>
      <dgm:spPr/>
    </dgm:pt>
    <dgm:pt modelId="{4AD05BC6-7E95-487D-8C91-F8FCB69934AC}" type="pres">
      <dgm:prSet presAssocID="{EFC0D5FA-1372-4DF8-8045-632451051612}" presName="sibTrans" presStyleLbl="bgSibTrans2D1" presStyleIdx="0" presStyleCnt="8"/>
      <dgm:spPr/>
    </dgm:pt>
    <dgm:pt modelId="{9A212CF0-22F7-47FE-8DD8-379545D1DE67}" type="pres">
      <dgm:prSet presAssocID="{CC4C4FD8-20A2-4314-BC7D-124ADC7EFE3B}" presName="compNode" presStyleCnt="0"/>
      <dgm:spPr/>
    </dgm:pt>
    <dgm:pt modelId="{15BB5787-7D81-4B80-9C4D-1A5947F05639}" type="pres">
      <dgm:prSet presAssocID="{CC4C4FD8-20A2-4314-BC7D-124ADC7EFE3B}" presName="dummyConnPt" presStyleCnt="0"/>
      <dgm:spPr/>
    </dgm:pt>
    <dgm:pt modelId="{7EC10A6F-3AFC-441E-A825-257245E1DDE2}" type="pres">
      <dgm:prSet presAssocID="{CC4C4FD8-20A2-4314-BC7D-124ADC7EFE3B}" presName="node" presStyleLbl="node1" presStyleIdx="1" presStyleCnt="9">
        <dgm:presLayoutVars>
          <dgm:bulletEnabled val="1"/>
        </dgm:presLayoutVars>
      </dgm:prSet>
      <dgm:spPr/>
    </dgm:pt>
    <dgm:pt modelId="{2A46C3D1-4490-4765-B2D2-B1983A7F6F85}" type="pres">
      <dgm:prSet presAssocID="{0386AFE4-C407-485E-83E6-D4252F25F272}" presName="sibTrans" presStyleLbl="bgSibTrans2D1" presStyleIdx="1" presStyleCnt="8"/>
      <dgm:spPr/>
    </dgm:pt>
    <dgm:pt modelId="{0E2E0420-5C54-4437-9FF0-7D5EC7755E5C}" type="pres">
      <dgm:prSet presAssocID="{AC2395BB-5D59-48A1-B07B-5ABEC98635D6}" presName="compNode" presStyleCnt="0"/>
      <dgm:spPr/>
    </dgm:pt>
    <dgm:pt modelId="{073DC071-8B48-453F-B210-A8D6E5B9AE38}" type="pres">
      <dgm:prSet presAssocID="{AC2395BB-5D59-48A1-B07B-5ABEC98635D6}" presName="dummyConnPt" presStyleCnt="0"/>
      <dgm:spPr/>
    </dgm:pt>
    <dgm:pt modelId="{5922037C-4AB2-4A2F-8264-D3AE0D50DAA7}" type="pres">
      <dgm:prSet presAssocID="{AC2395BB-5D59-48A1-B07B-5ABEC98635D6}" presName="node" presStyleLbl="node1" presStyleIdx="2" presStyleCnt="9">
        <dgm:presLayoutVars>
          <dgm:bulletEnabled val="1"/>
        </dgm:presLayoutVars>
      </dgm:prSet>
      <dgm:spPr/>
    </dgm:pt>
    <dgm:pt modelId="{B295F70D-C2F5-4CB9-AE3A-A0CC67C9F206}" type="pres">
      <dgm:prSet presAssocID="{76399420-17E7-40E6-819C-61146D163C7A}" presName="sibTrans" presStyleLbl="bgSibTrans2D1" presStyleIdx="2" presStyleCnt="8"/>
      <dgm:spPr/>
    </dgm:pt>
    <dgm:pt modelId="{A4C2ECDB-3145-4D97-B228-0E79951EF77F}" type="pres">
      <dgm:prSet presAssocID="{6883E60A-AEDE-4CDF-A0E5-2A8527D4CEB6}" presName="compNode" presStyleCnt="0"/>
      <dgm:spPr/>
    </dgm:pt>
    <dgm:pt modelId="{AA1D0EB3-3795-4EE6-A356-8C65B5C7B896}" type="pres">
      <dgm:prSet presAssocID="{6883E60A-AEDE-4CDF-A0E5-2A8527D4CEB6}" presName="dummyConnPt" presStyleCnt="0"/>
      <dgm:spPr/>
    </dgm:pt>
    <dgm:pt modelId="{E0C05612-3EA1-4645-9A39-AD1BBF7C1EBB}" type="pres">
      <dgm:prSet presAssocID="{6883E60A-AEDE-4CDF-A0E5-2A8527D4CEB6}" presName="node" presStyleLbl="node1" presStyleIdx="3" presStyleCnt="9">
        <dgm:presLayoutVars>
          <dgm:bulletEnabled val="1"/>
        </dgm:presLayoutVars>
      </dgm:prSet>
      <dgm:spPr/>
    </dgm:pt>
    <dgm:pt modelId="{C56FC37B-E824-4ACF-9BA2-55DAFFA8851B}" type="pres">
      <dgm:prSet presAssocID="{9E170164-2C29-4720-A4EB-FC36FE4F2B46}" presName="sibTrans" presStyleLbl="bgSibTrans2D1" presStyleIdx="3" presStyleCnt="8"/>
      <dgm:spPr/>
    </dgm:pt>
    <dgm:pt modelId="{3D0B91C2-6936-4AD0-8225-75D025E283CE}" type="pres">
      <dgm:prSet presAssocID="{7D0E454F-37E5-4028-828A-996F509C2C06}" presName="compNode" presStyleCnt="0"/>
      <dgm:spPr/>
    </dgm:pt>
    <dgm:pt modelId="{C6B4BFEF-4B3A-486A-82AB-36F23280BDF4}" type="pres">
      <dgm:prSet presAssocID="{7D0E454F-37E5-4028-828A-996F509C2C06}" presName="dummyConnPt" presStyleCnt="0"/>
      <dgm:spPr/>
    </dgm:pt>
    <dgm:pt modelId="{B415629C-BF33-4471-AD7E-229848C22816}" type="pres">
      <dgm:prSet presAssocID="{7D0E454F-37E5-4028-828A-996F509C2C06}" presName="node" presStyleLbl="node1" presStyleIdx="4" presStyleCnt="9">
        <dgm:presLayoutVars>
          <dgm:bulletEnabled val="1"/>
        </dgm:presLayoutVars>
      </dgm:prSet>
      <dgm:spPr/>
    </dgm:pt>
    <dgm:pt modelId="{70483AC5-FEEE-409A-859B-8B49F9033E41}" type="pres">
      <dgm:prSet presAssocID="{9EA36447-C3AD-4E70-A9B3-FA5D6CBB66AB}" presName="sibTrans" presStyleLbl="bgSibTrans2D1" presStyleIdx="4" presStyleCnt="8"/>
      <dgm:spPr/>
    </dgm:pt>
    <dgm:pt modelId="{9A077916-31D6-4301-88E8-26BE9E3C52E4}" type="pres">
      <dgm:prSet presAssocID="{26E26D5C-CDD7-4DF2-873D-2C5008B5A572}" presName="compNode" presStyleCnt="0"/>
      <dgm:spPr/>
    </dgm:pt>
    <dgm:pt modelId="{C933097B-423B-4C6B-BAEB-69480FF35117}" type="pres">
      <dgm:prSet presAssocID="{26E26D5C-CDD7-4DF2-873D-2C5008B5A572}" presName="dummyConnPt" presStyleCnt="0"/>
      <dgm:spPr/>
    </dgm:pt>
    <dgm:pt modelId="{8822802A-B4FC-4480-8D86-39A0A6D29CD9}" type="pres">
      <dgm:prSet presAssocID="{26E26D5C-CDD7-4DF2-873D-2C5008B5A572}" presName="node" presStyleLbl="node1" presStyleIdx="5" presStyleCnt="9">
        <dgm:presLayoutVars>
          <dgm:bulletEnabled val="1"/>
        </dgm:presLayoutVars>
      </dgm:prSet>
      <dgm:spPr/>
    </dgm:pt>
    <dgm:pt modelId="{EF9BA688-BA0E-4C77-A6AE-959C3742AB64}" type="pres">
      <dgm:prSet presAssocID="{0FE6F8BA-388E-46D4-B7EB-E1236AEA4293}" presName="sibTrans" presStyleLbl="bgSibTrans2D1" presStyleIdx="5" presStyleCnt="8"/>
      <dgm:spPr/>
    </dgm:pt>
    <dgm:pt modelId="{11793C86-7AFA-47F3-9CE3-FA746BB09DBA}" type="pres">
      <dgm:prSet presAssocID="{793BC269-148F-4107-8F10-E39596D7B0AE}" presName="compNode" presStyleCnt="0"/>
      <dgm:spPr/>
    </dgm:pt>
    <dgm:pt modelId="{449EE4B9-0CC9-4870-9FAA-236C7003E103}" type="pres">
      <dgm:prSet presAssocID="{793BC269-148F-4107-8F10-E39596D7B0AE}" presName="dummyConnPt" presStyleCnt="0"/>
      <dgm:spPr/>
    </dgm:pt>
    <dgm:pt modelId="{E0BEF7B9-8894-4B59-8DE6-7CA5DE3E6150}" type="pres">
      <dgm:prSet presAssocID="{793BC269-148F-4107-8F10-E39596D7B0AE}" presName="node" presStyleLbl="node1" presStyleIdx="6" presStyleCnt="9">
        <dgm:presLayoutVars>
          <dgm:bulletEnabled val="1"/>
        </dgm:presLayoutVars>
      </dgm:prSet>
      <dgm:spPr/>
    </dgm:pt>
    <dgm:pt modelId="{6626A098-5816-4730-BC35-00FA5935EC39}" type="pres">
      <dgm:prSet presAssocID="{FEDEC22D-1884-404A-B3CB-6EA903468D01}" presName="sibTrans" presStyleLbl="bgSibTrans2D1" presStyleIdx="6" presStyleCnt="8"/>
      <dgm:spPr/>
    </dgm:pt>
    <dgm:pt modelId="{4F600351-5510-45AE-9C7D-047054328589}" type="pres">
      <dgm:prSet presAssocID="{AE35988E-B97D-43CE-94A1-BBF22FB68002}" presName="compNode" presStyleCnt="0"/>
      <dgm:spPr/>
    </dgm:pt>
    <dgm:pt modelId="{80566334-B4F7-4E60-8EF8-64B3E6DA8790}" type="pres">
      <dgm:prSet presAssocID="{AE35988E-B97D-43CE-94A1-BBF22FB68002}" presName="dummyConnPt" presStyleCnt="0"/>
      <dgm:spPr/>
    </dgm:pt>
    <dgm:pt modelId="{0D47C386-C581-4006-A478-27BB88A1994C}" type="pres">
      <dgm:prSet presAssocID="{AE35988E-B97D-43CE-94A1-BBF22FB68002}" presName="node" presStyleLbl="node1" presStyleIdx="7" presStyleCnt="9">
        <dgm:presLayoutVars>
          <dgm:bulletEnabled val="1"/>
        </dgm:presLayoutVars>
      </dgm:prSet>
      <dgm:spPr/>
    </dgm:pt>
    <dgm:pt modelId="{F1160D1F-4F31-4961-B8CE-A29214D43D97}" type="pres">
      <dgm:prSet presAssocID="{D04334AA-4AFF-4F36-9F3D-FAF24AE06606}" presName="sibTrans" presStyleLbl="bgSibTrans2D1" presStyleIdx="7" presStyleCnt="8"/>
      <dgm:spPr/>
    </dgm:pt>
    <dgm:pt modelId="{966776E4-E3D4-4C8C-AFC9-212E31A84483}" type="pres">
      <dgm:prSet presAssocID="{D9C50CF2-1271-41C6-8DA4-A110EEEB6DFD}" presName="compNode" presStyleCnt="0"/>
      <dgm:spPr/>
    </dgm:pt>
    <dgm:pt modelId="{B876F127-4C08-4264-A0D6-32052EF03AAB}" type="pres">
      <dgm:prSet presAssocID="{D9C50CF2-1271-41C6-8DA4-A110EEEB6DFD}" presName="dummyConnPt" presStyleCnt="0"/>
      <dgm:spPr/>
    </dgm:pt>
    <dgm:pt modelId="{2B36633D-ADAD-4FCE-9B83-92E237555B37}" type="pres">
      <dgm:prSet presAssocID="{D9C50CF2-1271-41C6-8DA4-A110EEEB6DFD}" presName="node" presStyleLbl="node1" presStyleIdx="8" presStyleCnt="9">
        <dgm:presLayoutVars>
          <dgm:bulletEnabled val="1"/>
        </dgm:presLayoutVars>
      </dgm:prSet>
      <dgm:spPr/>
    </dgm:pt>
  </dgm:ptLst>
  <dgm:cxnLst>
    <dgm:cxn modelId="{AB48BC05-CDDA-454D-A580-DB1462E38FD7}" srcId="{E5D2B555-F1CD-46B3-814C-0C9F921B5EF7}" destId="{CC4C4FD8-20A2-4314-BC7D-124ADC7EFE3B}" srcOrd="1" destOrd="0" parTransId="{CA95B8AE-0CEF-4F04-A563-24B708373DF5}" sibTransId="{0386AFE4-C407-485E-83E6-D4252F25F272}"/>
    <dgm:cxn modelId="{087DA50A-508C-4475-8731-843493F01513}" type="presOf" srcId="{76399420-17E7-40E6-819C-61146D163C7A}" destId="{B295F70D-C2F5-4CB9-AE3A-A0CC67C9F206}" srcOrd="0" destOrd="0" presId="urn:microsoft.com/office/officeart/2005/8/layout/bProcess4"/>
    <dgm:cxn modelId="{2F3C1314-B4F6-4C19-BD4D-C42727FA29FB}" type="presOf" srcId="{26E26D5C-CDD7-4DF2-873D-2C5008B5A572}" destId="{8822802A-B4FC-4480-8D86-39A0A6D29CD9}" srcOrd="0" destOrd="0" presId="urn:microsoft.com/office/officeart/2005/8/layout/bProcess4"/>
    <dgm:cxn modelId="{5A390619-7147-4CA6-88E7-BDECB5C3492D}" type="presOf" srcId="{9EA36447-C3AD-4E70-A9B3-FA5D6CBB66AB}" destId="{70483AC5-FEEE-409A-859B-8B49F9033E41}" srcOrd="0" destOrd="0" presId="urn:microsoft.com/office/officeart/2005/8/layout/bProcess4"/>
    <dgm:cxn modelId="{09E6AB19-B92C-4DDA-B25D-AB43611EFB5D}" srcId="{E5D2B555-F1CD-46B3-814C-0C9F921B5EF7}" destId="{7D0E454F-37E5-4028-828A-996F509C2C06}" srcOrd="4" destOrd="0" parTransId="{B0275164-B317-4CD0-96A2-5BB542BD7495}" sibTransId="{9EA36447-C3AD-4E70-A9B3-FA5D6CBB66AB}"/>
    <dgm:cxn modelId="{39ADC81B-272E-418A-8579-5C5315EADAB8}" srcId="{E5D2B555-F1CD-46B3-814C-0C9F921B5EF7}" destId="{AC2395BB-5D59-48A1-B07B-5ABEC98635D6}" srcOrd="2" destOrd="0" parTransId="{623853EF-60CC-479E-A33B-43AB3BEA0FD6}" sibTransId="{76399420-17E7-40E6-819C-61146D163C7A}"/>
    <dgm:cxn modelId="{0BAF9824-6973-4B53-A349-936AE443A7CD}" type="presOf" srcId="{CC4C4FD8-20A2-4314-BC7D-124ADC7EFE3B}" destId="{7EC10A6F-3AFC-441E-A825-257245E1DDE2}" srcOrd="0" destOrd="0" presId="urn:microsoft.com/office/officeart/2005/8/layout/bProcess4"/>
    <dgm:cxn modelId="{039F7D2D-FCCF-4A6A-83E1-4F0405F58C1D}" srcId="{E5D2B555-F1CD-46B3-814C-0C9F921B5EF7}" destId="{793BC269-148F-4107-8F10-E39596D7B0AE}" srcOrd="6" destOrd="0" parTransId="{1B7F076F-FD32-448D-A5E8-42C3759F2868}" sibTransId="{FEDEC22D-1884-404A-B3CB-6EA903468D01}"/>
    <dgm:cxn modelId="{BDE5A039-4A8A-4529-906D-CD303C2B7A78}" type="presOf" srcId="{AE35988E-B97D-43CE-94A1-BBF22FB68002}" destId="{0D47C386-C581-4006-A478-27BB88A1994C}" srcOrd="0" destOrd="0" presId="urn:microsoft.com/office/officeart/2005/8/layout/bProcess4"/>
    <dgm:cxn modelId="{0C7B5364-CBF4-4C40-B424-CC5C4008B441}" srcId="{E5D2B555-F1CD-46B3-814C-0C9F921B5EF7}" destId="{9301ED94-8C3F-4895-8034-78A8DA0A462D}" srcOrd="0" destOrd="0" parTransId="{6EA05699-E1A4-499B-AC25-8CBCDE8D5ABC}" sibTransId="{EFC0D5FA-1372-4DF8-8045-632451051612}"/>
    <dgm:cxn modelId="{CC59AD64-BD83-4212-8B4F-BE5F62D4AC39}" type="presOf" srcId="{7D0E454F-37E5-4028-828A-996F509C2C06}" destId="{B415629C-BF33-4471-AD7E-229848C22816}" srcOrd="0" destOrd="0" presId="urn:microsoft.com/office/officeart/2005/8/layout/bProcess4"/>
    <dgm:cxn modelId="{A6C75246-9B66-40F4-8FBF-D08A3C2033C0}" type="presOf" srcId="{9301ED94-8C3F-4895-8034-78A8DA0A462D}" destId="{D04F4B59-F58A-479A-A8CA-68B83FBC0615}" srcOrd="0" destOrd="0" presId="urn:microsoft.com/office/officeart/2005/8/layout/bProcess4"/>
    <dgm:cxn modelId="{0AC29554-CF5D-4F83-945F-48D06E7DD27E}" type="presOf" srcId="{FEDEC22D-1884-404A-B3CB-6EA903468D01}" destId="{6626A098-5816-4730-BC35-00FA5935EC39}" srcOrd="0" destOrd="0" presId="urn:microsoft.com/office/officeart/2005/8/layout/bProcess4"/>
    <dgm:cxn modelId="{FBEB8178-815D-41B3-A636-1108A01BB293}" type="presOf" srcId="{EFC0D5FA-1372-4DF8-8045-632451051612}" destId="{4AD05BC6-7E95-487D-8C91-F8FCB69934AC}" srcOrd="0" destOrd="0" presId="urn:microsoft.com/office/officeart/2005/8/layout/bProcess4"/>
    <dgm:cxn modelId="{4E8BD697-EEC9-4FBD-B251-1ADFA0BF8EEA}" type="presOf" srcId="{793BC269-148F-4107-8F10-E39596D7B0AE}" destId="{E0BEF7B9-8894-4B59-8DE6-7CA5DE3E6150}" srcOrd="0" destOrd="0" presId="urn:microsoft.com/office/officeart/2005/8/layout/bProcess4"/>
    <dgm:cxn modelId="{996F6299-E626-4874-9AF4-73D3C0ED48E4}" type="presOf" srcId="{9E170164-2C29-4720-A4EB-FC36FE4F2B46}" destId="{C56FC37B-E824-4ACF-9BA2-55DAFFA8851B}" srcOrd="0" destOrd="0" presId="urn:microsoft.com/office/officeart/2005/8/layout/bProcess4"/>
    <dgm:cxn modelId="{23BE5A9F-FD10-42BC-9FCC-4ACBA5356CE5}" srcId="{E5D2B555-F1CD-46B3-814C-0C9F921B5EF7}" destId="{26E26D5C-CDD7-4DF2-873D-2C5008B5A572}" srcOrd="5" destOrd="0" parTransId="{3C1D2D5F-A5CA-4281-9A6C-5B8D877B1266}" sibTransId="{0FE6F8BA-388E-46D4-B7EB-E1236AEA4293}"/>
    <dgm:cxn modelId="{124961A5-EF10-4152-82AC-97826C5C6B2A}" type="presOf" srcId="{6883E60A-AEDE-4CDF-A0E5-2A8527D4CEB6}" destId="{E0C05612-3EA1-4645-9A39-AD1BBF7C1EBB}" srcOrd="0" destOrd="0" presId="urn:microsoft.com/office/officeart/2005/8/layout/bProcess4"/>
    <dgm:cxn modelId="{8EBC1BA7-7F06-4E5F-98EE-8D54D76D63BE}" type="presOf" srcId="{D9C50CF2-1271-41C6-8DA4-A110EEEB6DFD}" destId="{2B36633D-ADAD-4FCE-9B83-92E237555B37}" srcOrd="0" destOrd="0" presId="urn:microsoft.com/office/officeart/2005/8/layout/bProcess4"/>
    <dgm:cxn modelId="{D189DBBE-45EE-4671-BF40-93156DAC2E63}" type="presOf" srcId="{0FE6F8BA-388E-46D4-B7EB-E1236AEA4293}" destId="{EF9BA688-BA0E-4C77-A6AE-959C3742AB64}" srcOrd="0" destOrd="0" presId="urn:microsoft.com/office/officeart/2005/8/layout/bProcess4"/>
    <dgm:cxn modelId="{490C6BC2-C31B-4D31-AEA9-DE32BB5A5CD2}" srcId="{E5D2B555-F1CD-46B3-814C-0C9F921B5EF7}" destId="{AE35988E-B97D-43CE-94A1-BBF22FB68002}" srcOrd="7" destOrd="0" parTransId="{3CFEF004-0FE1-4A47-978F-E40F3EE25CA5}" sibTransId="{D04334AA-4AFF-4F36-9F3D-FAF24AE06606}"/>
    <dgm:cxn modelId="{458BD7C2-7CB1-485F-887B-9121100D1F5C}" srcId="{E5D2B555-F1CD-46B3-814C-0C9F921B5EF7}" destId="{D9C50CF2-1271-41C6-8DA4-A110EEEB6DFD}" srcOrd="8" destOrd="0" parTransId="{5531D6E9-453D-4047-A63B-811537947D33}" sibTransId="{49E78EFC-89D6-4899-9797-E94D1DD6AEC7}"/>
    <dgm:cxn modelId="{2A85D4CF-25C1-428C-AFF5-CD68A86A5C35}" type="presOf" srcId="{E5D2B555-F1CD-46B3-814C-0C9F921B5EF7}" destId="{0D28AFFE-080A-45B2-84E9-4382E851504D}" srcOrd="0" destOrd="0" presId="urn:microsoft.com/office/officeart/2005/8/layout/bProcess4"/>
    <dgm:cxn modelId="{6F6C3FDB-3443-47D9-AAAB-31408A4AA4F8}" type="presOf" srcId="{D04334AA-4AFF-4F36-9F3D-FAF24AE06606}" destId="{F1160D1F-4F31-4961-B8CE-A29214D43D97}" srcOrd="0" destOrd="0" presId="urn:microsoft.com/office/officeart/2005/8/layout/bProcess4"/>
    <dgm:cxn modelId="{F44206DC-2EDB-4212-9BC9-5B9DD07F9C2B}" srcId="{E5D2B555-F1CD-46B3-814C-0C9F921B5EF7}" destId="{6883E60A-AEDE-4CDF-A0E5-2A8527D4CEB6}" srcOrd="3" destOrd="0" parTransId="{2437248B-B0BD-46B9-ACF4-4A6AB88AB80F}" sibTransId="{9E170164-2C29-4720-A4EB-FC36FE4F2B46}"/>
    <dgm:cxn modelId="{E3ECCCDF-108C-4437-AFAA-094EE5E499BA}" type="presOf" srcId="{0386AFE4-C407-485E-83E6-D4252F25F272}" destId="{2A46C3D1-4490-4765-B2D2-B1983A7F6F85}" srcOrd="0" destOrd="0" presId="urn:microsoft.com/office/officeart/2005/8/layout/bProcess4"/>
    <dgm:cxn modelId="{FC5446F4-3E29-4D4D-853B-58B1290D1653}" type="presOf" srcId="{AC2395BB-5D59-48A1-B07B-5ABEC98635D6}" destId="{5922037C-4AB2-4A2F-8264-D3AE0D50DAA7}" srcOrd="0" destOrd="0" presId="urn:microsoft.com/office/officeart/2005/8/layout/bProcess4"/>
    <dgm:cxn modelId="{F2A2E309-1988-44AA-8158-9612805AEF27}" type="presParOf" srcId="{0D28AFFE-080A-45B2-84E9-4382E851504D}" destId="{7321A2B6-7966-4ACD-9CBE-1029D63A7C8A}" srcOrd="0" destOrd="0" presId="urn:microsoft.com/office/officeart/2005/8/layout/bProcess4"/>
    <dgm:cxn modelId="{7327BFCF-CA4F-43BE-8C6E-22303ED9C78C}" type="presParOf" srcId="{7321A2B6-7966-4ACD-9CBE-1029D63A7C8A}" destId="{4F2D06FB-4F0C-41B0-B429-2DC77278EBE7}" srcOrd="0" destOrd="0" presId="urn:microsoft.com/office/officeart/2005/8/layout/bProcess4"/>
    <dgm:cxn modelId="{72BB54F7-4E30-4B10-8236-F72CACFFA824}" type="presParOf" srcId="{7321A2B6-7966-4ACD-9CBE-1029D63A7C8A}" destId="{D04F4B59-F58A-479A-A8CA-68B83FBC0615}" srcOrd="1" destOrd="0" presId="urn:microsoft.com/office/officeart/2005/8/layout/bProcess4"/>
    <dgm:cxn modelId="{00A86A90-C965-4D51-9AFF-19D778797589}" type="presParOf" srcId="{0D28AFFE-080A-45B2-84E9-4382E851504D}" destId="{4AD05BC6-7E95-487D-8C91-F8FCB69934AC}" srcOrd="1" destOrd="0" presId="urn:microsoft.com/office/officeart/2005/8/layout/bProcess4"/>
    <dgm:cxn modelId="{6D815F2E-3365-4026-BD4E-FE392C64A7C6}" type="presParOf" srcId="{0D28AFFE-080A-45B2-84E9-4382E851504D}" destId="{9A212CF0-22F7-47FE-8DD8-379545D1DE67}" srcOrd="2" destOrd="0" presId="urn:microsoft.com/office/officeart/2005/8/layout/bProcess4"/>
    <dgm:cxn modelId="{CDB618E5-A0EB-44B9-A604-29271BD52BA6}" type="presParOf" srcId="{9A212CF0-22F7-47FE-8DD8-379545D1DE67}" destId="{15BB5787-7D81-4B80-9C4D-1A5947F05639}" srcOrd="0" destOrd="0" presId="urn:microsoft.com/office/officeart/2005/8/layout/bProcess4"/>
    <dgm:cxn modelId="{A2DF82F4-5567-4FE4-ABF1-ABFB4DA88DFC}" type="presParOf" srcId="{9A212CF0-22F7-47FE-8DD8-379545D1DE67}" destId="{7EC10A6F-3AFC-441E-A825-257245E1DDE2}" srcOrd="1" destOrd="0" presId="urn:microsoft.com/office/officeart/2005/8/layout/bProcess4"/>
    <dgm:cxn modelId="{9DE94F09-5390-4D38-B994-1241F04678E7}" type="presParOf" srcId="{0D28AFFE-080A-45B2-84E9-4382E851504D}" destId="{2A46C3D1-4490-4765-B2D2-B1983A7F6F85}" srcOrd="3" destOrd="0" presId="urn:microsoft.com/office/officeart/2005/8/layout/bProcess4"/>
    <dgm:cxn modelId="{5E547B11-5F48-4CDB-9D25-DF952B9C4472}" type="presParOf" srcId="{0D28AFFE-080A-45B2-84E9-4382E851504D}" destId="{0E2E0420-5C54-4437-9FF0-7D5EC7755E5C}" srcOrd="4" destOrd="0" presId="urn:microsoft.com/office/officeart/2005/8/layout/bProcess4"/>
    <dgm:cxn modelId="{E21E86FE-7D2B-46E7-96A0-0F9E64FFB98E}" type="presParOf" srcId="{0E2E0420-5C54-4437-9FF0-7D5EC7755E5C}" destId="{073DC071-8B48-453F-B210-A8D6E5B9AE38}" srcOrd="0" destOrd="0" presId="urn:microsoft.com/office/officeart/2005/8/layout/bProcess4"/>
    <dgm:cxn modelId="{B2016BA3-B25C-4AD4-BC05-60BA0F4D49D8}" type="presParOf" srcId="{0E2E0420-5C54-4437-9FF0-7D5EC7755E5C}" destId="{5922037C-4AB2-4A2F-8264-D3AE0D50DAA7}" srcOrd="1" destOrd="0" presId="urn:microsoft.com/office/officeart/2005/8/layout/bProcess4"/>
    <dgm:cxn modelId="{F88BE93C-0C2D-47EF-9A9C-32843D09A2C9}" type="presParOf" srcId="{0D28AFFE-080A-45B2-84E9-4382E851504D}" destId="{B295F70D-C2F5-4CB9-AE3A-A0CC67C9F206}" srcOrd="5" destOrd="0" presId="urn:microsoft.com/office/officeart/2005/8/layout/bProcess4"/>
    <dgm:cxn modelId="{37680561-5B9A-40B1-A6B3-693F541C8EDA}" type="presParOf" srcId="{0D28AFFE-080A-45B2-84E9-4382E851504D}" destId="{A4C2ECDB-3145-4D97-B228-0E79951EF77F}" srcOrd="6" destOrd="0" presId="urn:microsoft.com/office/officeart/2005/8/layout/bProcess4"/>
    <dgm:cxn modelId="{8E9949F0-81C1-4533-A82D-15D589112BF3}" type="presParOf" srcId="{A4C2ECDB-3145-4D97-B228-0E79951EF77F}" destId="{AA1D0EB3-3795-4EE6-A356-8C65B5C7B896}" srcOrd="0" destOrd="0" presId="urn:microsoft.com/office/officeart/2005/8/layout/bProcess4"/>
    <dgm:cxn modelId="{0FE5ABF8-1A53-463C-9C93-2217D27EBC96}" type="presParOf" srcId="{A4C2ECDB-3145-4D97-B228-0E79951EF77F}" destId="{E0C05612-3EA1-4645-9A39-AD1BBF7C1EBB}" srcOrd="1" destOrd="0" presId="urn:microsoft.com/office/officeart/2005/8/layout/bProcess4"/>
    <dgm:cxn modelId="{DA3450A9-25AF-45E2-AD1F-4EF21ED936D4}" type="presParOf" srcId="{0D28AFFE-080A-45B2-84E9-4382E851504D}" destId="{C56FC37B-E824-4ACF-9BA2-55DAFFA8851B}" srcOrd="7" destOrd="0" presId="urn:microsoft.com/office/officeart/2005/8/layout/bProcess4"/>
    <dgm:cxn modelId="{A2C1D5AD-EE08-4468-B7CF-5828D2437EA5}" type="presParOf" srcId="{0D28AFFE-080A-45B2-84E9-4382E851504D}" destId="{3D0B91C2-6936-4AD0-8225-75D025E283CE}" srcOrd="8" destOrd="0" presId="urn:microsoft.com/office/officeart/2005/8/layout/bProcess4"/>
    <dgm:cxn modelId="{11E2DC3F-9CF8-4ABE-87E9-5A6837E1E945}" type="presParOf" srcId="{3D0B91C2-6936-4AD0-8225-75D025E283CE}" destId="{C6B4BFEF-4B3A-486A-82AB-36F23280BDF4}" srcOrd="0" destOrd="0" presId="urn:microsoft.com/office/officeart/2005/8/layout/bProcess4"/>
    <dgm:cxn modelId="{601B6D04-95FE-438D-9A57-8579DCC832D5}" type="presParOf" srcId="{3D0B91C2-6936-4AD0-8225-75D025E283CE}" destId="{B415629C-BF33-4471-AD7E-229848C22816}" srcOrd="1" destOrd="0" presId="urn:microsoft.com/office/officeart/2005/8/layout/bProcess4"/>
    <dgm:cxn modelId="{967E8FD9-6F23-4801-99D6-0D6D742AB4E6}" type="presParOf" srcId="{0D28AFFE-080A-45B2-84E9-4382E851504D}" destId="{70483AC5-FEEE-409A-859B-8B49F9033E41}" srcOrd="9" destOrd="0" presId="urn:microsoft.com/office/officeart/2005/8/layout/bProcess4"/>
    <dgm:cxn modelId="{16E441BE-A467-4DE2-8D1E-67010135090D}" type="presParOf" srcId="{0D28AFFE-080A-45B2-84E9-4382E851504D}" destId="{9A077916-31D6-4301-88E8-26BE9E3C52E4}" srcOrd="10" destOrd="0" presId="urn:microsoft.com/office/officeart/2005/8/layout/bProcess4"/>
    <dgm:cxn modelId="{A6DE65C1-16B1-4B21-B66E-7B2AC71E3B68}" type="presParOf" srcId="{9A077916-31D6-4301-88E8-26BE9E3C52E4}" destId="{C933097B-423B-4C6B-BAEB-69480FF35117}" srcOrd="0" destOrd="0" presId="urn:microsoft.com/office/officeart/2005/8/layout/bProcess4"/>
    <dgm:cxn modelId="{E18CE4E3-CB6D-4BE9-806E-1EA6BFB26A8A}" type="presParOf" srcId="{9A077916-31D6-4301-88E8-26BE9E3C52E4}" destId="{8822802A-B4FC-4480-8D86-39A0A6D29CD9}" srcOrd="1" destOrd="0" presId="urn:microsoft.com/office/officeart/2005/8/layout/bProcess4"/>
    <dgm:cxn modelId="{109CFA45-ECEC-4E22-AACF-0AFCD772AC93}" type="presParOf" srcId="{0D28AFFE-080A-45B2-84E9-4382E851504D}" destId="{EF9BA688-BA0E-4C77-A6AE-959C3742AB64}" srcOrd="11" destOrd="0" presId="urn:microsoft.com/office/officeart/2005/8/layout/bProcess4"/>
    <dgm:cxn modelId="{5B5751B8-A632-4135-A9D4-4FE379E6095F}" type="presParOf" srcId="{0D28AFFE-080A-45B2-84E9-4382E851504D}" destId="{11793C86-7AFA-47F3-9CE3-FA746BB09DBA}" srcOrd="12" destOrd="0" presId="urn:microsoft.com/office/officeart/2005/8/layout/bProcess4"/>
    <dgm:cxn modelId="{0526FDE5-A14A-4E25-9C51-E2B8F48BE0FC}" type="presParOf" srcId="{11793C86-7AFA-47F3-9CE3-FA746BB09DBA}" destId="{449EE4B9-0CC9-4870-9FAA-236C7003E103}" srcOrd="0" destOrd="0" presId="urn:microsoft.com/office/officeart/2005/8/layout/bProcess4"/>
    <dgm:cxn modelId="{CBC1D453-0521-418A-A8A1-9B23C5E479AB}" type="presParOf" srcId="{11793C86-7AFA-47F3-9CE3-FA746BB09DBA}" destId="{E0BEF7B9-8894-4B59-8DE6-7CA5DE3E6150}" srcOrd="1" destOrd="0" presId="urn:microsoft.com/office/officeart/2005/8/layout/bProcess4"/>
    <dgm:cxn modelId="{FB6361D3-B806-4271-863C-8BC11C5AF6AB}" type="presParOf" srcId="{0D28AFFE-080A-45B2-84E9-4382E851504D}" destId="{6626A098-5816-4730-BC35-00FA5935EC39}" srcOrd="13" destOrd="0" presId="urn:microsoft.com/office/officeart/2005/8/layout/bProcess4"/>
    <dgm:cxn modelId="{C59A99F2-C192-40BD-A2CC-E16173741E1F}" type="presParOf" srcId="{0D28AFFE-080A-45B2-84E9-4382E851504D}" destId="{4F600351-5510-45AE-9C7D-047054328589}" srcOrd="14" destOrd="0" presId="urn:microsoft.com/office/officeart/2005/8/layout/bProcess4"/>
    <dgm:cxn modelId="{4CA93C1B-53A4-4EC8-9575-7B5B09A0BD52}" type="presParOf" srcId="{4F600351-5510-45AE-9C7D-047054328589}" destId="{80566334-B4F7-4E60-8EF8-64B3E6DA8790}" srcOrd="0" destOrd="0" presId="urn:microsoft.com/office/officeart/2005/8/layout/bProcess4"/>
    <dgm:cxn modelId="{5E5BB435-2666-4227-9F59-E091565830FA}" type="presParOf" srcId="{4F600351-5510-45AE-9C7D-047054328589}" destId="{0D47C386-C581-4006-A478-27BB88A1994C}" srcOrd="1" destOrd="0" presId="urn:microsoft.com/office/officeart/2005/8/layout/bProcess4"/>
    <dgm:cxn modelId="{3CDA447B-6DDF-497B-9E0B-176506603064}" type="presParOf" srcId="{0D28AFFE-080A-45B2-84E9-4382E851504D}" destId="{F1160D1F-4F31-4961-B8CE-A29214D43D97}" srcOrd="15" destOrd="0" presId="urn:microsoft.com/office/officeart/2005/8/layout/bProcess4"/>
    <dgm:cxn modelId="{F59CE126-7262-48C2-9E99-F0375AEDEC4C}" type="presParOf" srcId="{0D28AFFE-080A-45B2-84E9-4382E851504D}" destId="{966776E4-E3D4-4C8C-AFC9-212E31A84483}" srcOrd="16" destOrd="0" presId="urn:microsoft.com/office/officeart/2005/8/layout/bProcess4"/>
    <dgm:cxn modelId="{C6A40751-939D-48F9-854C-1B8594117738}" type="presParOf" srcId="{966776E4-E3D4-4C8C-AFC9-212E31A84483}" destId="{B876F127-4C08-4264-A0D6-32052EF03AAB}" srcOrd="0" destOrd="0" presId="urn:microsoft.com/office/officeart/2005/8/layout/bProcess4"/>
    <dgm:cxn modelId="{E538B59D-268D-421E-9A54-9A97A7219DF1}" type="presParOf" srcId="{966776E4-E3D4-4C8C-AFC9-212E31A84483}" destId="{2B36633D-ADAD-4FCE-9B83-92E237555B3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05BC6-7E95-487D-8C91-F8FCB69934AC}">
      <dsp:nvSpPr>
        <dsp:cNvPr id="0" name=""/>
        <dsp:cNvSpPr/>
      </dsp:nvSpPr>
      <dsp:spPr>
        <a:xfrm rot="5400000">
          <a:off x="860208" y="858973"/>
          <a:ext cx="1341150" cy="16180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4F4B59-F58A-479A-A8CA-68B83FBC0615}">
      <dsp:nvSpPr>
        <dsp:cNvPr id="0" name=""/>
        <dsp:cNvSpPr/>
      </dsp:nvSpPr>
      <dsp:spPr>
        <a:xfrm>
          <a:off x="1167577" y="1349"/>
          <a:ext cx="1797880" cy="1078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EARLY YEARS -1879 Lancet article talks about the use of the telephone to reduce unnecessary office visits</a:t>
          </a:r>
        </a:p>
      </dsp:txBody>
      <dsp:txXfrm>
        <a:off x="1199172" y="32944"/>
        <a:ext cx="1734690" cy="1015538"/>
      </dsp:txXfrm>
    </dsp:sp>
    <dsp:sp modelId="{2A46C3D1-4490-4765-B2D2-B1983A7F6F85}">
      <dsp:nvSpPr>
        <dsp:cNvPr id="0" name=""/>
        <dsp:cNvSpPr/>
      </dsp:nvSpPr>
      <dsp:spPr>
        <a:xfrm rot="5400000">
          <a:off x="860208" y="2207384"/>
          <a:ext cx="1341150" cy="16180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10A6F-3AFC-441E-A825-257245E1DDE2}">
      <dsp:nvSpPr>
        <dsp:cNvPr id="0" name=""/>
        <dsp:cNvSpPr/>
      </dsp:nvSpPr>
      <dsp:spPr>
        <a:xfrm>
          <a:off x="1167577" y="1349760"/>
          <a:ext cx="1797880" cy="1078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1924 – Radio News article foreshadowing the “Radio Doctor”</a:t>
          </a:r>
        </a:p>
      </dsp:txBody>
      <dsp:txXfrm>
        <a:off x="1199172" y="1381355"/>
        <a:ext cx="1734690" cy="1015538"/>
      </dsp:txXfrm>
    </dsp:sp>
    <dsp:sp modelId="{B295F70D-C2F5-4CB9-AE3A-A0CC67C9F206}">
      <dsp:nvSpPr>
        <dsp:cNvPr id="0" name=""/>
        <dsp:cNvSpPr/>
      </dsp:nvSpPr>
      <dsp:spPr>
        <a:xfrm>
          <a:off x="1534413" y="2881589"/>
          <a:ext cx="2383921" cy="16180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22037C-4AB2-4A2F-8264-D3AE0D50DAA7}">
      <dsp:nvSpPr>
        <dsp:cNvPr id="0" name=""/>
        <dsp:cNvSpPr/>
      </dsp:nvSpPr>
      <dsp:spPr>
        <a:xfrm>
          <a:off x="1167577" y="2698171"/>
          <a:ext cx="1797880" cy="1078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1948 - First radiologic images sent via telephone across 24 miles in Eastern Pennsylvania </a:t>
          </a:r>
        </a:p>
      </dsp:txBody>
      <dsp:txXfrm>
        <a:off x="1199172" y="2729766"/>
        <a:ext cx="1734690" cy="1015538"/>
      </dsp:txXfrm>
    </dsp:sp>
    <dsp:sp modelId="{C56FC37B-E824-4ACF-9BA2-55DAFFA8851B}">
      <dsp:nvSpPr>
        <dsp:cNvPr id="0" name=""/>
        <dsp:cNvSpPr/>
      </dsp:nvSpPr>
      <dsp:spPr>
        <a:xfrm rot="16200000">
          <a:off x="3251390" y="2207384"/>
          <a:ext cx="1341150" cy="16180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05612-3EA1-4645-9A39-AD1BBF7C1EBB}">
      <dsp:nvSpPr>
        <dsp:cNvPr id="0" name=""/>
        <dsp:cNvSpPr/>
      </dsp:nvSpPr>
      <dsp:spPr>
        <a:xfrm>
          <a:off x="3558759" y="2698171"/>
          <a:ext cx="1797880" cy="1078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1959 - Canadian radiologists report diagnostic consultations based on fluoroscopy images transmitted by coaxial cable</a:t>
          </a:r>
        </a:p>
      </dsp:txBody>
      <dsp:txXfrm>
        <a:off x="3590354" y="2729766"/>
        <a:ext cx="1734690" cy="1015538"/>
      </dsp:txXfrm>
    </dsp:sp>
    <dsp:sp modelId="{70483AC5-FEEE-409A-859B-8B49F9033E41}">
      <dsp:nvSpPr>
        <dsp:cNvPr id="0" name=""/>
        <dsp:cNvSpPr/>
      </dsp:nvSpPr>
      <dsp:spPr>
        <a:xfrm rot="16200000">
          <a:off x="3251390" y="858973"/>
          <a:ext cx="1341150" cy="16180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5629C-BF33-4471-AD7E-229848C22816}">
      <dsp:nvSpPr>
        <dsp:cNvPr id="0" name=""/>
        <dsp:cNvSpPr/>
      </dsp:nvSpPr>
      <dsp:spPr>
        <a:xfrm>
          <a:off x="3558759" y="1349760"/>
          <a:ext cx="1797880" cy="1078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Late 1950’s/Early 60’s - Closed-circuit TV link established between Nebraska Psychiatric Institute and Norfolk State Hospital for Consultations</a:t>
          </a:r>
        </a:p>
      </dsp:txBody>
      <dsp:txXfrm>
        <a:off x="3590354" y="1381355"/>
        <a:ext cx="1734690" cy="1015538"/>
      </dsp:txXfrm>
    </dsp:sp>
    <dsp:sp modelId="{EF9BA688-BA0E-4C77-A6AE-959C3742AB64}">
      <dsp:nvSpPr>
        <dsp:cNvPr id="0" name=""/>
        <dsp:cNvSpPr/>
      </dsp:nvSpPr>
      <dsp:spPr>
        <a:xfrm>
          <a:off x="3925595" y="184767"/>
          <a:ext cx="2383921" cy="16180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22802A-B4FC-4480-8D86-39A0A6D29CD9}">
      <dsp:nvSpPr>
        <dsp:cNvPr id="0" name=""/>
        <dsp:cNvSpPr/>
      </dsp:nvSpPr>
      <dsp:spPr>
        <a:xfrm>
          <a:off x="3558759" y="1349"/>
          <a:ext cx="1797880" cy="1078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1961 - Radiotelemetry for patient monitoring</a:t>
          </a:r>
        </a:p>
      </dsp:txBody>
      <dsp:txXfrm>
        <a:off x="3590354" y="32944"/>
        <a:ext cx="1734690" cy="1015538"/>
      </dsp:txXfrm>
    </dsp:sp>
    <dsp:sp modelId="{6626A098-5816-4730-BC35-00FA5935EC39}">
      <dsp:nvSpPr>
        <dsp:cNvPr id="0" name=""/>
        <dsp:cNvSpPr/>
      </dsp:nvSpPr>
      <dsp:spPr>
        <a:xfrm rot="5400000">
          <a:off x="5642571" y="858973"/>
          <a:ext cx="1341150" cy="16180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EF7B9-8894-4B59-8DE6-7CA5DE3E6150}">
      <dsp:nvSpPr>
        <dsp:cNvPr id="0" name=""/>
        <dsp:cNvSpPr/>
      </dsp:nvSpPr>
      <dsp:spPr>
        <a:xfrm>
          <a:off x="5949941" y="1349"/>
          <a:ext cx="1797880" cy="1078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1973 - NASA links Indian Health Service reservations with mobile support units (STARPAHC)</a:t>
          </a:r>
        </a:p>
      </dsp:txBody>
      <dsp:txXfrm>
        <a:off x="5981536" y="32944"/>
        <a:ext cx="1734690" cy="1015538"/>
      </dsp:txXfrm>
    </dsp:sp>
    <dsp:sp modelId="{F1160D1F-4F31-4961-B8CE-A29214D43D97}">
      <dsp:nvSpPr>
        <dsp:cNvPr id="0" name=""/>
        <dsp:cNvSpPr/>
      </dsp:nvSpPr>
      <dsp:spPr>
        <a:xfrm rot="5400000">
          <a:off x="5642571" y="2207384"/>
          <a:ext cx="1341150" cy="16180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7C386-C581-4006-A478-27BB88A1994C}">
      <dsp:nvSpPr>
        <dsp:cNvPr id="0" name=""/>
        <dsp:cNvSpPr/>
      </dsp:nvSpPr>
      <dsp:spPr>
        <a:xfrm>
          <a:off x="5949941" y="1349760"/>
          <a:ext cx="1797880" cy="1078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1990’s - Rise of the internet supports the way for improved telehealth</a:t>
          </a:r>
        </a:p>
      </dsp:txBody>
      <dsp:txXfrm>
        <a:off x="5981536" y="1381355"/>
        <a:ext cx="1734690" cy="1015538"/>
      </dsp:txXfrm>
    </dsp:sp>
    <dsp:sp modelId="{2B36633D-ADAD-4FCE-9B83-92E237555B37}">
      <dsp:nvSpPr>
        <dsp:cNvPr id="0" name=""/>
        <dsp:cNvSpPr/>
      </dsp:nvSpPr>
      <dsp:spPr>
        <a:xfrm>
          <a:off x="5949941" y="2698171"/>
          <a:ext cx="1797880" cy="1078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2014 - President Obama signs National Defense Act, expands telemedicine </a:t>
          </a:r>
        </a:p>
      </dsp:txBody>
      <dsp:txXfrm>
        <a:off x="5981536" y="2729766"/>
        <a:ext cx="1734690" cy="1015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UfxgwJfq3M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30.png"/><Relationship Id="rId4" Type="http://schemas.openxmlformats.org/officeDocument/2006/relationships/hyperlink" Target="https://youtu.be/gUfxgwJfq3M" TargetMode="External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nhealthcare.com/latest-healthcare-news/nurse-retirement-wave-hits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xOixuZ-lco" TargetMode="Externa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7xOixuZ-lco" TargetMode="Externa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Improving Myself through TeleHealth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Devon Lehman MSN, RN, CCRN-E</a:t>
            </a:r>
          </a:p>
          <a:p>
            <a:r>
              <a:rPr lang="en-US"/>
              <a:t>lehmand2@xavier.edu</a:t>
            </a:r>
          </a:p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543" y="437260"/>
            <a:ext cx="2395936" cy="1902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950" y="4651074"/>
            <a:ext cx="1533486" cy="153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12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Telehealth -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3332086" cy="3777622"/>
          </a:xfrm>
        </p:spPr>
        <p:txBody>
          <a:bodyPr>
            <a:normAutofit lnSpcReduction="10000"/>
          </a:bodyPr>
          <a:lstStyle/>
          <a:p>
            <a:r>
              <a:rPr lang="en-US"/>
              <a:t>Primary Care</a:t>
            </a:r>
          </a:p>
          <a:p>
            <a:r>
              <a:rPr lang="en-US" err="1"/>
              <a:t>TeleStroke</a:t>
            </a:r>
            <a:r>
              <a:rPr lang="en-US"/>
              <a:t>/Neurology</a:t>
            </a:r>
          </a:p>
          <a:p>
            <a:r>
              <a:rPr lang="en-US"/>
              <a:t>Cardiology</a:t>
            </a:r>
          </a:p>
          <a:p>
            <a:r>
              <a:rPr lang="en-US"/>
              <a:t>Intensivist (inpatient/ICU)</a:t>
            </a:r>
          </a:p>
          <a:p>
            <a:r>
              <a:rPr lang="en-US"/>
              <a:t>Pediatrics</a:t>
            </a:r>
          </a:p>
          <a:p>
            <a:r>
              <a:rPr lang="en-US"/>
              <a:t>Optometry</a:t>
            </a:r>
          </a:p>
          <a:p>
            <a:r>
              <a:rPr lang="en-US"/>
              <a:t>Dermatology</a:t>
            </a:r>
          </a:p>
          <a:p>
            <a:r>
              <a:rPr lang="en-US"/>
              <a:t>Urology</a:t>
            </a:r>
          </a:p>
          <a:p>
            <a:r>
              <a:rPr lang="en-US"/>
              <a:t>Gastrointestinal</a:t>
            </a:r>
          </a:p>
          <a:p>
            <a:r>
              <a:rPr lang="en-US"/>
              <a:t>Psychology/Psychiatry</a:t>
            </a:r>
          </a:p>
          <a:p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945621" y="2133600"/>
            <a:ext cx="3332086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TeleRetinal </a:t>
            </a:r>
          </a:p>
          <a:p>
            <a:r>
              <a:rPr lang="en-US"/>
              <a:t>Obstetrics</a:t>
            </a:r>
          </a:p>
          <a:p>
            <a:r>
              <a:rPr lang="en-US"/>
              <a:t>Pain Management</a:t>
            </a:r>
          </a:p>
          <a:p>
            <a:r>
              <a:rPr lang="en-US"/>
              <a:t>Infectious Disease</a:t>
            </a:r>
          </a:p>
          <a:p>
            <a:r>
              <a:rPr lang="en-US"/>
              <a:t>Rheumatology</a:t>
            </a:r>
          </a:p>
          <a:p>
            <a:r>
              <a:rPr lang="en-US"/>
              <a:t>Sports Medicine</a:t>
            </a:r>
          </a:p>
          <a:p>
            <a:r>
              <a:rPr lang="en-US"/>
              <a:t>Oncology</a:t>
            </a:r>
          </a:p>
          <a:p>
            <a:r>
              <a:rPr lang="en-US"/>
              <a:t>Neurology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449" y="4781320"/>
            <a:ext cx="1789551" cy="1726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5E9924-472C-4DBB-A6E2-37B873883E4D}"/>
              </a:ext>
            </a:extLst>
          </p:cNvPr>
          <p:cNvSpPr txBox="1"/>
          <p:nvPr/>
        </p:nvSpPr>
        <p:spPr>
          <a:xfrm>
            <a:off x="8362567" y="890722"/>
            <a:ext cx="3065929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Bring Healthcare to the Patient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EC699F-C33F-4396-8E58-39E0726C0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068867"/>
            <a:ext cx="1913574" cy="143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92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Telehealth- Primary Care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/>
              <a:t>Chronic Condition Management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Diabetes</a:t>
            </a:r>
          </a:p>
          <a:p>
            <a:r>
              <a:rPr lang="en-US" dirty="0"/>
              <a:t>Hypertension</a:t>
            </a:r>
          </a:p>
          <a:p>
            <a:r>
              <a:rPr lang="en-US" dirty="0"/>
              <a:t>Coronary artery disease</a:t>
            </a:r>
          </a:p>
          <a:p>
            <a:r>
              <a:rPr lang="en-US" dirty="0"/>
              <a:t>Cardiac arrhythmia</a:t>
            </a:r>
          </a:p>
          <a:p>
            <a:r>
              <a:rPr lang="en-US" dirty="0"/>
              <a:t>End stage renal disease</a:t>
            </a:r>
          </a:p>
          <a:p>
            <a:r>
              <a:rPr lang="en-US" dirty="0"/>
              <a:t>Hepatitis</a:t>
            </a:r>
          </a:p>
          <a:p>
            <a:r>
              <a:rPr lang="en-US" dirty="0"/>
              <a:t>Asthma / COPD</a:t>
            </a:r>
          </a:p>
          <a:p>
            <a:r>
              <a:rPr lang="en-US" dirty="0"/>
              <a:t>Obesity</a:t>
            </a:r>
          </a:p>
          <a:p>
            <a:r>
              <a:rPr lang="en-US" dirty="0"/>
              <a:t>Oncologic co-morbidities</a:t>
            </a:r>
          </a:p>
          <a:p>
            <a:r>
              <a:rPr lang="en-US" dirty="0"/>
              <a:t>Neurodegenerative diseases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1" u="sng" dirty="0"/>
              <a:t>Wellness Exam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dirty="0"/>
              <a:t>Colonoscopy / sigmoidoscopy results</a:t>
            </a:r>
          </a:p>
          <a:p>
            <a:pPr lvl="1"/>
            <a:r>
              <a:rPr lang="en-US" dirty="0"/>
              <a:t>Mammogram results</a:t>
            </a:r>
          </a:p>
          <a:p>
            <a:pPr lvl="1"/>
            <a:r>
              <a:rPr lang="en-US" dirty="0"/>
              <a:t>Cholesterol levels</a:t>
            </a:r>
          </a:p>
          <a:p>
            <a:pPr lvl="1"/>
            <a:r>
              <a:rPr lang="en-US" dirty="0"/>
              <a:t>STD testing</a:t>
            </a:r>
          </a:p>
          <a:p>
            <a:pPr lvl="1"/>
            <a:r>
              <a:rPr lang="en-US" dirty="0"/>
              <a:t>CBC results</a:t>
            </a:r>
          </a:p>
          <a:p>
            <a:pPr lvl="1"/>
            <a:r>
              <a:rPr lang="en-US" dirty="0"/>
              <a:t>Blood glucose levels</a:t>
            </a:r>
          </a:p>
          <a:p>
            <a:pPr lvl="1"/>
            <a:r>
              <a:rPr lang="en-US" dirty="0"/>
              <a:t>Liver function testing</a:t>
            </a:r>
          </a:p>
          <a:p>
            <a:pPr lvl="1"/>
            <a:r>
              <a:rPr lang="en-US" dirty="0"/>
              <a:t>Pap smear results</a:t>
            </a:r>
          </a:p>
          <a:p>
            <a:pPr lvl="1"/>
            <a:r>
              <a:rPr lang="en-US" dirty="0"/>
              <a:t>Blood electrolytes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0768620">
            <a:off x="400939" y="1934440"/>
            <a:ext cx="3238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Multiple appoints for Medication management</a:t>
            </a:r>
          </a:p>
        </p:txBody>
      </p:sp>
      <p:sp>
        <p:nvSpPr>
          <p:cNvPr id="8" name="TextBox 7"/>
          <p:cNvSpPr txBox="1"/>
          <p:nvPr/>
        </p:nvSpPr>
        <p:spPr>
          <a:xfrm rot="1848085">
            <a:off x="10774235" y="2146132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Follow-up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59" y="4740675"/>
            <a:ext cx="2157358" cy="13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58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Telehealth - Pros/Cons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446" y="2030680"/>
            <a:ext cx="3887865" cy="44667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dirty="0"/>
              <a:t>Increases patient engagement</a:t>
            </a:r>
          </a:p>
          <a:p>
            <a:pPr lvl="1"/>
            <a:r>
              <a:rPr lang="en-US" dirty="0"/>
              <a:t>Provides better quality patient care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41612" y="1727200"/>
            <a:ext cx="5409929" cy="4770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Pros</a:t>
            </a:r>
          </a:p>
          <a:p>
            <a:pPr lvl="1"/>
            <a:r>
              <a:rPr lang="en-US" dirty="0"/>
              <a:t>Aging In </a:t>
            </a:r>
            <a:r>
              <a:rPr lang="en-US" dirty="0">
                <a:solidFill>
                  <a:srgbClr val="404040"/>
                </a:solidFill>
              </a:rPr>
              <a:t>Place</a:t>
            </a:r>
          </a:p>
          <a:p>
            <a:pPr lvl="1"/>
            <a:r>
              <a:rPr lang="en-US" dirty="0"/>
              <a:t>Population health/</a:t>
            </a:r>
            <a:r>
              <a:rPr lang="en-US" sz="2000" dirty="0">
                <a:solidFill>
                  <a:schemeClr val="tx1"/>
                </a:solidFill>
                <a:highlight>
                  <a:srgbClr val="FFFF00"/>
                </a:highlight>
              </a:rPr>
              <a:t>Health promotion</a:t>
            </a:r>
            <a:endParaRPr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lvl="1"/>
            <a:r>
              <a:rPr lang="en-US" dirty="0"/>
              <a:t>Increases accessibility to specialists/consults</a:t>
            </a:r>
          </a:p>
          <a:p>
            <a:pPr lvl="1"/>
            <a:r>
              <a:rPr lang="en-US" dirty="0"/>
              <a:t>More convenient, accessible care for patients</a:t>
            </a:r>
          </a:p>
          <a:p>
            <a:pPr lvl="1"/>
            <a:r>
              <a:rPr lang="en-US" dirty="0"/>
              <a:t>Saves on healthcare costs</a:t>
            </a:r>
          </a:p>
          <a:p>
            <a:pPr lvl="1"/>
            <a:r>
              <a:rPr lang="en-US" dirty="0"/>
              <a:t>Extends access to consults from specialists</a:t>
            </a:r>
          </a:p>
          <a:p>
            <a:pPr lvl="1"/>
            <a:r>
              <a:rPr lang="en-US" dirty="0"/>
              <a:t>Improves response time (faster access to specialists/highly trained staff) </a:t>
            </a:r>
          </a:p>
          <a:p>
            <a:pPr lvl="1"/>
            <a:r>
              <a:rPr lang="en-US" dirty="0"/>
              <a:t>Complement to traditional in-person medical care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228" y="3441701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47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Telehealth - Pros/Cons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41612" y="1727200"/>
            <a:ext cx="5409929" cy="4770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Requires technical training and equipment</a:t>
            </a:r>
          </a:p>
          <a:p>
            <a:pPr lvl="1"/>
            <a:r>
              <a:rPr lang="en-US" dirty="0"/>
              <a:t>May reduce in-person interactions with doctors</a:t>
            </a:r>
          </a:p>
          <a:p>
            <a:pPr lvl="1"/>
            <a:r>
              <a:rPr lang="en-US" dirty="0"/>
              <a:t>Many providers/Insurance Companies charge a “convenience fee”</a:t>
            </a:r>
          </a:p>
          <a:p>
            <a:pPr lvl="1"/>
            <a:r>
              <a:rPr lang="en-US" dirty="0"/>
              <a:t>Navigating the changing policy and reimbursement landscape can be tricky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228" y="3441701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99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38547-205B-4374-B8EB-836FAFC3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Telehealth – ICU 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958BDC3-7C12-4A0C-9B60-EBD5EC87D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250" y="3552825"/>
            <a:ext cx="4281431" cy="284806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18D7CE6-2237-4314-A18B-E4247D434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2085975"/>
            <a:ext cx="3887967" cy="214697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ED2C70C-C79D-4BCA-8983-8F4BE7817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753" y="1952625"/>
            <a:ext cx="3279072" cy="473403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53D781C-4EF6-4BCE-A13A-4EEB18433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4693639"/>
            <a:ext cx="3181574" cy="179288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68D51B50-870F-4D00-B4A1-C05F9B38D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3845" y="1695450"/>
            <a:ext cx="2609850" cy="1752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2B57F4-49DA-491B-9D4F-66BECA012F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8692" y="4232947"/>
            <a:ext cx="2173308" cy="2651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BCEE11-C938-425E-A586-24676A5E1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2935" y="610268"/>
            <a:ext cx="162167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32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meter, clock&#10;&#10;Description generated with very high confidence">
            <a:extLst>
              <a:ext uri="{FF2B5EF4-FFF2-40B4-BE49-F238E27FC236}">
                <a16:creationId xmlns:a16="http://schemas.microsoft.com/office/drawing/2014/main" id="{C7DA3978-9803-48A9-9A38-BAAABABCD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" b="20465"/>
          <a:stretch/>
        </p:blipFill>
        <p:spPr>
          <a:xfrm>
            <a:off x="4485555" y="10"/>
            <a:ext cx="7706444" cy="3428990"/>
          </a:xfrm>
          <a:prstGeom prst="rect">
            <a:avLst/>
          </a:prstGeom>
        </p:spPr>
      </p:pic>
      <p:pic>
        <p:nvPicPr>
          <p:cNvPr id="4" name="Picture 4" descr="A person on a computer&#10;&#10;Description generated with high confidence">
            <a:extLst>
              <a:ext uri="{FF2B5EF4-FFF2-40B4-BE49-F238E27FC236}">
                <a16:creationId xmlns:a16="http://schemas.microsoft.com/office/drawing/2014/main" id="{9B8611D5-1AA4-4470-A67D-FB548297DC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b="9768"/>
          <a:stretch/>
        </p:blipFill>
        <p:spPr>
          <a:xfrm>
            <a:off x="4485557" y="3429000"/>
            <a:ext cx="7706443" cy="3429000"/>
          </a:xfrm>
          <a:prstGeom prst="rect">
            <a:avLst/>
          </a:pr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24CF9-6345-43AB-B066-45F5CCA3B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en-US" dirty="0" err="1"/>
              <a:t>TeleICU</a:t>
            </a:r>
            <a:r>
              <a:rPr lang="en-US" dirty="0"/>
              <a:t>- VA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F79C62F-C9FF-44B5-85A9-16D8C692A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2133600"/>
            <a:ext cx="4625882" cy="3777622"/>
          </a:xfrm>
        </p:spPr>
        <p:txBody>
          <a:bodyPr>
            <a:normAutofit/>
          </a:bodyPr>
          <a:lstStyle/>
          <a:p>
            <a:r>
              <a:rPr lang="en-US" dirty="0" err="1"/>
              <a:t>eLerts</a:t>
            </a:r>
            <a:endParaRPr lang="en-US" dirty="0"/>
          </a:p>
          <a:p>
            <a:r>
              <a:rPr lang="en-US" dirty="0"/>
              <a:t>Phone Call/</a:t>
            </a:r>
            <a:r>
              <a:rPr lang="en-US" dirty="0" err="1"/>
              <a:t>Signout</a:t>
            </a:r>
            <a:endParaRPr lang="en-US" dirty="0"/>
          </a:p>
          <a:p>
            <a:r>
              <a:rPr lang="en-US" dirty="0"/>
              <a:t>Alarms- Algorithms/Parameters</a:t>
            </a:r>
          </a:p>
          <a:p>
            <a:r>
              <a:rPr lang="en-US" dirty="0"/>
              <a:t>Orders - Verify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25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Telehealth – ICU cont'd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3" y="1568824"/>
            <a:ext cx="8915400" cy="43430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Bidirectional Audio/ Visual Content Sharing</a:t>
            </a:r>
          </a:p>
          <a:p>
            <a:r>
              <a:rPr lang="en-US"/>
              <a:t>Immediate Intensivist coverage</a:t>
            </a:r>
            <a:endParaRPr>
              <a:solidFill>
                <a:schemeClr val="tx1"/>
              </a:solidFill>
            </a:endParaRPr>
          </a:p>
          <a:p>
            <a:r>
              <a:rPr lang="en-US"/>
              <a:t>Highly experienced critical care nurse involvement</a:t>
            </a:r>
          </a:p>
          <a:p>
            <a:r>
              <a:rPr lang="en-US"/>
              <a:t>Mortality rate reduction of 13.6% to 11.8%  </a:t>
            </a:r>
            <a:r>
              <a:rPr lang="en-US" sz="800"/>
              <a:t>(</a:t>
            </a:r>
            <a:r>
              <a:rPr lang="en-US" sz="800" err="1"/>
              <a:t>Sadaka</a:t>
            </a:r>
            <a:r>
              <a:rPr lang="en-US" sz="800"/>
              <a:t>, et al., 2013)</a:t>
            </a:r>
          </a:p>
          <a:p>
            <a:r>
              <a:rPr lang="en-US"/>
              <a:t>LOS 13.3 to 9.8 days</a:t>
            </a:r>
          </a:p>
          <a:p>
            <a:endParaRPr lang="en-US"/>
          </a:p>
        </p:txBody>
      </p:sp>
      <p:pic>
        <p:nvPicPr>
          <p:cNvPr id="6" name="gUfxgwJfq3M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16583" y="3457298"/>
            <a:ext cx="3856615" cy="2892461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6449122" y="5905195"/>
            <a:ext cx="3408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hlinkClick r:id="rId4"/>
              </a:rPr>
              <a:t>https://youtu.be/gUfxgwJfq3M</a:t>
            </a:r>
            <a:r>
              <a:rPr lang="en-US" sz="1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576" y="770374"/>
            <a:ext cx="1731414" cy="16704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462" y="4547536"/>
            <a:ext cx="2469094" cy="1847248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B9D164C8-7E72-4FBF-95AF-C2827E815F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6597" y="5076825"/>
            <a:ext cx="1622449" cy="926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98C90E-5D6E-4D64-9154-66B2C9AD95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688" y="3740337"/>
            <a:ext cx="1956696" cy="1081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E78B67-09CF-40DF-8405-696CCD6430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7358" y="250805"/>
            <a:ext cx="1211264" cy="81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97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7AF9E2D-8F98-4755-895E-D65689F2A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D3C8C4-8367-4524-B9C5-2B3ACA682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38BDB546-CAFB-429D-8D82-4F3AA2891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F202AFF-3597-4A70-9149-0AA2AACBB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5B91C985-1FBD-4FEE-8FB4-FBD47CF0A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E045B090-8B4D-4553-997E-D7A7A2B93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9661459-591F-41BD-85A7-882DF2E5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172E6458-D7F5-4E0B-8098-F3A9B7446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5D1FE182-350A-4951-99FA-123B15A19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CBFDC3F8-18F5-41F0-9926-097682CEE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F4B5A695-E6ED-4C81-A965-0461489F8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CF31B175-CBC2-449D-8998-0BA7711EA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7A691C8-6328-4014-BB1A-CB4824DEB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94EADC73-ECA3-447E-8D07-AE215A3C4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DA2558E-94AE-4C16-8CD0-DCF447C98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928DF6B-A616-4A71-B951-9D8EAA775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CD6B4E15-CED4-45FA-874A-EA347C912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A4EE38F8-BF90-4D7F-8691-89ED516D7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2889210F-D6E4-4311-8BF3-DAD3FF49A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44641BAA-087D-4656-8D6F-EA70FB67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CEB55E2-FCCA-48F5-917E-8B3F26EC8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45869B9E-3378-49CB-8EE1-FECA7D78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3497B8C7-AB4A-40B7-A86E-112D90CC6A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D5A7E348-C28C-4626-9026-59B6B9F7A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4FF1CA0-E6B1-4861-A2CD-144E06299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774FF261-7109-4B0E-B24B-622F4209C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3ECECA25-954F-4011-ADFF-BBFC4A00D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DB648E-BDC5-4215-8F54-FDB35DE18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 dirty="0"/>
              <a:t>TeleICU- What can we do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D0FFBDB-89D1-4050-8FE5-AFC94C07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75823B85-53D1-46E0-BC58-872776B5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494C6B-15EC-4232-AD87-51FBBBDDA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4325"/>
          <a:stretch/>
        </p:blipFill>
        <p:spPr>
          <a:xfrm>
            <a:off x="20" y="3429000"/>
            <a:ext cx="4646965" cy="342900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1F86B2C-5FF7-48E0-B5B0-ABEA39A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4662638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5A976-6066-4A0B-B9F2-B7230712A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r>
              <a:rPr lang="en-US" sz="1700"/>
              <a:t>Vitals/Labs- Second set of eyes</a:t>
            </a:r>
          </a:p>
          <a:p>
            <a:r>
              <a:rPr lang="en-US" sz="1700"/>
              <a:t>2</a:t>
            </a:r>
            <a:r>
              <a:rPr lang="en-US" sz="1700" baseline="30000"/>
              <a:t>nd</a:t>
            </a:r>
            <a:r>
              <a:rPr lang="en-US" sz="1700"/>
              <a:t> Verifications – Blood; Timeout; High Risk Medications</a:t>
            </a:r>
          </a:p>
          <a:p>
            <a:r>
              <a:rPr lang="en-US" sz="1700"/>
              <a:t>Run an Emergency/Code</a:t>
            </a:r>
          </a:p>
          <a:p>
            <a:pPr lvl="1"/>
            <a:r>
              <a:rPr lang="en-US" sz="1700"/>
              <a:t>Watch other patients during Event</a:t>
            </a:r>
          </a:p>
          <a:p>
            <a:r>
              <a:rPr lang="en-US" sz="1700"/>
              <a:t>Verify Orders/Procedure</a:t>
            </a:r>
          </a:p>
          <a:p>
            <a:r>
              <a:rPr lang="en-US" sz="1700"/>
              <a:t>Check on Patient without use of PPE</a:t>
            </a:r>
          </a:p>
          <a:p>
            <a:r>
              <a:rPr lang="en-US" sz="1700"/>
              <a:t>Share information – Do not Silo information</a:t>
            </a:r>
          </a:p>
          <a:p>
            <a:r>
              <a:rPr lang="en-US" sz="1700"/>
              <a:t>Read Images - Provider</a:t>
            </a:r>
          </a:p>
          <a:p>
            <a:r>
              <a:rPr lang="en-US" sz="1700"/>
              <a:t>Stat Orders - Provider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A55234-0D9C-4A6D-A746-9D9677D83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6" y="103078"/>
            <a:ext cx="4591673" cy="320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74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648E-BDC5-4215-8F54-FDB35DE18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4097302" cy="1280890"/>
          </a:xfrm>
        </p:spPr>
        <p:txBody>
          <a:bodyPr>
            <a:normAutofit/>
          </a:bodyPr>
          <a:lstStyle/>
          <a:p>
            <a:r>
              <a:rPr lang="en-US" sz="3200"/>
              <a:t>TeleICU- What can we Not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5A976-6066-4A0B-B9F2-B7230712A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097302" cy="3777622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Tele-Sitter</a:t>
            </a:r>
          </a:p>
          <a:p>
            <a:r>
              <a:rPr lang="en-US" sz="1600" dirty="0">
                <a:solidFill>
                  <a:schemeClr val="tx1"/>
                </a:solidFill>
              </a:rPr>
              <a:t>Restraints</a:t>
            </a:r>
          </a:p>
          <a:p>
            <a:r>
              <a:rPr lang="en-US" sz="1600" dirty="0">
                <a:solidFill>
                  <a:schemeClr val="tx1"/>
                </a:solidFill>
              </a:rPr>
              <a:t>Some medications/narcotics </a:t>
            </a:r>
          </a:p>
          <a:p>
            <a:r>
              <a:rPr lang="en-US" sz="1600" dirty="0">
                <a:solidFill>
                  <a:schemeClr val="tx1"/>
                </a:solidFill>
              </a:rPr>
              <a:t>Reduce Staffing</a:t>
            </a:r>
          </a:p>
          <a:p>
            <a:r>
              <a:rPr lang="en-US" sz="1600" dirty="0">
                <a:solidFill>
                  <a:schemeClr val="tx1"/>
                </a:solidFill>
              </a:rPr>
              <a:t>Hands on Patient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Assessment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Grief</a:t>
            </a:r>
          </a:p>
          <a:p>
            <a:r>
              <a:rPr lang="en-US" sz="1600" dirty="0">
                <a:solidFill>
                  <a:schemeClr val="tx1"/>
                </a:solidFill>
              </a:rPr>
              <a:t>Smell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30D8F71D-4DEC-464C-8882-DFF4094E6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04"/>
          <a:stretch/>
        </p:blipFill>
        <p:spPr>
          <a:xfrm>
            <a:off x="6091918" y="10"/>
            <a:ext cx="6100081" cy="3383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1BABFD-A6AD-43E7-A43F-765E49C7B7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2015"/>
          <a:stretch/>
        </p:blipFill>
        <p:spPr>
          <a:xfrm>
            <a:off x="6091919" y="3474721"/>
            <a:ext cx="3004319" cy="3383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B8D01E-F03E-490A-8945-7ACC6446CF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0" r="6302" b="5"/>
          <a:stretch/>
        </p:blipFill>
        <p:spPr>
          <a:xfrm>
            <a:off x="9187677" y="3474720"/>
            <a:ext cx="3004322" cy="33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95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EC9B2-2493-49FB-8635-8E9121582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Telehealth - Trends/Alarms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2DC597BC-8D11-4B15-93C4-6BC6834DD9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89018" y="3438525"/>
            <a:ext cx="4313238" cy="251605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2C9F5E5-DFA6-4F2B-929D-FC02370C19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96748" y="4095750"/>
            <a:ext cx="4313237" cy="2516055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01E30D25-188D-4ADB-9AF3-8147F450B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35" y="1381125"/>
            <a:ext cx="4469801" cy="25157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66BD0F-72A2-4901-AB0C-B89DD3250B2D}"/>
              </a:ext>
            </a:extLst>
          </p:cNvPr>
          <p:cNvSpPr txBox="1"/>
          <p:nvPr/>
        </p:nvSpPr>
        <p:spPr>
          <a:xfrm>
            <a:off x="2229613" y="1476375"/>
            <a:ext cx="187724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Blood Sugar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FE7719-95C4-43E1-8E33-CE0C884C6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497" y="1219200"/>
            <a:ext cx="3017517" cy="201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45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29119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Review the foundational aspects of TeleHealth</a:t>
            </a:r>
          </a:p>
          <a:p>
            <a:r>
              <a:rPr lang="en-US" dirty="0"/>
              <a:t>Identify and understand ways for population health improvement through telehealth</a:t>
            </a:r>
          </a:p>
          <a:p>
            <a:r>
              <a:rPr lang="en-US" dirty="0"/>
              <a:t>Review how TeleHealth can extend Healthcare Provider's Career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850" y="189571"/>
            <a:ext cx="2916044" cy="1944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340" y="5274135"/>
            <a:ext cx="2859272" cy="1274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A2EEB5-7777-4612-8C0D-E7B64DDFD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673" y="4895893"/>
            <a:ext cx="1536325" cy="1536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E4E6CC-33D9-435A-B110-74F6A55D0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383" y="4138655"/>
            <a:ext cx="4190470" cy="209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37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3F650B-8855-413C-BE18-76D0ADEFC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Telehealth- Statistics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D7CA995-CAF3-4D25-83D7-B7E92EE63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verdana"/>
                <a:ea typeface="verdana"/>
                <a:cs typeface="verdana"/>
              </a:rPr>
              <a:t>The 2017 survey also showed that 73% of Baby-Boomer nurses who are planning to retire say they will do so in three years or less.</a:t>
            </a:r>
          </a:p>
          <a:p>
            <a:r>
              <a:rPr lang="en-US" dirty="0">
                <a:latin typeface="verdana"/>
                <a:ea typeface="verdana"/>
                <a:cs typeface="verdana"/>
              </a:rPr>
              <a:t>How can Telehealth support this turnover???</a:t>
            </a:r>
          </a:p>
          <a:p>
            <a:pPr lvl="1"/>
            <a:r>
              <a:rPr lang="en-US" dirty="0">
                <a:latin typeface="verdana"/>
                <a:ea typeface="verdana"/>
                <a:cs typeface="verdana"/>
              </a:rPr>
              <a:t>New Graduate</a:t>
            </a:r>
          </a:p>
          <a:p>
            <a:pPr lvl="1"/>
            <a:r>
              <a:rPr lang="en-US" dirty="0">
                <a:latin typeface="verdana"/>
                <a:ea typeface="verdana"/>
                <a:cs typeface="verdana"/>
              </a:rPr>
              <a:t>Keep Staff from Early Retirement</a:t>
            </a:r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C0F69B4-B281-463E-BBA5-77315003B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1452979"/>
            <a:ext cx="5451627" cy="3632001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AB7F84-6869-4DB9-8D78-AEC2CD5D3C24}"/>
              </a:ext>
            </a:extLst>
          </p:cNvPr>
          <p:cNvSpPr txBox="1"/>
          <p:nvPr/>
        </p:nvSpPr>
        <p:spPr>
          <a:xfrm>
            <a:off x="1098754" y="6174659"/>
            <a:ext cx="1063358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hlinkClick r:id="rId3"/>
              </a:rPr>
              <a:t>https</a:t>
            </a:r>
            <a:r>
              <a:rPr lang="en-US" sz="1200" dirty="0">
                <a:ea typeface="+mn-lt"/>
                <a:cs typeface="+mn-lt"/>
                <a:hlinkClick r:id="rId3"/>
              </a:rPr>
              <a:t>://www.amnhealthcare.com/latest-healthcare-news/nurse-retirement-wave-hits/</a:t>
            </a:r>
            <a:r>
              <a:rPr lang="en-US" sz="1200" dirty="0">
                <a:ea typeface="+mn-lt"/>
                <a:cs typeface="+mn-lt"/>
              </a:rPr>
              <a:t> 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44054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TeleICU</a:t>
            </a:r>
            <a:r>
              <a:rPr lang="en-US" dirty="0"/>
              <a:t> - Transporting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1700" dirty="0"/>
              <a:t>In one study, </a:t>
            </a:r>
            <a:r>
              <a:rPr lang="en-US" sz="1700" dirty="0" err="1"/>
              <a:t>Natafgi</a:t>
            </a:r>
            <a:r>
              <a:rPr lang="en-US" sz="1700" dirty="0"/>
              <a:t>, et al. (Oct 2009-Feb 2014) identified 1,175 avoided transfers out of 9,048 encounters in 85 rural hospitals across seven states.</a:t>
            </a:r>
          </a:p>
          <a:p>
            <a:pPr lvl="1"/>
            <a:r>
              <a:rPr lang="en-US" sz="1500" dirty="0"/>
              <a:t>Cost savings of $3,823 per avoided transfer ($4,492,025) while accounting for tele-emergency costs.</a:t>
            </a:r>
          </a:p>
          <a:p>
            <a:r>
              <a:rPr lang="en-US" sz="1700" dirty="0"/>
              <a:t>Home Visits vs. Doctor’s Office</a:t>
            </a:r>
          </a:p>
          <a:p>
            <a:r>
              <a:rPr lang="en-US" sz="1700" dirty="0"/>
              <a:t>Specialists (Neurology/Dermatology/Cardiac etc.) -  Office vs Telehealth</a:t>
            </a:r>
          </a:p>
          <a:p>
            <a:r>
              <a:rPr lang="en-US" sz="1700" dirty="0"/>
              <a:t>Transportation from home/facilities- </a:t>
            </a:r>
          </a:p>
          <a:p>
            <a:pPr lvl="1"/>
            <a:r>
              <a:rPr lang="en-US" dirty="0"/>
              <a:t>Weather</a:t>
            </a:r>
          </a:p>
          <a:p>
            <a:pPr lvl="1"/>
            <a:r>
              <a:rPr lang="en-US" dirty="0"/>
              <a:t>Insurance (ambulance, auto, medical)</a:t>
            </a:r>
          </a:p>
          <a:p>
            <a:pPr lvl="1"/>
            <a:r>
              <a:rPr lang="en-US" dirty="0"/>
              <a:t>Cost (ambulance, EMTs, RNs, supplies)</a:t>
            </a:r>
          </a:p>
          <a:p>
            <a:pPr lvl="1"/>
            <a:r>
              <a:rPr lang="en-US" dirty="0"/>
              <a:t>Time/Distance (Who is driving them?/ Who is accepting them)</a:t>
            </a:r>
          </a:p>
          <a:p>
            <a:pPr lvl="1"/>
            <a:r>
              <a:rPr lang="en-US" dirty="0"/>
              <a:t>Building/Office Space (utilities, space, diseases, property insurance)</a:t>
            </a:r>
          </a:p>
          <a:p>
            <a:pPr lvl="1"/>
            <a:r>
              <a:rPr lang="en-US" dirty="0"/>
              <a:t>Safety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995" y="4022411"/>
            <a:ext cx="2438671" cy="82906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2565" y="1905000"/>
            <a:ext cx="2889955" cy="1614311"/>
            <a:chOff x="132565" y="1905000"/>
            <a:chExt cx="2889955" cy="1614311"/>
          </a:xfrm>
        </p:grpSpPr>
        <p:sp>
          <p:nvSpPr>
            <p:cNvPr id="5" name="Arrow: Right 4"/>
            <p:cNvSpPr/>
            <p:nvPr/>
          </p:nvSpPr>
          <p:spPr>
            <a:xfrm>
              <a:off x="132565" y="1905000"/>
              <a:ext cx="2889955" cy="161431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3509" y="2429691"/>
              <a:ext cx="2275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$4.5 million savings over 4.5 years!!!!!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1197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BBA25D-DACA-4EDB-93A8-9C6DE7789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" r="-1" b="-1"/>
          <a:stretch/>
        </p:blipFill>
        <p:spPr>
          <a:xfrm>
            <a:off x="4485555" y="10"/>
            <a:ext cx="7706444" cy="3428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C6AEFF-4464-48EA-AF09-491A630CC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04" r="-2" b="20333"/>
          <a:stretch/>
        </p:blipFill>
        <p:spPr>
          <a:xfrm>
            <a:off x="4485557" y="3429000"/>
            <a:ext cx="7706443" cy="3429000"/>
          </a:xfrm>
          <a:prstGeom prst="rect">
            <a:avLst/>
          </a:pr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en-US" dirty="0"/>
              <a:t>Telehealth - Future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2133600"/>
            <a:ext cx="4625882" cy="377762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Telehealth apps (office visits from your phone)</a:t>
            </a:r>
          </a:p>
          <a:p>
            <a:pPr lvl="1"/>
            <a:r>
              <a:rPr lang="en-US" dirty="0"/>
              <a:t>Primary/Follow-up</a:t>
            </a:r>
          </a:p>
          <a:p>
            <a:pPr lvl="1"/>
            <a:r>
              <a:rPr lang="en-US" dirty="0"/>
              <a:t>Specialty</a:t>
            </a:r>
          </a:p>
          <a:p>
            <a:pPr lvl="1"/>
            <a:r>
              <a:rPr lang="en-US" dirty="0"/>
              <a:t>Therapy</a:t>
            </a:r>
          </a:p>
          <a:p>
            <a:r>
              <a:rPr lang="en-US" dirty="0"/>
              <a:t>Health promotion</a:t>
            </a:r>
          </a:p>
          <a:p>
            <a:r>
              <a:rPr lang="en-US" dirty="0"/>
              <a:t>Worldwide access to specialists/providers</a:t>
            </a:r>
          </a:p>
          <a:p>
            <a:r>
              <a:rPr lang="en-US" dirty="0"/>
              <a:t>Immediate access</a:t>
            </a:r>
          </a:p>
          <a:p>
            <a:r>
              <a:rPr lang="en-US" dirty="0"/>
              <a:t>Cost savings</a:t>
            </a:r>
          </a:p>
        </p:txBody>
      </p:sp>
    </p:spTree>
    <p:extLst>
      <p:ext uri="{BB962C8B-B14F-4D97-AF65-F5344CB8AC3E}">
        <p14:creationId xmlns:p14="http://schemas.microsoft.com/office/powerpoint/2010/main" val="2782857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456" r="-1" b="9145"/>
          <a:stretch/>
        </p:blipFill>
        <p:spPr>
          <a:xfrm>
            <a:off x="4485555" y="10"/>
            <a:ext cx="7706444" cy="3428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E37ED8-AA1B-4435-BAC6-834F918C6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70" r="-1" b="21101"/>
          <a:stretch/>
        </p:blipFill>
        <p:spPr>
          <a:xfrm>
            <a:off x="4485557" y="3429000"/>
            <a:ext cx="7706443" cy="342900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en-US"/>
              <a:t>References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2133600"/>
            <a:ext cx="4625882" cy="377762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100"/>
              <a:t>CDW Healthcare. (</a:t>
            </a:r>
            <a:r>
              <a:rPr lang="en-US" sz="1100" err="1"/>
              <a:t>n.d.</a:t>
            </a:r>
            <a:r>
              <a:rPr lang="en-US" sz="1100"/>
              <a:t>). The history of telemedicine. </a:t>
            </a:r>
            <a:r>
              <a:rPr lang="en-US" sz="1100" i="1"/>
              <a:t>Healthcare </a:t>
            </a:r>
            <a:r>
              <a:rPr lang="en-US" sz="1100" i="1" err="1"/>
              <a:t>CommunIT</a:t>
            </a:r>
            <a:r>
              <a:rPr lang="en-US" sz="1100"/>
              <a:t>. Retrieved from http://www.cdwcommunit.com/news/top-	news/the-history-of-telemedicine/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100" err="1"/>
              <a:t>Bladin</a:t>
            </a:r>
            <a:r>
              <a:rPr lang="en-US" sz="1100"/>
              <a:t>, C. F., &amp; </a:t>
            </a:r>
            <a:r>
              <a:rPr lang="en-US" sz="1100" err="1"/>
              <a:t>Cadilhac</a:t>
            </a:r>
            <a:r>
              <a:rPr lang="en-US" sz="1100"/>
              <a:t>, D. A. (2014, April 24). Effect of </a:t>
            </a:r>
            <a:r>
              <a:rPr lang="en-US" sz="1100" err="1"/>
              <a:t>telestroke</a:t>
            </a:r>
            <a:r>
              <a:rPr lang="en-US" sz="1100"/>
              <a:t> on emergent stroke care and stroke outcomes. </a:t>
            </a:r>
            <a:r>
              <a:rPr lang="en-US" sz="1100" i="1"/>
              <a:t>Stroke, 1876-1880. </a:t>
            </a:r>
            <a:r>
              <a:rPr lang="en-US" sz="1100" err="1"/>
              <a:t>doi</a:t>
            </a:r>
            <a:r>
              <a:rPr lang="en-US" sz="1100"/>
              <a:t>: 	https://doi.org/10.1161/STROKEAHA.114.003825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100"/>
              <a:t>Institute of Medicine. (1996). </a:t>
            </a:r>
            <a:r>
              <a:rPr lang="en-US" sz="1100" i="1"/>
              <a:t>Telemedicine: A guide to assessing telecommunications for healthcare. </a:t>
            </a:r>
            <a:r>
              <a:rPr lang="en-US" sz="1100"/>
              <a:t>Washington, D. C.: National Academics 	Press. doi:10.17226/52.96US)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100" err="1"/>
              <a:t>Natafgi</a:t>
            </a:r>
            <a:r>
              <a:rPr lang="en-US" sz="1100"/>
              <a:t>, N, Shane D, Ullrich F, </a:t>
            </a:r>
            <a:r>
              <a:rPr lang="en-US" sz="1100" err="1"/>
              <a:t>MacKinney</a:t>
            </a:r>
            <a:r>
              <a:rPr lang="en-US" sz="1100"/>
              <a:t> AC, Bell A, Ward M. (2017, March 7). Using tele-emergency to avoid patient transfers in rural 	emergency departments: An assessment of costs and benefits. </a:t>
            </a:r>
            <a:r>
              <a:rPr lang="en-US" sz="1100" i="1"/>
              <a:t>Journal of Telemedicine and Telecare. 	d</a:t>
            </a:r>
            <a:r>
              <a:rPr lang="en-US" sz="1100"/>
              <a:t>oi.org/10.1177/1357633X17696585 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100" err="1"/>
              <a:t>Sadaka</a:t>
            </a:r>
            <a:r>
              <a:rPr lang="en-US" sz="1100"/>
              <a:t>, F., </a:t>
            </a:r>
            <a:r>
              <a:rPr lang="en-US" sz="1100" err="1"/>
              <a:t>Palagiri</a:t>
            </a:r>
            <a:r>
              <a:rPr lang="en-US" sz="1100"/>
              <a:t>, A., Trottier, S., Deibert, W., </a:t>
            </a:r>
            <a:r>
              <a:rPr lang="en-US" sz="1100" err="1"/>
              <a:t>Gudmestad</a:t>
            </a:r>
            <a:r>
              <a:rPr lang="en-US" sz="1100"/>
              <a:t>, D., Sommer, S. E., &amp; </a:t>
            </a:r>
            <a:r>
              <a:rPr lang="en-US" sz="1100" err="1"/>
              <a:t>Veremakis</a:t>
            </a:r>
            <a:r>
              <a:rPr lang="en-US" sz="1100"/>
              <a:t>, C. (2013). Telemedicine intervention improves ICU 	outcomes. </a:t>
            </a:r>
            <a:r>
              <a:rPr lang="en-US" sz="1100" i="1"/>
              <a:t>Critical Care Research and Practice</a:t>
            </a:r>
            <a:r>
              <a:rPr lang="en-US" sz="1100"/>
              <a:t>, </a:t>
            </a:r>
            <a:r>
              <a:rPr lang="en-US" sz="1100" i="1"/>
              <a:t>2013, </a:t>
            </a:r>
            <a:r>
              <a:rPr lang="en-US" sz="1100"/>
              <a:t>1-5. doi.org/10.1155/2013/456389</a:t>
            </a:r>
          </a:p>
          <a:p>
            <a:pPr>
              <a:lnSpc>
                <a:spcPct val="90000"/>
              </a:lnSpc>
            </a:pPr>
            <a:endParaRPr lang="en-US" sz="1100"/>
          </a:p>
          <a:p>
            <a:pPr>
              <a:lnSpc>
                <a:spcPct val="90000"/>
              </a:lnSpc>
            </a:pPr>
            <a:endParaRPr lang="en-US" sz="1100"/>
          </a:p>
          <a:p>
            <a:pPr>
              <a:lnSpc>
                <a:spcPct val="90000"/>
              </a:lnSpc>
            </a:pP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524582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443E-3366-4109-AEF7-0880599F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Me....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E962E-E949-400E-8D54-F3C3EBF10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har char="•"/>
            </a:pPr>
            <a:r>
              <a:rPr lang="en-US" dirty="0"/>
              <a:t>Devon Lehman Jr. MSN, RN, CCRN-E</a:t>
            </a:r>
          </a:p>
          <a:p>
            <a:pPr lvl="1">
              <a:buChar char="•"/>
            </a:pPr>
            <a:r>
              <a:rPr lang="en-US" dirty="0"/>
              <a:t>20 years Registered Nurse</a:t>
            </a:r>
          </a:p>
          <a:p>
            <a:pPr lvl="1">
              <a:buChar char="•"/>
            </a:pPr>
            <a:r>
              <a:rPr lang="en-US" dirty="0"/>
              <a:t>15 years Critical Care</a:t>
            </a:r>
          </a:p>
          <a:p>
            <a:pPr lvl="1">
              <a:buChar char="•"/>
            </a:pPr>
            <a:r>
              <a:rPr lang="en-US" dirty="0"/>
              <a:t>Retired US Army- Major</a:t>
            </a:r>
          </a:p>
          <a:p>
            <a:pPr lvl="1">
              <a:buChar char="•"/>
            </a:pPr>
            <a:r>
              <a:rPr lang="en-US" dirty="0"/>
              <a:t>Fulltime employee at the VA </a:t>
            </a:r>
            <a:r>
              <a:rPr lang="en-US" dirty="0" err="1"/>
              <a:t>TeleICU</a:t>
            </a:r>
            <a:endParaRPr lang="en-US" dirty="0"/>
          </a:p>
          <a:p>
            <a:pPr lvl="1">
              <a:buChar char="•"/>
            </a:pPr>
            <a:r>
              <a:rPr lang="en-US" dirty="0"/>
              <a:t>Adjunct Xavier School of Nursing</a:t>
            </a:r>
            <a:endParaRPr dirty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dirty="0"/>
              <a:t>These are my Ideas..  I do not endorse any of the products in this presentation</a:t>
            </a:r>
            <a:endParaRPr dirty="0">
              <a:solidFill>
                <a:schemeClr val="tx1"/>
              </a:solidFill>
            </a:endParaRPr>
          </a:p>
          <a:p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679B01-2252-4438-9FB7-FDF08E40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102" y="4342791"/>
            <a:ext cx="804742" cy="21825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75276" y="1002945"/>
            <a:ext cx="1074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PTSD</a:t>
            </a:r>
          </a:p>
        </p:txBody>
      </p:sp>
      <p:sp>
        <p:nvSpPr>
          <p:cNvPr id="7" name="Right Arrow 6"/>
          <p:cNvSpPr/>
          <p:nvPr/>
        </p:nvSpPr>
        <p:spPr>
          <a:xfrm>
            <a:off x="7420644" y="1055532"/>
            <a:ext cx="1901779" cy="418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12F02B4-9B34-44F0-AEFA-B7A946E34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623" y="313068"/>
            <a:ext cx="4438336" cy="2321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715" y="1421822"/>
            <a:ext cx="2657475" cy="1724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051" y="2943690"/>
            <a:ext cx="2838450" cy="1609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5766" y="567838"/>
            <a:ext cx="2916749" cy="3775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978" y="1447496"/>
            <a:ext cx="5122022" cy="2830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351" y="2486913"/>
            <a:ext cx="162167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62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233FF-F790-4833-8759-88EE88D27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TeleHealth</a:t>
            </a:r>
            <a:r>
              <a:rPr lang="en-US" dirty="0"/>
              <a:t>- to Nursing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FA9D0-1362-48CB-B9E3-F418DC217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Following slides are a few of what I teach New and upcoming Students to be prepared for TeleHealth </a:t>
            </a:r>
          </a:p>
          <a:p>
            <a:r>
              <a:rPr lang="en-US" dirty="0"/>
              <a:t>Normally abut 1 hour presentation, Scenarios/Case Study, Q&amp;A</a:t>
            </a:r>
          </a:p>
          <a:p>
            <a:r>
              <a:rPr lang="en-US" dirty="0"/>
              <a:t>Scenarios-</a:t>
            </a:r>
          </a:p>
          <a:p>
            <a:pPr lvl="1"/>
            <a:r>
              <a:rPr lang="en-US" dirty="0"/>
              <a:t>Code Stroke</a:t>
            </a:r>
          </a:p>
          <a:p>
            <a:pPr lvl="1"/>
            <a:r>
              <a:rPr lang="en-US" dirty="0"/>
              <a:t>Code Blue</a:t>
            </a:r>
          </a:p>
          <a:p>
            <a:pPr lvl="1"/>
            <a:r>
              <a:rPr lang="en-US" dirty="0"/>
              <a:t>Nurse to Nurse consult</a:t>
            </a:r>
          </a:p>
          <a:p>
            <a:pPr lvl="1"/>
            <a:r>
              <a:rPr lang="en-US" dirty="0"/>
              <a:t>Nurse to Provider SBAR-Q</a:t>
            </a:r>
          </a:p>
        </p:txBody>
      </p:sp>
    </p:spTree>
    <p:extLst>
      <p:ext uri="{BB962C8B-B14F-4D97-AF65-F5344CB8AC3E}">
        <p14:creationId xmlns:p14="http://schemas.microsoft.com/office/powerpoint/2010/main" val="4259895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4D01E-983F-4451-9D4E-90EB6F33E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Telehealth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044DB-523F-4FAC-9613-E4A8040FF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>
                <a:latin typeface="Calibri"/>
              </a:rPr>
              <a:t>2011 State of the Union Address</a:t>
            </a:r>
            <a:endParaRPr lang="en-US"/>
          </a:p>
          <a:p>
            <a:pPr marL="0" indent="0">
              <a:buNone/>
            </a:pPr>
            <a:r>
              <a:rPr lang="en-US">
                <a:latin typeface="Calibri"/>
              </a:rPr>
              <a:t>“Within the next five years, we will make it possible for business to deploy the next generation of high-speed wireless coverage to 98% of all Americans. This isn't just about a faster internet and fewer dropped calls. It's about connecting every part of America to the digital age. It's about a rural community in Iowa or Alabama where farmers and small business owners will be able to sell their products all over the world. It's about a firefighter who can download the design of a burning building onto a handheld device; a student who can take classes with a digital textbook; or a patient who can have face-to-face video chats with her doctor.”</a:t>
            </a:r>
            <a:endParaRPr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537F46-9B4C-4AEE-AF56-BE1359D329D5}"/>
              </a:ext>
            </a:extLst>
          </p:cNvPr>
          <p:cNvSpPr txBox="1"/>
          <p:nvPr/>
        </p:nvSpPr>
        <p:spPr>
          <a:xfrm>
            <a:off x="2028411" y="4810125"/>
            <a:ext cx="3492769" cy="21544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hlinkClick r:id="rId3"/>
              </a:rPr>
              <a:t>https://youtu.be/7xOixuZ-lco</a:t>
            </a:r>
            <a:r>
              <a:rPr lang="en-US" sz="800"/>
              <a:t> </a:t>
            </a:r>
            <a:endParaRPr lang="en-US"/>
          </a:p>
        </p:txBody>
      </p:sp>
      <p:pic>
        <p:nvPicPr>
          <p:cNvPr id="7" name="Picture 7">
            <a:hlinkClick r:id="" action="ppaction://media"/>
            <a:extLst>
              <a:ext uri="{FF2B5EF4-FFF2-40B4-BE49-F238E27FC236}">
                <a16:creationId xmlns:a16="http://schemas.microsoft.com/office/drawing/2014/main" id="{257B488B-5F65-4811-A9FE-D00BA8F9D9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52258" y="214312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7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Call for Medical Assistance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u="sng"/>
              <a:t>10 March 1876- </a:t>
            </a:r>
          </a:p>
          <a:p>
            <a:pPr lvl="1"/>
            <a:r>
              <a:rPr lang="en-US"/>
              <a:t>Alexander Graham Bell, "Mr. Watson, come here, I want you.“</a:t>
            </a:r>
          </a:p>
          <a:p>
            <a:pPr lvl="1"/>
            <a:r>
              <a:rPr lang="en-US"/>
              <a:t>Bell had just upset the wet battery powering the transmitter thus spilling </a:t>
            </a:r>
            <a:r>
              <a:rPr lang="en-US" err="1"/>
              <a:t>sulphuric</a:t>
            </a:r>
            <a:r>
              <a:rPr lang="en-US"/>
              <a:t> acid on his clothes.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208" y="3643312"/>
            <a:ext cx="3390900" cy="2775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663" y="2645867"/>
            <a:ext cx="4796908" cy="37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57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Foreshadowing Telemedicine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8908555" y="1264555"/>
            <a:ext cx="2627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April 1924, </a:t>
            </a:r>
            <a:r>
              <a:rPr lang="en-US" i="1"/>
              <a:t>Radio News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56425" y="1264555"/>
            <a:ext cx="547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“The Radio Doctor - Maybe!”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2925" y="1905000"/>
            <a:ext cx="4902200" cy="350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/>
              <a:t>1900 - Reginald Fessenden made a weak transmission of voice over airwaves</a:t>
            </a:r>
          </a:p>
          <a:p>
            <a:pPr marL="34290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endParaRPr lang="en-US"/>
          </a:p>
          <a:p>
            <a:pPr marL="34290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endParaRPr lang="en-US"/>
          </a:p>
          <a:p>
            <a:pPr marL="34290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endParaRPr lang="en-US"/>
          </a:p>
          <a:p>
            <a:pPr marL="34290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endParaRPr lang="en-US"/>
          </a:p>
          <a:p>
            <a:pPr marL="34290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/>
              <a:t>1927- The first experimental television transmission did not occur until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507" y="2545445"/>
            <a:ext cx="2309194" cy="18723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61463" y="6508825"/>
            <a:ext cx="23884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/>
              <a:t>(Institute of Medicine, 1996)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FB73746A-5D45-4A04-A626-479D4DDEC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61463" y="1685925"/>
            <a:ext cx="3574900" cy="4822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FACB9C-E7F1-46E0-BB22-8844E80A8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938" y="4798480"/>
            <a:ext cx="1343329" cy="1878928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9725591">
            <a:off x="3556216" y="2759351"/>
            <a:ext cx="5624056" cy="42612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821705" y="1605662"/>
            <a:ext cx="4676836" cy="297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47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uiExpand="1" build="p"/>
      <p:bldP spid="9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Telehealth vs. Telemedicine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953" y="1769051"/>
            <a:ext cx="5082199" cy="3586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410" y="1481218"/>
            <a:ext cx="4144464" cy="399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02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Telehealth- History </a:t>
            </a:r>
            <a:r>
              <a:rPr lang="en-US" sz="900"/>
              <a:t>(CDW Healthcare, </a:t>
            </a:r>
            <a:r>
              <a:rPr lang="en-US" sz="900" err="1"/>
              <a:t>n.d.</a:t>
            </a:r>
            <a:r>
              <a:rPr lang="en-US" sz="900"/>
              <a:t>)</a:t>
            </a:r>
            <a:br>
              <a:rPr lang="en-US"/>
            </a:br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595499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5B83EFB-BA28-41E7-A89A-C95AD1267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3133" y="1209675"/>
            <a:ext cx="3572566" cy="4822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4F6410-FA83-47A3-BAA7-432D9080B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3415" y="1209675"/>
            <a:ext cx="3815176" cy="1980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860BF3-F83A-4425-9BCD-9EA01859A7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5388" y="1143617"/>
            <a:ext cx="3555549" cy="2663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C63F00-01A9-4C81-AFC2-2C9212FBD8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2342" y="1164138"/>
            <a:ext cx="4500889" cy="3371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672BC-80CD-4022-8898-3B0750569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9411" y="3401702"/>
            <a:ext cx="3023013" cy="30230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DC0FD2-816A-4327-A14C-A5ABFC5BCA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4991" y="1552136"/>
            <a:ext cx="5561694" cy="35105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8D12B66-4514-4BF3-9783-391F9359D119}"/>
              </a:ext>
            </a:extLst>
          </p:cNvPr>
          <p:cNvGrpSpPr/>
          <p:nvPr/>
        </p:nvGrpSpPr>
        <p:grpSpPr>
          <a:xfrm>
            <a:off x="1142066" y="407202"/>
            <a:ext cx="4010547" cy="4553983"/>
            <a:chOff x="227013" y="152643"/>
            <a:chExt cx="4724400" cy="66103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770FF56-B4DD-43FB-B132-CBEEB8B9E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7013" y="152643"/>
              <a:ext cx="4724400" cy="66103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D27E84-5A61-4F81-8F5A-82819841713F}"/>
                </a:ext>
              </a:extLst>
            </p:cNvPr>
            <p:cNvSpPr txBox="1"/>
            <p:nvPr/>
          </p:nvSpPr>
          <p:spPr>
            <a:xfrm>
              <a:off x="1272112" y="1663782"/>
              <a:ext cx="26342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highlight>
                    <a:srgbClr val="00FF00"/>
                  </a:highlight>
                </a:rPr>
                <a:t>1927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2561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1293</Words>
  <Application>Microsoft Office PowerPoint</Application>
  <PresentationFormat>Widescreen</PresentationFormat>
  <Paragraphs>188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verdana</vt:lpstr>
      <vt:lpstr>Wingdings 3</vt:lpstr>
      <vt:lpstr>Wisp</vt:lpstr>
      <vt:lpstr>Improving Myself through TeleHealth </vt:lpstr>
      <vt:lpstr>Objectives</vt:lpstr>
      <vt:lpstr>About Me....</vt:lpstr>
      <vt:lpstr>TeleHealth- to Nursing Students</vt:lpstr>
      <vt:lpstr>Telehealth</vt:lpstr>
      <vt:lpstr>First Call for Medical Assistance</vt:lpstr>
      <vt:lpstr>Foreshadowing Telemedicine</vt:lpstr>
      <vt:lpstr>Telehealth vs. Telemedicine</vt:lpstr>
      <vt:lpstr>Telehealth- History (CDW Healthcare, n.d.) </vt:lpstr>
      <vt:lpstr>Telehealth - Access</vt:lpstr>
      <vt:lpstr>Telehealth- Primary Care</vt:lpstr>
      <vt:lpstr>Telehealth - Pros/Cons</vt:lpstr>
      <vt:lpstr>Telehealth - Pros/Cons</vt:lpstr>
      <vt:lpstr>Telehealth – ICU  </vt:lpstr>
      <vt:lpstr>TeleICU- VA</vt:lpstr>
      <vt:lpstr>Telehealth – ICU cont'd </vt:lpstr>
      <vt:lpstr>TeleICU- What can we do</vt:lpstr>
      <vt:lpstr>TeleICU- What can we Not do</vt:lpstr>
      <vt:lpstr>Telehealth - Trends/Alarms</vt:lpstr>
      <vt:lpstr>Telehealth- Statistics</vt:lpstr>
      <vt:lpstr>TeleICU - Transporting Patients</vt:lpstr>
      <vt:lpstr>Telehealth - Future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Patient Outcomes Through Telehealth</dc:title>
  <dc:creator>Lehman, Devon J., VHACIN</dc:creator>
  <cp:lastModifiedBy>Hildreth, Laura (hildrele)</cp:lastModifiedBy>
  <cp:revision>3</cp:revision>
  <dcterms:created xsi:type="dcterms:W3CDTF">2020-06-22T18:28:58Z</dcterms:created>
  <dcterms:modified xsi:type="dcterms:W3CDTF">2020-06-23T13:23:06Z</dcterms:modified>
</cp:coreProperties>
</file>