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7" r:id="rId2"/>
    <p:sldId id="295" r:id="rId3"/>
    <p:sldId id="264" r:id="rId4"/>
    <p:sldId id="296" r:id="rId5"/>
    <p:sldId id="282" r:id="rId6"/>
    <p:sldId id="283" r:id="rId7"/>
    <p:sldId id="261" r:id="rId8"/>
    <p:sldId id="297" r:id="rId9"/>
    <p:sldId id="298" r:id="rId10"/>
    <p:sldId id="299" r:id="rId11"/>
    <p:sldId id="301" r:id="rId12"/>
    <p:sldId id="302" r:id="rId13"/>
    <p:sldId id="284" r:id="rId14"/>
    <p:sldId id="285" r:id="rId15"/>
    <p:sldId id="286" r:id="rId16"/>
    <p:sldId id="279" r:id="rId17"/>
    <p:sldId id="280" r:id="rId18"/>
    <p:sldId id="262" r:id="rId19"/>
    <p:sldId id="291" r:id="rId20"/>
    <p:sldId id="303" r:id="rId21"/>
    <p:sldId id="271" r:id="rId22"/>
    <p:sldId id="304" r:id="rId23"/>
    <p:sldId id="288" r:id="rId24"/>
    <p:sldId id="290" r:id="rId25"/>
    <p:sldId id="292" r:id="rId26"/>
    <p:sldId id="306" r:id="rId27"/>
    <p:sldId id="305" r:id="rId28"/>
    <p:sldId id="294" r:id="rId29"/>
    <p:sldId id="259"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ADA"/>
    <a:srgbClr val="C8C8C8"/>
    <a:srgbClr val="34ACEF"/>
    <a:srgbClr val="30AA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27" autoAdjust="0"/>
    <p:restoredTop sz="94660"/>
  </p:normalViewPr>
  <p:slideViewPr>
    <p:cSldViewPr snapToGrid="0">
      <p:cViewPr varScale="1">
        <p:scale>
          <a:sx n="70" d="100"/>
          <a:sy n="7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98939-3090-4535-A3D8-E758437AB5FA}" type="datetimeFigureOut">
              <a:rPr lang="en-US" smtClean="0"/>
              <a:t>12/19/2023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0C6BB-4F21-4BC4-BD1D-5880EAE10060}" type="slidenum">
              <a:rPr lang="en-US" smtClean="0"/>
              <a:t>‹#›</a:t>
            </a:fld>
            <a:endParaRPr lang="en-US"/>
          </a:p>
        </p:txBody>
      </p:sp>
    </p:spTree>
    <p:extLst>
      <p:ext uri="{BB962C8B-B14F-4D97-AF65-F5344CB8AC3E}">
        <p14:creationId xmlns:p14="http://schemas.microsoft.com/office/powerpoint/2010/main" val="1607669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B965EA76-9DB8-4CF4-8565-487AD23239D8}" type="slidenum">
              <a:rPr lang="en-US" smtClean="0"/>
              <a:pPr eaLnBrk="1" hangingPunct="1"/>
              <a:t>30</a:t>
            </a:fld>
            <a:endParaRPr lang="en-US" dirty="0"/>
          </a:p>
        </p:txBody>
      </p:sp>
      <p:sp>
        <p:nvSpPr>
          <p:cNvPr id="53251" name="Rectangle 2"/>
          <p:cNvSpPr>
            <a:spLocks noGrp="1" noRot="1" noChangeAspect="1" noChangeArrowheads="1" noTextEdit="1"/>
          </p:cNvSpPr>
          <p:nvPr>
            <p:ph type="sldImg"/>
          </p:nvPr>
        </p:nvSpPr>
        <p:spPr>
          <a:xfrm>
            <a:off x="1181100" y="696913"/>
            <a:ext cx="4648200" cy="3486150"/>
          </a:xfrm>
          <a:ln/>
        </p:spPr>
      </p:sp>
      <p:sp>
        <p:nvSpPr>
          <p:cNvPr id="5325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665170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AD722D1-672D-D54B-8A7B-269BC9A3D9E4}" type="slidenum">
              <a:rPr lang="en-US" smtClean="0"/>
              <a:t>41</a:t>
            </a:fld>
            <a:endParaRPr lang="en-US"/>
          </a:p>
        </p:txBody>
      </p:sp>
    </p:spTree>
    <p:extLst>
      <p:ext uri="{BB962C8B-B14F-4D97-AF65-F5344CB8AC3E}">
        <p14:creationId xmlns:p14="http://schemas.microsoft.com/office/powerpoint/2010/main" val="125032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B965EA76-9DB8-4CF4-8565-487AD23239D8}" type="slidenum">
              <a:rPr lang="en-US" smtClean="0"/>
              <a:pPr eaLnBrk="1" hangingPunct="1"/>
              <a:t>31</a:t>
            </a:fld>
            <a:endParaRPr lang="en-US" dirty="0"/>
          </a:p>
        </p:txBody>
      </p:sp>
      <p:sp>
        <p:nvSpPr>
          <p:cNvPr id="53251" name="Rectangle 2"/>
          <p:cNvSpPr>
            <a:spLocks noGrp="1" noRot="1" noChangeAspect="1" noChangeArrowheads="1" noTextEdit="1"/>
          </p:cNvSpPr>
          <p:nvPr>
            <p:ph type="sldImg"/>
          </p:nvPr>
        </p:nvSpPr>
        <p:spPr>
          <a:xfrm>
            <a:off x="1181100" y="696913"/>
            <a:ext cx="4648200" cy="3486150"/>
          </a:xfrm>
          <a:ln/>
        </p:spPr>
      </p:sp>
      <p:sp>
        <p:nvSpPr>
          <p:cNvPr id="5325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171325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B965EA76-9DB8-4CF4-8565-487AD23239D8}" type="slidenum">
              <a:rPr lang="en-US" smtClean="0"/>
              <a:pPr eaLnBrk="1" hangingPunct="1"/>
              <a:t>32</a:t>
            </a:fld>
            <a:endParaRPr lang="en-US" dirty="0"/>
          </a:p>
        </p:txBody>
      </p:sp>
      <p:sp>
        <p:nvSpPr>
          <p:cNvPr id="53251" name="Rectangle 2"/>
          <p:cNvSpPr>
            <a:spLocks noGrp="1" noRot="1" noChangeAspect="1" noChangeArrowheads="1" noTextEdit="1"/>
          </p:cNvSpPr>
          <p:nvPr>
            <p:ph type="sldImg"/>
          </p:nvPr>
        </p:nvSpPr>
        <p:spPr>
          <a:xfrm>
            <a:off x="1181100" y="696913"/>
            <a:ext cx="4648200" cy="3486150"/>
          </a:xfrm>
          <a:ln/>
        </p:spPr>
      </p:sp>
      <p:sp>
        <p:nvSpPr>
          <p:cNvPr id="5325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58015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B965EA76-9DB8-4CF4-8565-487AD23239D8}" type="slidenum">
              <a:rPr lang="en-US" smtClean="0"/>
              <a:pPr eaLnBrk="1" hangingPunct="1"/>
              <a:t>33</a:t>
            </a:fld>
            <a:endParaRPr lang="en-US" dirty="0"/>
          </a:p>
        </p:txBody>
      </p:sp>
      <p:sp>
        <p:nvSpPr>
          <p:cNvPr id="53251" name="Rectangle 2"/>
          <p:cNvSpPr>
            <a:spLocks noGrp="1" noRot="1" noChangeAspect="1" noChangeArrowheads="1" noTextEdit="1"/>
          </p:cNvSpPr>
          <p:nvPr>
            <p:ph type="sldImg"/>
          </p:nvPr>
        </p:nvSpPr>
        <p:spPr>
          <a:xfrm>
            <a:off x="1181100" y="696913"/>
            <a:ext cx="4648200" cy="3486150"/>
          </a:xfrm>
          <a:ln/>
        </p:spPr>
      </p:sp>
      <p:sp>
        <p:nvSpPr>
          <p:cNvPr id="5325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956862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B965EA76-9DB8-4CF4-8565-487AD23239D8}" type="slidenum">
              <a:rPr lang="en-US" smtClean="0"/>
              <a:pPr eaLnBrk="1" hangingPunct="1"/>
              <a:t>34</a:t>
            </a:fld>
            <a:endParaRPr lang="en-US" dirty="0"/>
          </a:p>
        </p:txBody>
      </p:sp>
      <p:sp>
        <p:nvSpPr>
          <p:cNvPr id="53251" name="Rectangle 2"/>
          <p:cNvSpPr>
            <a:spLocks noGrp="1" noRot="1" noChangeAspect="1" noChangeArrowheads="1" noTextEdit="1"/>
          </p:cNvSpPr>
          <p:nvPr>
            <p:ph type="sldImg"/>
          </p:nvPr>
        </p:nvSpPr>
        <p:spPr>
          <a:xfrm>
            <a:off x="1181100" y="696913"/>
            <a:ext cx="4648200" cy="3486150"/>
          </a:xfrm>
          <a:ln/>
        </p:spPr>
      </p:sp>
      <p:sp>
        <p:nvSpPr>
          <p:cNvPr id="5325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729703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B965EA76-9DB8-4CF4-8565-487AD23239D8}" type="slidenum">
              <a:rPr lang="en-US" smtClean="0"/>
              <a:pPr eaLnBrk="1" hangingPunct="1"/>
              <a:t>35</a:t>
            </a:fld>
            <a:endParaRPr lang="en-US" dirty="0"/>
          </a:p>
        </p:txBody>
      </p:sp>
      <p:sp>
        <p:nvSpPr>
          <p:cNvPr id="53251" name="Rectangle 2"/>
          <p:cNvSpPr>
            <a:spLocks noGrp="1" noRot="1" noChangeAspect="1" noChangeArrowheads="1" noTextEdit="1"/>
          </p:cNvSpPr>
          <p:nvPr>
            <p:ph type="sldImg"/>
          </p:nvPr>
        </p:nvSpPr>
        <p:spPr>
          <a:xfrm>
            <a:off x="1181100" y="696913"/>
            <a:ext cx="4648200" cy="3486150"/>
          </a:xfrm>
          <a:ln/>
        </p:spPr>
      </p:sp>
      <p:sp>
        <p:nvSpPr>
          <p:cNvPr id="5325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082349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B965EA76-9DB8-4CF4-8565-487AD23239D8}" type="slidenum">
              <a:rPr lang="en-US" smtClean="0"/>
              <a:pPr eaLnBrk="1" hangingPunct="1"/>
              <a:t>36</a:t>
            </a:fld>
            <a:endParaRPr lang="en-US" dirty="0"/>
          </a:p>
        </p:txBody>
      </p:sp>
      <p:sp>
        <p:nvSpPr>
          <p:cNvPr id="53251" name="Rectangle 2"/>
          <p:cNvSpPr>
            <a:spLocks noGrp="1" noRot="1" noChangeAspect="1" noChangeArrowheads="1" noTextEdit="1"/>
          </p:cNvSpPr>
          <p:nvPr>
            <p:ph type="sldImg"/>
          </p:nvPr>
        </p:nvSpPr>
        <p:spPr>
          <a:xfrm>
            <a:off x="1181100" y="696913"/>
            <a:ext cx="4648200" cy="3486150"/>
          </a:xfrm>
          <a:ln/>
        </p:spPr>
      </p:sp>
      <p:sp>
        <p:nvSpPr>
          <p:cNvPr id="5325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60013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B965EA76-9DB8-4CF4-8565-487AD23239D8}" type="slidenum">
              <a:rPr lang="en-US" smtClean="0"/>
              <a:pPr eaLnBrk="1" hangingPunct="1"/>
              <a:t>37</a:t>
            </a:fld>
            <a:endParaRPr lang="en-US" dirty="0"/>
          </a:p>
        </p:txBody>
      </p:sp>
      <p:sp>
        <p:nvSpPr>
          <p:cNvPr id="53251" name="Rectangle 2"/>
          <p:cNvSpPr>
            <a:spLocks noGrp="1" noRot="1" noChangeAspect="1" noChangeArrowheads="1" noTextEdit="1"/>
          </p:cNvSpPr>
          <p:nvPr>
            <p:ph type="sldImg"/>
          </p:nvPr>
        </p:nvSpPr>
        <p:spPr>
          <a:xfrm>
            <a:off x="1181100" y="696913"/>
            <a:ext cx="4648200" cy="3486150"/>
          </a:xfrm>
          <a:ln/>
        </p:spPr>
      </p:sp>
      <p:sp>
        <p:nvSpPr>
          <p:cNvPr id="5325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075249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B965EA76-9DB8-4CF4-8565-487AD23239D8}" type="slidenum">
              <a:rPr lang="en-US" smtClean="0"/>
              <a:pPr eaLnBrk="1" hangingPunct="1"/>
              <a:t>38</a:t>
            </a:fld>
            <a:endParaRPr lang="en-US" dirty="0"/>
          </a:p>
        </p:txBody>
      </p:sp>
      <p:sp>
        <p:nvSpPr>
          <p:cNvPr id="53251" name="Rectangle 2"/>
          <p:cNvSpPr>
            <a:spLocks noGrp="1" noRot="1" noChangeAspect="1" noChangeArrowheads="1" noTextEdit="1"/>
          </p:cNvSpPr>
          <p:nvPr>
            <p:ph type="sldImg"/>
          </p:nvPr>
        </p:nvSpPr>
        <p:spPr>
          <a:xfrm>
            <a:off x="1181100" y="696913"/>
            <a:ext cx="4648200" cy="3486150"/>
          </a:xfrm>
          <a:ln/>
        </p:spPr>
      </p:sp>
      <p:sp>
        <p:nvSpPr>
          <p:cNvPr id="5325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293916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C9DE63-E905-4289-B777-9AD279F5C6B8}"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FDAD3-837E-41C7-A5A3-3E809D04689B}" type="slidenum">
              <a:rPr lang="en-US" smtClean="0"/>
              <a:t>‹#›</a:t>
            </a:fld>
            <a:endParaRPr lang="en-US"/>
          </a:p>
        </p:txBody>
      </p:sp>
    </p:spTree>
    <p:extLst>
      <p:ext uri="{BB962C8B-B14F-4D97-AF65-F5344CB8AC3E}">
        <p14:creationId xmlns:p14="http://schemas.microsoft.com/office/powerpoint/2010/main" val="179643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C9DE63-E905-4289-B777-9AD279F5C6B8}"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FDAD3-837E-41C7-A5A3-3E809D04689B}" type="slidenum">
              <a:rPr lang="en-US" smtClean="0"/>
              <a:t>‹#›</a:t>
            </a:fld>
            <a:endParaRPr lang="en-US"/>
          </a:p>
        </p:txBody>
      </p:sp>
    </p:spTree>
    <p:extLst>
      <p:ext uri="{BB962C8B-B14F-4D97-AF65-F5344CB8AC3E}">
        <p14:creationId xmlns:p14="http://schemas.microsoft.com/office/powerpoint/2010/main" val="316167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C9DE63-E905-4289-B777-9AD279F5C6B8}"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FDAD3-837E-41C7-A5A3-3E809D04689B}" type="slidenum">
              <a:rPr lang="en-US" smtClean="0"/>
              <a:t>‹#›</a:t>
            </a:fld>
            <a:endParaRPr lang="en-US"/>
          </a:p>
        </p:txBody>
      </p:sp>
    </p:spTree>
    <p:extLst>
      <p:ext uri="{BB962C8B-B14F-4D97-AF65-F5344CB8AC3E}">
        <p14:creationId xmlns:p14="http://schemas.microsoft.com/office/powerpoint/2010/main" val="405627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C9DE63-E905-4289-B777-9AD279F5C6B8}"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FDAD3-837E-41C7-A5A3-3E809D04689B}" type="slidenum">
              <a:rPr lang="en-US" smtClean="0"/>
              <a:t>‹#›</a:t>
            </a:fld>
            <a:endParaRPr lang="en-US"/>
          </a:p>
        </p:txBody>
      </p:sp>
    </p:spTree>
    <p:extLst>
      <p:ext uri="{BB962C8B-B14F-4D97-AF65-F5344CB8AC3E}">
        <p14:creationId xmlns:p14="http://schemas.microsoft.com/office/powerpoint/2010/main" val="111274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C9DE63-E905-4289-B777-9AD279F5C6B8}"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FDAD3-837E-41C7-A5A3-3E809D04689B}" type="slidenum">
              <a:rPr lang="en-US" smtClean="0"/>
              <a:t>‹#›</a:t>
            </a:fld>
            <a:endParaRPr lang="en-US"/>
          </a:p>
        </p:txBody>
      </p:sp>
    </p:spTree>
    <p:extLst>
      <p:ext uri="{BB962C8B-B14F-4D97-AF65-F5344CB8AC3E}">
        <p14:creationId xmlns:p14="http://schemas.microsoft.com/office/powerpoint/2010/main" val="1006099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C9DE63-E905-4289-B777-9AD279F5C6B8}"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1FDAD3-837E-41C7-A5A3-3E809D04689B}" type="slidenum">
              <a:rPr lang="en-US" smtClean="0"/>
              <a:t>‹#›</a:t>
            </a:fld>
            <a:endParaRPr lang="en-US"/>
          </a:p>
        </p:txBody>
      </p:sp>
    </p:spTree>
    <p:extLst>
      <p:ext uri="{BB962C8B-B14F-4D97-AF65-F5344CB8AC3E}">
        <p14:creationId xmlns:p14="http://schemas.microsoft.com/office/powerpoint/2010/main" val="1898731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C9DE63-E905-4289-B777-9AD279F5C6B8}"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1FDAD3-837E-41C7-A5A3-3E809D04689B}" type="slidenum">
              <a:rPr lang="en-US" smtClean="0"/>
              <a:t>‹#›</a:t>
            </a:fld>
            <a:endParaRPr lang="en-US"/>
          </a:p>
        </p:txBody>
      </p:sp>
    </p:spTree>
    <p:extLst>
      <p:ext uri="{BB962C8B-B14F-4D97-AF65-F5344CB8AC3E}">
        <p14:creationId xmlns:p14="http://schemas.microsoft.com/office/powerpoint/2010/main" val="246374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C9DE63-E905-4289-B777-9AD279F5C6B8}"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1FDAD3-837E-41C7-A5A3-3E809D04689B}" type="slidenum">
              <a:rPr lang="en-US" smtClean="0"/>
              <a:t>‹#›</a:t>
            </a:fld>
            <a:endParaRPr lang="en-US"/>
          </a:p>
        </p:txBody>
      </p:sp>
    </p:spTree>
    <p:extLst>
      <p:ext uri="{BB962C8B-B14F-4D97-AF65-F5344CB8AC3E}">
        <p14:creationId xmlns:p14="http://schemas.microsoft.com/office/powerpoint/2010/main" val="2704327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C9DE63-E905-4289-B777-9AD279F5C6B8}" type="datetimeFigureOut">
              <a:rPr lang="en-US" smtClean="0"/>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1FDAD3-837E-41C7-A5A3-3E809D04689B}" type="slidenum">
              <a:rPr lang="en-US" smtClean="0"/>
              <a:t>‹#›</a:t>
            </a:fld>
            <a:endParaRPr lang="en-US"/>
          </a:p>
        </p:txBody>
      </p:sp>
    </p:spTree>
    <p:extLst>
      <p:ext uri="{BB962C8B-B14F-4D97-AF65-F5344CB8AC3E}">
        <p14:creationId xmlns:p14="http://schemas.microsoft.com/office/powerpoint/2010/main" val="204607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C9DE63-E905-4289-B777-9AD279F5C6B8}"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1FDAD3-837E-41C7-A5A3-3E809D04689B}" type="slidenum">
              <a:rPr lang="en-US" smtClean="0"/>
              <a:t>‹#›</a:t>
            </a:fld>
            <a:endParaRPr lang="en-US"/>
          </a:p>
        </p:txBody>
      </p:sp>
    </p:spTree>
    <p:extLst>
      <p:ext uri="{BB962C8B-B14F-4D97-AF65-F5344CB8AC3E}">
        <p14:creationId xmlns:p14="http://schemas.microsoft.com/office/powerpoint/2010/main" val="249858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C9DE63-E905-4289-B777-9AD279F5C6B8}"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1FDAD3-837E-41C7-A5A3-3E809D04689B}" type="slidenum">
              <a:rPr lang="en-US" smtClean="0"/>
              <a:t>‹#›</a:t>
            </a:fld>
            <a:endParaRPr lang="en-US"/>
          </a:p>
        </p:txBody>
      </p:sp>
    </p:spTree>
    <p:extLst>
      <p:ext uri="{BB962C8B-B14F-4D97-AF65-F5344CB8AC3E}">
        <p14:creationId xmlns:p14="http://schemas.microsoft.com/office/powerpoint/2010/main" val="3108975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9DE63-E905-4289-B777-9AD279F5C6B8}" type="datetimeFigureOut">
              <a:rPr lang="en-US" smtClean="0"/>
              <a:t>12/19/2023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FDAD3-837E-41C7-A5A3-3E809D04689B}" type="slidenum">
              <a:rPr lang="en-US" smtClean="0"/>
              <a:t>‹#›</a:t>
            </a:fld>
            <a:endParaRPr lang="en-US"/>
          </a:p>
        </p:txBody>
      </p:sp>
    </p:spTree>
    <p:extLst>
      <p:ext uri="{BB962C8B-B14F-4D97-AF65-F5344CB8AC3E}">
        <p14:creationId xmlns:p14="http://schemas.microsoft.com/office/powerpoint/2010/main" val="2629809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emf"/><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emf"/><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emf"/><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630" y="429543"/>
            <a:ext cx="8275320" cy="3046988"/>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4800" dirty="0"/>
              <a:t>Cincinnati </a:t>
            </a:r>
            <a:r>
              <a:rPr lang="en-US" sz="4800" u="sng" dirty="0"/>
              <a:t>B</a:t>
            </a:r>
            <a:r>
              <a:rPr lang="en-US" sz="4800" dirty="0"/>
              <a:t>iorepository to </a:t>
            </a:r>
            <a:r>
              <a:rPr lang="en-US" sz="4800" u="sng" dirty="0"/>
              <a:t>E</a:t>
            </a:r>
            <a:r>
              <a:rPr lang="en-US" sz="4800" dirty="0"/>
              <a:t>nhance the </a:t>
            </a:r>
            <a:r>
              <a:rPr lang="en-US" sz="4800" u="sng" dirty="0"/>
              <a:t>A</a:t>
            </a:r>
            <a:r>
              <a:rPr lang="en-US" sz="4800" dirty="0"/>
              <a:t>cute </a:t>
            </a:r>
            <a:r>
              <a:rPr lang="en-US" sz="4800" u="sng" dirty="0"/>
              <a:t>R</a:t>
            </a:r>
            <a:r>
              <a:rPr lang="en-US" sz="4800" dirty="0"/>
              <a:t>esuscitation of </a:t>
            </a:r>
            <a:r>
              <a:rPr lang="en-US" sz="4800" u="sng" dirty="0"/>
              <a:t>C</a:t>
            </a:r>
            <a:r>
              <a:rPr lang="en-US" sz="4800" dirty="0"/>
              <a:t>ardiac </a:t>
            </a:r>
            <a:r>
              <a:rPr lang="en-US" sz="4800" u="sng" dirty="0"/>
              <a:t>A</a:t>
            </a:r>
            <a:r>
              <a:rPr lang="en-US" sz="4800" dirty="0"/>
              <a:t>rrest Patien</a:t>
            </a:r>
            <a:r>
              <a:rPr lang="en-US" sz="4800" u="sng" dirty="0"/>
              <a:t>ts</a:t>
            </a:r>
          </a:p>
          <a:p>
            <a:pPr algn="ctr"/>
            <a:r>
              <a:rPr lang="en-US" sz="4800" dirty="0"/>
              <a:t>(Cincy BEARCATS)</a:t>
            </a:r>
          </a:p>
        </p:txBody>
      </p:sp>
      <p:sp>
        <p:nvSpPr>
          <p:cNvPr id="3" name="TextBox 2"/>
          <p:cNvSpPr txBox="1"/>
          <p:nvPr/>
        </p:nvSpPr>
        <p:spPr>
          <a:xfrm>
            <a:off x="2231165" y="3589298"/>
            <a:ext cx="4664867" cy="954107"/>
          </a:xfrm>
          <a:prstGeom prst="rect">
            <a:avLst/>
          </a:prstGeom>
          <a:noFill/>
        </p:spPr>
        <p:txBody>
          <a:bodyPr wrap="none" rtlCol="0">
            <a:spAutoFit/>
          </a:bodyPr>
          <a:lstStyle/>
          <a:p>
            <a:pPr algn="ctr"/>
            <a:r>
              <a:rPr lang="en-US" sz="2800" b="1" dirty="0"/>
              <a:t>Justin Benoit, MD, MS, FAEMS</a:t>
            </a:r>
          </a:p>
          <a:p>
            <a:pPr algn="ctr"/>
            <a:r>
              <a:rPr lang="en-US" sz="2800" i="1" dirty="0"/>
              <a:t>November 20th, 2023</a:t>
            </a:r>
          </a:p>
        </p:txBody>
      </p:sp>
      <p:pic>
        <p:nvPicPr>
          <p:cNvPr id="6" name="Picture 5" descr="A picture containing shape&#10;&#10;Description automatically generated">
            <a:extLst>
              <a:ext uri="{FF2B5EF4-FFF2-40B4-BE49-F238E27FC236}">
                <a16:creationId xmlns:a16="http://schemas.microsoft.com/office/drawing/2014/main" xmlns="" id="{4B083DC3-1D14-4044-BB1C-BAF5F07AFD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10" t="12318" r="4085" b="7137"/>
          <a:stretch/>
        </p:blipFill>
        <p:spPr bwMode="auto">
          <a:xfrm>
            <a:off x="5591721" y="5017661"/>
            <a:ext cx="3452112" cy="1035332"/>
          </a:xfrm>
          <a:prstGeom prst="rect">
            <a:avLst/>
          </a:prstGeom>
          <a:noFill/>
          <a:ln>
            <a:noFill/>
          </a:ln>
        </p:spPr>
      </p:pic>
      <p:pic>
        <p:nvPicPr>
          <p:cNvPr id="7" name="Picture 6">
            <a:extLst>
              <a:ext uri="{FF2B5EF4-FFF2-40B4-BE49-F238E27FC236}">
                <a16:creationId xmlns:a16="http://schemas.microsoft.com/office/drawing/2014/main" xmlns="" id="{DADA788C-FB19-AC4A-8984-D1D25807BC6D}"/>
              </a:ext>
            </a:extLst>
          </p:cNvPr>
          <p:cNvPicPr>
            <a:picLocks noChangeAspect="1"/>
          </p:cNvPicPr>
          <p:nvPr/>
        </p:nvPicPr>
        <p:blipFill>
          <a:blip r:embed="rId3"/>
          <a:stretch>
            <a:fillRect/>
          </a:stretch>
        </p:blipFill>
        <p:spPr>
          <a:xfrm>
            <a:off x="3642395" y="4502554"/>
            <a:ext cx="1859209" cy="2283238"/>
          </a:xfrm>
          <a:prstGeom prst="rect">
            <a:avLst/>
          </a:prstGeom>
        </p:spPr>
      </p:pic>
      <p:pic>
        <p:nvPicPr>
          <p:cNvPr id="8" name="Picture 7">
            <a:extLst>
              <a:ext uri="{FF2B5EF4-FFF2-40B4-BE49-F238E27FC236}">
                <a16:creationId xmlns:a16="http://schemas.microsoft.com/office/drawing/2014/main" xmlns="" id="{50881ACA-3E2B-9277-8414-2788BE11B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94" y="5170324"/>
            <a:ext cx="3181284" cy="730005"/>
          </a:xfrm>
          <a:prstGeom prst="rect">
            <a:avLst/>
          </a:prstGeom>
        </p:spPr>
      </p:pic>
    </p:spTree>
    <p:extLst>
      <p:ext uri="{BB962C8B-B14F-4D97-AF65-F5344CB8AC3E}">
        <p14:creationId xmlns:p14="http://schemas.microsoft.com/office/powerpoint/2010/main" val="3158134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Lack of Patient Selection = “Negative” Trials</a:t>
            </a:r>
          </a:p>
        </p:txBody>
      </p:sp>
      <p:pic>
        <p:nvPicPr>
          <p:cNvPr id="15" name="Picture 14">
            <a:extLst>
              <a:ext uri="{FF2B5EF4-FFF2-40B4-BE49-F238E27FC236}">
                <a16:creationId xmlns:a16="http://schemas.microsoft.com/office/drawing/2014/main" xmlns="" id="{30E85304-C6D9-8B4E-AF19-7A5A80F7B4D6}"/>
              </a:ext>
            </a:extLst>
          </p:cNvPr>
          <p:cNvPicPr>
            <a:picLocks noChangeAspect="1"/>
          </p:cNvPicPr>
          <p:nvPr/>
        </p:nvPicPr>
        <p:blipFill rotWithShape="1">
          <a:blip r:embed="rId2">
            <a:extLst>
              <a:ext uri="{28A0092B-C50C-407E-A947-70E740481C1C}">
                <a14:useLocalDpi xmlns:a14="http://schemas.microsoft.com/office/drawing/2010/main" val="0"/>
              </a:ext>
            </a:extLst>
          </a:blip>
          <a:srcRect t="5951" b="11719"/>
          <a:stretch/>
        </p:blipFill>
        <p:spPr>
          <a:xfrm>
            <a:off x="2181647" y="764210"/>
            <a:ext cx="5079942" cy="5576389"/>
          </a:xfrm>
          <a:prstGeom prst="rect">
            <a:avLst/>
          </a:prstGeom>
        </p:spPr>
      </p:pic>
      <p:sp>
        <p:nvSpPr>
          <p:cNvPr id="2" name="TextBox 1">
            <a:extLst>
              <a:ext uri="{FF2B5EF4-FFF2-40B4-BE49-F238E27FC236}">
                <a16:creationId xmlns:a16="http://schemas.microsoft.com/office/drawing/2014/main" xmlns="" id="{D4195E6D-C669-BDBE-86B5-124F8085CF9A}"/>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4" name="Picture 3" descr="A picture containing shape&#10;&#10;Description automatically generated">
            <a:extLst>
              <a:ext uri="{FF2B5EF4-FFF2-40B4-BE49-F238E27FC236}">
                <a16:creationId xmlns:a16="http://schemas.microsoft.com/office/drawing/2014/main" xmlns="" id="{C3527469-C2A9-FF96-1DC9-EE583C8296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5" name="Picture 4">
            <a:extLst>
              <a:ext uri="{FF2B5EF4-FFF2-40B4-BE49-F238E27FC236}">
                <a16:creationId xmlns:a16="http://schemas.microsoft.com/office/drawing/2014/main" xmlns="" id="{2E76AF39-6287-BF6E-3635-B85E96EB41BC}"/>
              </a:ext>
            </a:extLst>
          </p:cNvPr>
          <p:cNvPicPr>
            <a:picLocks noChangeAspect="1"/>
          </p:cNvPicPr>
          <p:nvPr/>
        </p:nvPicPr>
        <p:blipFill>
          <a:blip r:embed="rId4"/>
          <a:stretch>
            <a:fillRect/>
          </a:stretch>
        </p:blipFill>
        <p:spPr>
          <a:xfrm>
            <a:off x="3705809" y="6350409"/>
            <a:ext cx="396076" cy="486409"/>
          </a:xfrm>
          <a:prstGeom prst="rect">
            <a:avLst/>
          </a:prstGeom>
        </p:spPr>
      </p:pic>
      <p:pic>
        <p:nvPicPr>
          <p:cNvPr id="6" name="Picture 5">
            <a:extLst>
              <a:ext uri="{FF2B5EF4-FFF2-40B4-BE49-F238E27FC236}">
                <a16:creationId xmlns:a16="http://schemas.microsoft.com/office/drawing/2014/main" xmlns="" id="{FFB7D812-9FF1-A3DE-C77B-9614B54A1E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2848844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Lack of Patient Selection = “Negative” Trials</a:t>
            </a:r>
          </a:p>
        </p:txBody>
      </p:sp>
      <p:pic>
        <p:nvPicPr>
          <p:cNvPr id="10" name="Picture 9">
            <a:extLst>
              <a:ext uri="{FF2B5EF4-FFF2-40B4-BE49-F238E27FC236}">
                <a16:creationId xmlns:a16="http://schemas.microsoft.com/office/drawing/2014/main" xmlns="" id="{EC75563C-AB1F-6047-B952-19FAB9D50AD8}"/>
              </a:ext>
            </a:extLst>
          </p:cNvPr>
          <p:cNvPicPr>
            <a:picLocks noChangeAspect="1"/>
          </p:cNvPicPr>
          <p:nvPr/>
        </p:nvPicPr>
        <p:blipFill rotWithShape="1">
          <a:blip r:embed="rId2">
            <a:extLst>
              <a:ext uri="{28A0092B-C50C-407E-A947-70E740481C1C}">
                <a14:useLocalDpi xmlns:a14="http://schemas.microsoft.com/office/drawing/2010/main" val="0"/>
              </a:ext>
            </a:extLst>
          </a:blip>
          <a:srcRect t="6228" b="15738"/>
          <a:stretch/>
        </p:blipFill>
        <p:spPr>
          <a:xfrm>
            <a:off x="1989463" y="720945"/>
            <a:ext cx="5395024" cy="5617978"/>
          </a:xfrm>
          <a:prstGeom prst="rect">
            <a:avLst/>
          </a:prstGeom>
        </p:spPr>
      </p:pic>
      <p:sp>
        <p:nvSpPr>
          <p:cNvPr id="2" name="TextBox 1">
            <a:extLst>
              <a:ext uri="{FF2B5EF4-FFF2-40B4-BE49-F238E27FC236}">
                <a16:creationId xmlns:a16="http://schemas.microsoft.com/office/drawing/2014/main" xmlns="" id="{40EA2674-337A-0686-9892-47E81CDA4C27}"/>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4" name="Picture 3" descr="A picture containing shape&#10;&#10;Description automatically generated">
            <a:extLst>
              <a:ext uri="{FF2B5EF4-FFF2-40B4-BE49-F238E27FC236}">
                <a16:creationId xmlns:a16="http://schemas.microsoft.com/office/drawing/2014/main" xmlns="" id="{C099541F-BC95-A04B-7C60-E414D9F70B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5" name="Picture 4">
            <a:extLst>
              <a:ext uri="{FF2B5EF4-FFF2-40B4-BE49-F238E27FC236}">
                <a16:creationId xmlns:a16="http://schemas.microsoft.com/office/drawing/2014/main" xmlns="" id="{D158C9DE-22B7-08BD-5484-B8EF49EFFD47}"/>
              </a:ext>
            </a:extLst>
          </p:cNvPr>
          <p:cNvPicPr>
            <a:picLocks noChangeAspect="1"/>
          </p:cNvPicPr>
          <p:nvPr/>
        </p:nvPicPr>
        <p:blipFill>
          <a:blip r:embed="rId4"/>
          <a:stretch>
            <a:fillRect/>
          </a:stretch>
        </p:blipFill>
        <p:spPr>
          <a:xfrm>
            <a:off x="3705809" y="6350409"/>
            <a:ext cx="396076" cy="486409"/>
          </a:xfrm>
          <a:prstGeom prst="rect">
            <a:avLst/>
          </a:prstGeom>
        </p:spPr>
      </p:pic>
      <p:pic>
        <p:nvPicPr>
          <p:cNvPr id="6" name="Picture 5">
            <a:extLst>
              <a:ext uri="{FF2B5EF4-FFF2-40B4-BE49-F238E27FC236}">
                <a16:creationId xmlns:a16="http://schemas.microsoft.com/office/drawing/2014/main" xmlns="" id="{765130FA-9646-C017-5A4A-32479C562E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2436697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Lack of Patient Selection = “Negative” Trials</a:t>
            </a:r>
          </a:p>
        </p:txBody>
      </p:sp>
      <p:pic>
        <p:nvPicPr>
          <p:cNvPr id="4" name="Picture 3">
            <a:extLst>
              <a:ext uri="{FF2B5EF4-FFF2-40B4-BE49-F238E27FC236}">
                <a16:creationId xmlns:a16="http://schemas.microsoft.com/office/drawing/2014/main" xmlns="" id="{140D9343-85E7-EE41-A1BE-C23C1755F309}"/>
              </a:ext>
            </a:extLst>
          </p:cNvPr>
          <p:cNvPicPr>
            <a:picLocks noChangeAspect="1"/>
          </p:cNvPicPr>
          <p:nvPr/>
        </p:nvPicPr>
        <p:blipFill rotWithShape="1">
          <a:blip r:embed="rId2">
            <a:extLst>
              <a:ext uri="{28A0092B-C50C-407E-A947-70E740481C1C}">
                <a14:useLocalDpi xmlns:a14="http://schemas.microsoft.com/office/drawing/2010/main" val="0"/>
              </a:ext>
            </a:extLst>
          </a:blip>
          <a:srcRect t="7426" b="25395"/>
          <a:stretch/>
        </p:blipFill>
        <p:spPr>
          <a:xfrm>
            <a:off x="1578873" y="809662"/>
            <a:ext cx="6099097" cy="5467606"/>
          </a:xfrm>
          <a:prstGeom prst="rect">
            <a:avLst/>
          </a:prstGeom>
        </p:spPr>
      </p:pic>
      <p:sp>
        <p:nvSpPr>
          <p:cNvPr id="2" name="TextBox 1">
            <a:extLst>
              <a:ext uri="{FF2B5EF4-FFF2-40B4-BE49-F238E27FC236}">
                <a16:creationId xmlns:a16="http://schemas.microsoft.com/office/drawing/2014/main" xmlns="" id="{A90FDBD6-0F98-A1B5-751A-1BB589DD0CC9}"/>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5" name="Picture 4" descr="A picture containing shape&#10;&#10;Description automatically generated">
            <a:extLst>
              <a:ext uri="{FF2B5EF4-FFF2-40B4-BE49-F238E27FC236}">
                <a16:creationId xmlns:a16="http://schemas.microsoft.com/office/drawing/2014/main" xmlns="" id="{AD47B330-4834-0E65-B03D-0AE69A3AE9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6" name="Picture 5">
            <a:extLst>
              <a:ext uri="{FF2B5EF4-FFF2-40B4-BE49-F238E27FC236}">
                <a16:creationId xmlns:a16="http://schemas.microsoft.com/office/drawing/2014/main" xmlns="" id="{DC85E7BA-6DE0-14B3-3417-7E8E2A23B12D}"/>
              </a:ext>
            </a:extLst>
          </p:cNvPr>
          <p:cNvPicPr>
            <a:picLocks noChangeAspect="1"/>
          </p:cNvPicPr>
          <p:nvPr/>
        </p:nvPicPr>
        <p:blipFill>
          <a:blip r:embed="rId4"/>
          <a:stretch>
            <a:fillRect/>
          </a:stretch>
        </p:blipFill>
        <p:spPr>
          <a:xfrm>
            <a:off x="3705809" y="6350409"/>
            <a:ext cx="396076" cy="486409"/>
          </a:xfrm>
          <a:prstGeom prst="rect">
            <a:avLst/>
          </a:prstGeom>
        </p:spPr>
      </p:pic>
      <p:pic>
        <p:nvPicPr>
          <p:cNvPr id="7" name="Picture 6">
            <a:extLst>
              <a:ext uri="{FF2B5EF4-FFF2-40B4-BE49-F238E27FC236}">
                <a16:creationId xmlns:a16="http://schemas.microsoft.com/office/drawing/2014/main" xmlns="" id="{29762BA5-113A-0ED1-2523-655200A459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2413475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Blood-Based Biomarkers</a:t>
            </a:r>
          </a:p>
        </p:txBody>
      </p:sp>
      <p:pic>
        <p:nvPicPr>
          <p:cNvPr id="11" name="Picture 10" descr="A group of test tubes with blood&#10;&#10;Description automatically generated">
            <a:extLst>
              <a:ext uri="{FF2B5EF4-FFF2-40B4-BE49-F238E27FC236}">
                <a16:creationId xmlns:a16="http://schemas.microsoft.com/office/drawing/2014/main" xmlns="" id="{4F6ACE06-E0D2-BB03-54B2-4284C1B9F3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899" y="997252"/>
            <a:ext cx="6172200" cy="3472891"/>
          </a:xfrm>
          <a:prstGeom prst="rect">
            <a:avLst/>
          </a:prstGeom>
        </p:spPr>
      </p:pic>
      <p:sp>
        <p:nvSpPr>
          <p:cNvPr id="15" name="TextBox 14">
            <a:extLst>
              <a:ext uri="{FF2B5EF4-FFF2-40B4-BE49-F238E27FC236}">
                <a16:creationId xmlns:a16="http://schemas.microsoft.com/office/drawing/2014/main" xmlns="" id="{F4D17081-08CB-CE31-131F-66ABB9475D38}"/>
              </a:ext>
            </a:extLst>
          </p:cNvPr>
          <p:cNvSpPr txBox="1"/>
          <p:nvPr/>
        </p:nvSpPr>
        <p:spPr>
          <a:xfrm>
            <a:off x="231819" y="4617081"/>
            <a:ext cx="8687935" cy="954107"/>
          </a:xfrm>
          <a:prstGeom prst="rect">
            <a:avLst/>
          </a:prstGeom>
          <a:noFill/>
        </p:spPr>
        <p:txBody>
          <a:bodyPr wrap="square" rtlCol="0">
            <a:spAutoFit/>
          </a:bodyPr>
          <a:lstStyle/>
          <a:p>
            <a:r>
              <a:rPr lang="en-US" sz="2800" dirty="0"/>
              <a:t>Blood-based biomarkers play a central role in the diagnosis and treatment of essentially all critically ill patients …</a:t>
            </a:r>
          </a:p>
        </p:txBody>
      </p:sp>
      <p:sp>
        <p:nvSpPr>
          <p:cNvPr id="16" name="TextBox 15">
            <a:extLst>
              <a:ext uri="{FF2B5EF4-FFF2-40B4-BE49-F238E27FC236}">
                <a16:creationId xmlns:a16="http://schemas.microsoft.com/office/drawing/2014/main" xmlns="" id="{97019568-2E51-AF52-EE2C-B3CBC3D6EA79}"/>
              </a:ext>
            </a:extLst>
          </p:cNvPr>
          <p:cNvSpPr txBox="1"/>
          <p:nvPr/>
        </p:nvSpPr>
        <p:spPr>
          <a:xfrm>
            <a:off x="5208608" y="5577577"/>
            <a:ext cx="3772106" cy="523220"/>
          </a:xfrm>
          <a:prstGeom prst="rect">
            <a:avLst/>
          </a:prstGeom>
          <a:noFill/>
          <a:ln>
            <a:noFill/>
          </a:ln>
        </p:spPr>
        <p:txBody>
          <a:bodyPr wrap="square" rtlCol="0">
            <a:spAutoFit/>
          </a:bodyPr>
          <a:lstStyle/>
          <a:p>
            <a:r>
              <a:rPr lang="en-US" sz="2800" b="1" dirty="0">
                <a:solidFill>
                  <a:srgbClr val="FF0000"/>
                </a:solidFill>
              </a:rPr>
              <a:t>… except cardiac arrest?</a:t>
            </a:r>
          </a:p>
        </p:txBody>
      </p:sp>
      <p:sp>
        <p:nvSpPr>
          <p:cNvPr id="4" name="TextBox 3">
            <a:extLst>
              <a:ext uri="{FF2B5EF4-FFF2-40B4-BE49-F238E27FC236}">
                <a16:creationId xmlns:a16="http://schemas.microsoft.com/office/drawing/2014/main" xmlns="" id="{7A4A9FD3-7E0C-42E9-0A79-CE9345C918A3}"/>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5" name="Picture 4" descr="A picture containing shape&#10;&#10;Description automatically generated">
            <a:extLst>
              <a:ext uri="{FF2B5EF4-FFF2-40B4-BE49-F238E27FC236}">
                <a16:creationId xmlns:a16="http://schemas.microsoft.com/office/drawing/2014/main" xmlns="" id="{BFCF9D4C-ACF9-8879-3233-65A8523A0D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8" name="Picture 7">
            <a:extLst>
              <a:ext uri="{FF2B5EF4-FFF2-40B4-BE49-F238E27FC236}">
                <a16:creationId xmlns:a16="http://schemas.microsoft.com/office/drawing/2014/main" xmlns="" id="{C3640DF7-8B00-DEAD-A594-D28682AD5D34}"/>
              </a:ext>
            </a:extLst>
          </p:cNvPr>
          <p:cNvPicPr>
            <a:picLocks noChangeAspect="1"/>
          </p:cNvPicPr>
          <p:nvPr/>
        </p:nvPicPr>
        <p:blipFill>
          <a:blip r:embed="rId4"/>
          <a:stretch>
            <a:fillRect/>
          </a:stretch>
        </p:blipFill>
        <p:spPr>
          <a:xfrm>
            <a:off x="3705809" y="6350409"/>
            <a:ext cx="396076" cy="486409"/>
          </a:xfrm>
          <a:prstGeom prst="rect">
            <a:avLst/>
          </a:prstGeom>
        </p:spPr>
      </p:pic>
      <p:pic>
        <p:nvPicPr>
          <p:cNvPr id="10" name="Picture 9">
            <a:extLst>
              <a:ext uri="{FF2B5EF4-FFF2-40B4-BE49-F238E27FC236}">
                <a16:creationId xmlns:a16="http://schemas.microsoft.com/office/drawing/2014/main" xmlns="" id="{06BEEA9C-8B65-86AD-AD1A-D4A2DFF92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116025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left)">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Blood-Based Biomarkers</a:t>
            </a:r>
          </a:p>
        </p:txBody>
      </p:sp>
      <p:sp>
        <p:nvSpPr>
          <p:cNvPr id="15" name="TextBox 14">
            <a:extLst>
              <a:ext uri="{FF2B5EF4-FFF2-40B4-BE49-F238E27FC236}">
                <a16:creationId xmlns:a16="http://schemas.microsoft.com/office/drawing/2014/main" xmlns="" id="{F4D17081-08CB-CE31-131F-66ABB9475D38}"/>
              </a:ext>
            </a:extLst>
          </p:cNvPr>
          <p:cNvSpPr txBox="1"/>
          <p:nvPr/>
        </p:nvSpPr>
        <p:spPr>
          <a:xfrm>
            <a:off x="292777" y="982089"/>
            <a:ext cx="8687935" cy="523220"/>
          </a:xfrm>
          <a:prstGeom prst="rect">
            <a:avLst/>
          </a:prstGeom>
          <a:noFill/>
        </p:spPr>
        <p:txBody>
          <a:bodyPr wrap="square" rtlCol="0">
            <a:spAutoFit/>
          </a:bodyPr>
          <a:lstStyle/>
          <a:p>
            <a:r>
              <a:rPr lang="en-US" sz="2800" dirty="0"/>
              <a:t>Wait, I get a ton of blood tests on cardiac arrest patients!</a:t>
            </a:r>
          </a:p>
        </p:txBody>
      </p:sp>
      <p:sp>
        <p:nvSpPr>
          <p:cNvPr id="16" name="TextBox 15">
            <a:extLst>
              <a:ext uri="{FF2B5EF4-FFF2-40B4-BE49-F238E27FC236}">
                <a16:creationId xmlns:a16="http://schemas.microsoft.com/office/drawing/2014/main" xmlns="" id="{97019568-2E51-AF52-EE2C-B3CBC3D6EA79}"/>
              </a:ext>
            </a:extLst>
          </p:cNvPr>
          <p:cNvSpPr txBox="1"/>
          <p:nvPr/>
        </p:nvSpPr>
        <p:spPr>
          <a:xfrm>
            <a:off x="5117424" y="1454308"/>
            <a:ext cx="3848099" cy="523220"/>
          </a:xfrm>
          <a:prstGeom prst="rect">
            <a:avLst/>
          </a:prstGeom>
          <a:noFill/>
          <a:ln>
            <a:noFill/>
          </a:ln>
        </p:spPr>
        <p:txBody>
          <a:bodyPr wrap="square" rtlCol="0">
            <a:spAutoFit/>
          </a:bodyPr>
          <a:lstStyle/>
          <a:p>
            <a:r>
              <a:rPr lang="en-US" sz="2800" b="1" dirty="0">
                <a:solidFill>
                  <a:srgbClr val="FF0000"/>
                </a:solidFill>
              </a:rPr>
              <a:t>Post-ROSC ≠ Intra-Arrest </a:t>
            </a:r>
          </a:p>
        </p:txBody>
      </p:sp>
      <p:sp>
        <p:nvSpPr>
          <p:cNvPr id="4" name="TextBox 3">
            <a:extLst>
              <a:ext uri="{FF2B5EF4-FFF2-40B4-BE49-F238E27FC236}">
                <a16:creationId xmlns:a16="http://schemas.microsoft.com/office/drawing/2014/main" xmlns="" id="{C9E7688F-7A94-612B-F05B-F6C304D2F0E2}"/>
              </a:ext>
            </a:extLst>
          </p:cNvPr>
          <p:cNvSpPr txBox="1"/>
          <p:nvPr/>
        </p:nvSpPr>
        <p:spPr>
          <a:xfrm>
            <a:off x="292776" y="2236032"/>
            <a:ext cx="8687935" cy="523220"/>
          </a:xfrm>
          <a:prstGeom prst="rect">
            <a:avLst/>
          </a:prstGeom>
          <a:noFill/>
        </p:spPr>
        <p:txBody>
          <a:bodyPr wrap="square" rtlCol="0">
            <a:spAutoFit/>
          </a:bodyPr>
          <a:lstStyle/>
          <a:p>
            <a:r>
              <a:rPr lang="en-US" sz="2800" dirty="0"/>
              <a:t>Okay, but what about the H’s and T’s?</a:t>
            </a:r>
          </a:p>
        </p:txBody>
      </p:sp>
      <p:sp>
        <p:nvSpPr>
          <p:cNvPr id="5" name="TextBox 4">
            <a:extLst>
              <a:ext uri="{FF2B5EF4-FFF2-40B4-BE49-F238E27FC236}">
                <a16:creationId xmlns:a16="http://schemas.microsoft.com/office/drawing/2014/main" xmlns="" id="{B6A9A3B3-E468-944C-8362-FB73B8E13E3D}"/>
              </a:ext>
            </a:extLst>
          </p:cNvPr>
          <p:cNvSpPr txBox="1"/>
          <p:nvPr/>
        </p:nvSpPr>
        <p:spPr>
          <a:xfrm>
            <a:off x="2382253" y="2698155"/>
            <a:ext cx="6556007" cy="523220"/>
          </a:xfrm>
          <a:prstGeom prst="rect">
            <a:avLst/>
          </a:prstGeom>
          <a:noFill/>
          <a:ln>
            <a:noFill/>
          </a:ln>
        </p:spPr>
        <p:txBody>
          <a:bodyPr wrap="square" rtlCol="0">
            <a:spAutoFit/>
          </a:bodyPr>
          <a:lstStyle/>
          <a:p>
            <a:r>
              <a:rPr lang="en-US" sz="2800" b="1" dirty="0">
                <a:solidFill>
                  <a:srgbClr val="FF0000"/>
                </a:solidFill>
              </a:rPr>
              <a:t>Good place to start, but no standardization</a:t>
            </a:r>
          </a:p>
        </p:txBody>
      </p:sp>
      <p:sp>
        <p:nvSpPr>
          <p:cNvPr id="8" name="TextBox 7">
            <a:extLst>
              <a:ext uri="{FF2B5EF4-FFF2-40B4-BE49-F238E27FC236}">
                <a16:creationId xmlns:a16="http://schemas.microsoft.com/office/drawing/2014/main" xmlns="" id="{A2F658A7-F292-DB9E-F76B-8CAD5907436E}"/>
              </a:ext>
            </a:extLst>
          </p:cNvPr>
          <p:cNvSpPr txBox="1"/>
          <p:nvPr/>
        </p:nvSpPr>
        <p:spPr>
          <a:xfrm>
            <a:off x="292775" y="3604561"/>
            <a:ext cx="8687935" cy="523220"/>
          </a:xfrm>
          <a:prstGeom prst="rect">
            <a:avLst/>
          </a:prstGeom>
          <a:noFill/>
        </p:spPr>
        <p:txBody>
          <a:bodyPr wrap="square" rtlCol="0">
            <a:spAutoFit/>
          </a:bodyPr>
          <a:lstStyle/>
          <a:p>
            <a:r>
              <a:rPr lang="en-US" sz="2800" dirty="0"/>
              <a:t>Well, we don’t have time to do fancy tests!</a:t>
            </a:r>
          </a:p>
        </p:txBody>
      </p:sp>
      <p:sp>
        <p:nvSpPr>
          <p:cNvPr id="10" name="TextBox 9">
            <a:extLst>
              <a:ext uri="{FF2B5EF4-FFF2-40B4-BE49-F238E27FC236}">
                <a16:creationId xmlns:a16="http://schemas.microsoft.com/office/drawing/2014/main" xmlns="" id="{6DF76CE6-B3EC-3736-55C0-02CB01519396}"/>
              </a:ext>
            </a:extLst>
          </p:cNvPr>
          <p:cNvSpPr txBox="1"/>
          <p:nvPr/>
        </p:nvSpPr>
        <p:spPr>
          <a:xfrm>
            <a:off x="2787306" y="4076780"/>
            <a:ext cx="6132497" cy="523220"/>
          </a:xfrm>
          <a:prstGeom prst="rect">
            <a:avLst/>
          </a:prstGeom>
          <a:noFill/>
          <a:ln>
            <a:noFill/>
          </a:ln>
        </p:spPr>
        <p:txBody>
          <a:bodyPr wrap="square" rtlCol="0">
            <a:spAutoFit/>
          </a:bodyPr>
          <a:lstStyle/>
          <a:p>
            <a:r>
              <a:rPr lang="en-US" sz="2800" b="1" dirty="0">
                <a:solidFill>
                  <a:srgbClr val="FF0000"/>
                </a:solidFill>
              </a:rPr>
              <a:t>A COVID test takes 2 minutes … at home</a:t>
            </a:r>
          </a:p>
        </p:txBody>
      </p:sp>
      <p:sp>
        <p:nvSpPr>
          <p:cNvPr id="12" name="TextBox 11">
            <a:extLst>
              <a:ext uri="{FF2B5EF4-FFF2-40B4-BE49-F238E27FC236}">
                <a16:creationId xmlns:a16="http://schemas.microsoft.com/office/drawing/2014/main" xmlns="" id="{B92DB51D-3AA4-BC68-EEE2-A1A3F9D6713B}"/>
              </a:ext>
            </a:extLst>
          </p:cNvPr>
          <p:cNvSpPr txBox="1"/>
          <p:nvPr/>
        </p:nvSpPr>
        <p:spPr>
          <a:xfrm>
            <a:off x="292775" y="4914323"/>
            <a:ext cx="8687935" cy="523220"/>
          </a:xfrm>
          <a:prstGeom prst="rect">
            <a:avLst/>
          </a:prstGeom>
          <a:noFill/>
        </p:spPr>
        <p:txBody>
          <a:bodyPr wrap="square" rtlCol="0">
            <a:spAutoFit/>
          </a:bodyPr>
          <a:lstStyle/>
          <a:p>
            <a:r>
              <a:rPr lang="en-US" sz="2800" dirty="0"/>
              <a:t>Yeah, but this has all been studied, right?</a:t>
            </a:r>
          </a:p>
        </p:txBody>
      </p:sp>
      <p:sp>
        <p:nvSpPr>
          <p:cNvPr id="13" name="TextBox 12">
            <a:extLst>
              <a:ext uri="{FF2B5EF4-FFF2-40B4-BE49-F238E27FC236}">
                <a16:creationId xmlns:a16="http://schemas.microsoft.com/office/drawing/2014/main" xmlns="" id="{BE2EC347-9C29-1946-AD9A-599A05AE0631}"/>
              </a:ext>
            </a:extLst>
          </p:cNvPr>
          <p:cNvSpPr txBox="1"/>
          <p:nvPr/>
        </p:nvSpPr>
        <p:spPr>
          <a:xfrm>
            <a:off x="6614210" y="5307425"/>
            <a:ext cx="2305593" cy="523220"/>
          </a:xfrm>
          <a:prstGeom prst="rect">
            <a:avLst/>
          </a:prstGeom>
          <a:noFill/>
          <a:ln>
            <a:noFill/>
          </a:ln>
        </p:spPr>
        <p:txBody>
          <a:bodyPr wrap="square" rtlCol="0">
            <a:spAutoFit/>
          </a:bodyPr>
          <a:lstStyle/>
          <a:p>
            <a:r>
              <a:rPr lang="en-US" sz="2800" b="1" dirty="0">
                <a:solidFill>
                  <a:srgbClr val="FF0000"/>
                </a:solidFill>
              </a:rPr>
              <a:t>Actually … No</a:t>
            </a:r>
          </a:p>
        </p:txBody>
      </p:sp>
      <p:sp>
        <p:nvSpPr>
          <p:cNvPr id="11" name="TextBox 10">
            <a:extLst>
              <a:ext uri="{FF2B5EF4-FFF2-40B4-BE49-F238E27FC236}">
                <a16:creationId xmlns:a16="http://schemas.microsoft.com/office/drawing/2014/main" xmlns="" id="{4D24698E-D672-EA4F-318E-BF31A62D1A11}"/>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14" name="Picture 13" descr="A picture containing shape&#10;&#10;Description automatically generated">
            <a:extLst>
              <a:ext uri="{FF2B5EF4-FFF2-40B4-BE49-F238E27FC236}">
                <a16:creationId xmlns:a16="http://schemas.microsoft.com/office/drawing/2014/main" xmlns="" id="{58F07618-6C8F-B850-79ED-367EEFAEFC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17" name="Picture 16">
            <a:extLst>
              <a:ext uri="{FF2B5EF4-FFF2-40B4-BE49-F238E27FC236}">
                <a16:creationId xmlns:a16="http://schemas.microsoft.com/office/drawing/2014/main" xmlns="" id="{95B908D7-8103-03A1-286B-EB1C79F0E5EC}"/>
              </a:ext>
            </a:extLst>
          </p:cNvPr>
          <p:cNvPicPr>
            <a:picLocks noChangeAspect="1"/>
          </p:cNvPicPr>
          <p:nvPr/>
        </p:nvPicPr>
        <p:blipFill>
          <a:blip r:embed="rId3"/>
          <a:stretch>
            <a:fillRect/>
          </a:stretch>
        </p:blipFill>
        <p:spPr>
          <a:xfrm>
            <a:off x="3705809" y="6350409"/>
            <a:ext cx="396076" cy="486409"/>
          </a:xfrm>
          <a:prstGeom prst="rect">
            <a:avLst/>
          </a:prstGeom>
        </p:spPr>
      </p:pic>
      <p:pic>
        <p:nvPicPr>
          <p:cNvPr id="18" name="Picture 17">
            <a:extLst>
              <a:ext uri="{FF2B5EF4-FFF2-40B4-BE49-F238E27FC236}">
                <a16:creationId xmlns:a16="http://schemas.microsoft.com/office/drawing/2014/main" xmlns="" id="{796F3094-6469-7EF4-3778-3CC9DC8E4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344772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lef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p:tgtEl>
                                          <p:spTgt spid="5"/>
                                        </p:tgtEl>
                                        <p:attrNameLst>
                                          <p:attrName>ppt_x</p:attrName>
                                        </p:attrNameLst>
                                      </p:cBhvr>
                                      <p:tavLst>
                                        <p:tav tm="0">
                                          <p:val>
                                            <p:strVal val="#ppt_x+#ppt_w*1.125000"/>
                                          </p:val>
                                        </p:tav>
                                        <p:tav tm="100000">
                                          <p:val>
                                            <p:strVal val="#ppt_x"/>
                                          </p:val>
                                        </p:tav>
                                      </p:tavLst>
                                    </p:anim>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2"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ppt_x</p:attrName>
                                        </p:attrNameLst>
                                      </p:cBhvr>
                                      <p:tavLst>
                                        <p:tav tm="0">
                                          <p:val>
                                            <p:strVal val="#ppt_x+#ppt_w*1.125000"/>
                                          </p:val>
                                        </p:tav>
                                        <p:tav tm="100000">
                                          <p:val>
                                            <p:strVal val="#ppt_x"/>
                                          </p:val>
                                        </p:tav>
                                      </p:tavLst>
                                    </p:anim>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2"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p:tgtEl>
                                          <p:spTgt spid="13"/>
                                        </p:tgtEl>
                                        <p:attrNameLst>
                                          <p:attrName>ppt_x</p:attrName>
                                        </p:attrNameLst>
                                      </p:cBhvr>
                                      <p:tavLst>
                                        <p:tav tm="0">
                                          <p:val>
                                            <p:strVal val="#ppt_x+#ppt_w*1.125000"/>
                                          </p:val>
                                        </p:tav>
                                        <p:tav tm="100000">
                                          <p:val>
                                            <p:strVal val="#ppt_x"/>
                                          </p:val>
                                        </p:tav>
                                      </p:tavLst>
                                    </p:anim>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5" grpId="0"/>
      <p:bldP spid="8" grpId="0"/>
      <p:bldP spid="10"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Blood-Based Biomarkers</a:t>
            </a:r>
          </a:p>
        </p:txBody>
      </p:sp>
      <p:pic>
        <p:nvPicPr>
          <p:cNvPr id="14" name="Snagit_SNG861">
            <a:extLst>
              <a:ext uri="{FF2B5EF4-FFF2-40B4-BE49-F238E27FC236}">
                <a16:creationId xmlns:a16="http://schemas.microsoft.com/office/drawing/2014/main" xmlns="" id="{87B02B0F-35B2-3EDD-B599-9B8982AA9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13" y="1009081"/>
            <a:ext cx="8472014" cy="1688400"/>
          </a:xfrm>
          <a:prstGeom prst="rect">
            <a:avLst/>
          </a:prstGeom>
          <a:ln w="12700">
            <a:solidFill>
              <a:schemeClr val="tx1"/>
            </a:solidFill>
          </a:ln>
        </p:spPr>
      </p:pic>
      <p:sp>
        <p:nvSpPr>
          <p:cNvPr id="17" name="TextBox 16">
            <a:extLst>
              <a:ext uri="{FF2B5EF4-FFF2-40B4-BE49-F238E27FC236}">
                <a16:creationId xmlns:a16="http://schemas.microsoft.com/office/drawing/2014/main" xmlns="" id="{76A85AB4-E1A4-1259-6BF1-7B907EC4E1A6}"/>
              </a:ext>
            </a:extLst>
          </p:cNvPr>
          <p:cNvSpPr txBox="1"/>
          <p:nvPr/>
        </p:nvSpPr>
        <p:spPr>
          <a:xfrm>
            <a:off x="426756" y="2956010"/>
            <a:ext cx="5704115" cy="3108543"/>
          </a:xfrm>
          <a:prstGeom prst="rect">
            <a:avLst/>
          </a:prstGeom>
          <a:noFill/>
        </p:spPr>
        <p:txBody>
          <a:bodyPr wrap="square" rtlCol="0">
            <a:spAutoFit/>
          </a:bodyPr>
          <a:lstStyle/>
          <a:p>
            <a:pPr marL="214313" indent="-214313">
              <a:buFont typeface="Arial" panose="020B0604020202020204" pitchFamily="34" charset="0"/>
              <a:buChar char="•"/>
            </a:pPr>
            <a:r>
              <a:rPr lang="en-US" sz="2800" dirty="0"/>
              <a:t>11,834 records</a:t>
            </a:r>
          </a:p>
          <a:p>
            <a:pPr marL="214313" indent="-214313">
              <a:buFont typeface="Arial" panose="020B0604020202020204" pitchFamily="34" charset="0"/>
              <a:buChar char="•"/>
            </a:pPr>
            <a:r>
              <a:rPr lang="en-US" sz="2800" dirty="0"/>
              <a:t>118 studies</a:t>
            </a:r>
          </a:p>
          <a:p>
            <a:pPr marL="214313" indent="-214313">
              <a:buFont typeface="Arial" panose="020B0604020202020204" pitchFamily="34" charset="0"/>
              <a:buChar char="•"/>
            </a:pPr>
            <a:r>
              <a:rPr lang="en-US" sz="2800" dirty="0"/>
              <a:t>105 blood-based biomarkers</a:t>
            </a:r>
          </a:p>
          <a:p>
            <a:pPr marL="214313" indent="-214313">
              <a:buFont typeface="Arial" panose="020B0604020202020204" pitchFamily="34" charset="0"/>
              <a:buChar char="•"/>
            </a:pPr>
            <a:r>
              <a:rPr lang="en-US" sz="2800" dirty="0"/>
              <a:t>45 years of resuscitation science</a:t>
            </a:r>
          </a:p>
          <a:p>
            <a:pPr marL="214313" indent="-214313">
              <a:buFont typeface="Arial" panose="020B0604020202020204" pitchFamily="34" charset="0"/>
              <a:buChar char="•"/>
            </a:pPr>
            <a:r>
              <a:rPr lang="en-US" sz="2800" dirty="0"/>
              <a:t>Studies per biomarker = 2 (IQR 1-4)</a:t>
            </a:r>
          </a:p>
          <a:p>
            <a:pPr marL="214313" indent="-214313">
              <a:buFont typeface="Arial" panose="020B0604020202020204" pitchFamily="34" charset="0"/>
              <a:buChar char="•"/>
            </a:pPr>
            <a:r>
              <a:rPr lang="en-US" sz="2800" dirty="0"/>
              <a:t>Complete Reporting = 8/118 (7%)</a:t>
            </a:r>
          </a:p>
          <a:p>
            <a:pPr marL="214313" indent="-214313">
              <a:buFont typeface="Arial" panose="020B0604020202020204" pitchFamily="34" charset="0"/>
              <a:buChar char="•"/>
            </a:pPr>
            <a:r>
              <a:rPr lang="en-US" sz="2800" dirty="0"/>
              <a:t>Pediatric Patients = 3/118 (3%)</a:t>
            </a:r>
          </a:p>
        </p:txBody>
      </p:sp>
      <p:sp>
        <p:nvSpPr>
          <p:cNvPr id="4" name="TextBox 3">
            <a:extLst>
              <a:ext uri="{FF2B5EF4-FFF2-40B4-BE49-F238E27FC236}">
                <a16:creationId xmlns:a16="http://schemas.microsoft.com/office/drawing/2014/main" xmlns="" id="{A3814D29-66C2-39ED-E3DA-38F72F57CEE9}"/>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5" name="Picture 4" descr="A picture containing shape&#10;&#10;Description automatically generated">
            <a:extLst>
              <a:ext uri="{FF2B5EF4-FFF2-40B4-BE49-F238E27FC236}">
                <a16:creationId xmlns:a16="http://schemas.microsoft.com/office/drawing/2014/main" xmlns="" id="{E1C88B4E-F7D4-954E-5E87-0A7E83390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8" name="Picture 7">
            <a:extLst>
              <a:ext uri="{FF2B5EF4-FFF2-40B4-BE49-F238E27FC236}">
                <a16:creationId xmlns:a16="http://schemas.microsoft.com/office/drawing/2014/main" xmlns="" id="{4F0E495B-5824-E58E-8CF9-F5B2DF5757D3}"/>
              </a:ext>
            </a:extLst>
          </p:cNvPr>
          <p:cNvPicPr>
            <a:picLocks noChangeAspect="1"/>
          </p:cNvPicPr>
          <p:nvPr/>
        </p:nvPicPr>
        <p:blipFill>
          <a:blip r:embed="rId4"/>
          <a:stretch>
            <a:fillRect/>
          </a:stretch>
        </p:blipFill>
        <p:spPr>
          <a:xfrm>
            <a:off x="3705809" y="6350409"/>
            <a:ext cx="396076" cy="486409"/>
          </a:xfrm>
          <a:prstGeom prst="rect">
            <a:avLst/>
          </a:prstGeom>
        </p:spPr>
      </p:pic>
      <p:pic>
        <p:nvPicPr>
          <p:cNvPr id="10" name="Picture 9">
            <a:extLst>
              <a:ext uri="{FF2B5EF4-FFF2-40B4-BE49-F238E27FC236}">
                <a16:creationId xmlns:a16="http://schemas.microsoft.com/office/drawing/2014/main" xmlns="" id="{3D125776-ACFC-E6F0-5B8C-EA54D7E55C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303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Cincy BEARCATS</a:t>
            </a:r>
          </a:p>
        </p:txBody>
      </p:sp>
      <p:sp>
        <p:nvSpPr>
          <p:cNvPr id="11" name="TextBox 10"/>
          <p:cNvSpPr txBox="1"/>
          <p:nvPr/>
        </p:nvSpPr>
        <p:spPr>
          <a:xfrm>
            <a:off x="236220" y="904445"/>
            <a:ext cx="8671561" cy="3108543"/>
          </a:xfrm>
          <a:prstGeom prst="rect">
            <a:avLst/>
          </a:prstGeom>
          <a:noFill/>
        </p:spPr>
        <p:txBody>
          <a:bodyPr wrap="square" rtlCol="0">
            <a:spAutoFit/>
          </a:bodyPr>
          <a:lstStyle/>
          <a:p>
            <a:pPr marL="214313" indent="-214313">
              <a:buFont typeface="Arial" panose="020B0604020202020204" pitchFamily="34" charset="0"/>
              <a:buChar char="•"/>
            </a:pPr>
            <a:r>
              <a:rPr lang="en-US" sz="2800" dirty="0"/>
              <a:t>We propose to create the Cincinnati </a:t>
            </a:r>
            <a:r>
              <a:rPr lang="en-US" sz="2800" b="1" u="sng" dirty="0"/>
              <a:t>B</a:t>
            </a:r>
            <a:r>
              <a:rPr lang="en-US" sz="2800" dirty="0"/>
              <a:t>iorepository to </a:t>
            </a:r>
            <a:r>
              <a:rPr lang="en-US" sz="2800" b="1" u="sng" dirty="0"/>
              <a:t>E</a:t>
            </a:r>
            <a:r>
              <a:rPr lang="en-US" sz="2800" dirty="0"/>
              <a:t>nhance the </a:t>
            </a:r>
            <a:r>
              <a:rPr lang="en-US" sz="2800" b="1" u="sng" dirty="0"/>
              <a:t>A</a:t>
            </a:r>
            <a:r>
              <a:rPr lang="en-US" sz="2800" dirty="0"/>
              <a:t>cute </a:t>
            </a:r>
            <a:r>
              <a:rPr lang="en-US" sz="2800" b="1" u="sng" dirty="0"/>
              <a:t>R</a:t>
            </a:r>
            <a:r>
              <a:rPr lang="en-US" sz="2800" dirty="0"/>
              <a:t>esuscitation of </a:t>
            </a:r>
            <a:r>
              <a:rPr lang="en-US" sz="2800" b="1" u="sng" dirty="0"/>
              <a:t>C</a:t>
            </a:r>
            <a:r>
              <a:rPr lang="en-US" sz="2800" dirty="0"/>
              <a:t>ardiac </a:t>
            </a:r>
            <a:r>
              <a:rPr lang="en-US" sz="2800" b="1" u="sng" dirty="0"/>
              <a:t>A</a:t>
            </a:r>
            <a:r>
              <a:rPr lang="en-US" sz="2800" dirty="0"/>
              <a:t>rrest Patien</a:t>
            </a:r>
            <a:r>
              <a:rPr lang="en-US" sz="2800" b="1" u="sng" dirty="0"/>
              <a:t>ts</a:t>
            </a:r>
            <a:r>
              <a:rPr lang="en-US" sz="2800" dirty="0"/>
              <a:t> (</a:t>
            </a:r>
            <a:r>
              <a:rPr lang="en-US" sz="2800" b="1" dirty="0"/>
              <a:t>Cincy BEARCATS</a:t>
            </a:r>
            <a:r>
              <a:rPr lang="en-US" sz="2800" dirty="0"/>
              <a:t>), which will contain serial intra-arrest blood samples from out-of-hospital cardiac arrest patients, linked to demographic, resuscitation, and outcome data, in order to improve survival from out-of-hospital cardiac arrest.</a:t>
            </a:r>
          </a:p>
        </p:txBody>
      </p:sp>
      <p:cxnSp>
        <p:nvCxnSpPr>
          <p:cNvPr id="6" name="Straight Connector 5">
            <a:extLst>
              <a:ext uri="{FF2B5EF4-FFF2-40B4-BE49-F238E27FC236}">
                <a16:creationId xmlns:a16="http://schemas.microsoft.com/office/drawing/2014/main" xmlns="" id="{67F7913E-98D1-694D-9330-3D7E82490707}"/>
              </a:ext>
            </a:extLst>
          </p:cNvPr>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2CD7B6C4-EA7C-4A27-941E-F13302DE4F4C}"/>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4" name="Picture 3" descr="A picture containing shape&#10;&#10;Description automatically generated">
            <a:extLst>
              <a:ext uri="{FF2B5EF4-FFF2-40B4-BE49-F238E27FC236}">
                <a16:creationId xmlns:a16="http://schemas.microsoft.com/office/drawing/2014/main" xmlns="" id="{37299D83-65BB-F00A-384E-438BBC5515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5" name="Picture 4">
            <a:extLst>
              <a:ext uri="{FF2B5EF4-FFF2-40B4-BE49-F238E27FC236}">
                <a16:creationId xmlns:a16="http://schemas.microsoft.com/office/drawing/2014/main" xmlns="" id="{819063B9-BEE1-6FC8-B13B-FAE9E9DAF14E}"/>
              </a:ext>
            </a:extLst>
          </p:cNvPr>
          <p:cNvPicPr>
            <a:picLocks noChangeAspect="1"/>
          </p:cNvPicPr>
          <p:nvPr/>
        </p:nvPicPr>
        <p:blipFill>
          <a:blip r:embed="rId3"/>
          <a:stretch>
            <a:fillRect/>
          </a:stretch>
        </p:blipFill>
        <p:spPr>
          <a:xfrm>
            <a:off x="3705809" y="6350409"/>
            <a:ext cx="396076" cy="486409"/>
          </a:xfrm>
          <a:prstGeom prst="rect">
            <a:avLst/>
          </a:prstGeom>
        </p:spPr>
      </p:pic>
      <p:pic>
        <p:nvPicPr>
          <p:cNvPr id="8" name="Picture 7">
            <a:extLst>
              <a:ext uri="{FF2B5EF4-FFF2-40B4-BE49-F238E27FC236}">
                <a16:creationId xmlns:a16="http://schemas.microsoft.com/office/drawing/2014/main" xmlns="" id="{78346415-6C7F-851E-8B22-EDBD2A92F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3443779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Cincy BEARCATS</a:t>
            </a:r>
          </a:p>
        </p:txBody>
      </p:sp>
      <p:sp>
        <p:nvSpPr>
          <p:cNvPr id="11" name="TextBox 10"/>
          <p:cNvSpPr txBox="1"/>
          <p:nvPr/>
        </p:nvSpPr>
        <p:spPr>
          <a:xfrm>
            <a:off x="236220" y="904445"/>
            <a:ext cx="8671561" cy="4401205"/>
          </a:xfrm>
          <a:prstGeom prst="rect">
            <a:avLst/>
          </a:prstGeom>
          <a:noFill/>
        </p:spPr>
        <p:txBody>
          <a:bodyPr wrap="square" rtlCol="0">
            <a:spAutoFit/>
          </a:bodyPr>
          <a:lstStyle/>
          <a:p>
            <a:pPr marL="214313" indent="-214313">
              <a:buFont typeface="Arial" panose="020B0604020202020204" pitchFamily="34" charset="0"/>
              <a:buChar char="•"/>
            </a:pPr>
            <a:r>
              <a:rPr lang="en-US" sz="2800" dirty="0"/>
              <a:t>The rationale is that a better understanding of intra-arrest pathophysiology would enable stratification of out-of-hospital cardiac arrest patients into </a:t>
            </a:r>
            <a:r>
              <a:rPr lang="en-US" sz="2800" b="1" dirty="0"/>
              <a:t>clinically relevant subgroups </a:t>
            </a:r>
            <a:r>
              <a:rPr lang="en-US" sz="2800" dirty="0"/>
              <a:t>that are currently unknown. The discovery of distinct pathophysiological pathways in cardiac arrest subgroups may have </a:t>
            </a:r>
            <a:r>
              <a:rPr lang="en-US" sz="2800" b="1" dirty="0"/>
              <a:t>therapeutic implications</a:t>
            </a:r>
            <a:r>
              <a:rPr lang="en-US" sz="2800" dirty="0"/>
              <a:t>, leading to the development of personalized treatment strategies and </a:t>
            </a:r>
            <a:r>
              <a:rPr lang="en-US" sz="2800" b="1" dirty="0"/>
              <a:t>future clinical trials</a:t>
            </a:r>
            <a:r>
              <a:rPr lang="en-US" sz="2800" dirty="0"/>
              <a:t>. These subgroups may also have </a:t>
            </a:r>
            <a:r>
              <a:rPr lang="en-US" sz="2800" b="1" dirty="0"/>
              <a:t>prognostic implications </a:t>
            </a:r>
            <a:r>
              <a:rPr lang="en-US" sz="2800" dirty="0"/>
              <a:t>that could improve value-based medicine. </a:t>
            </a:r>
          </a:p>
        </p:txBody>
      </p:sp>
      <p:cxnSp>
        <p:nvCxnSpPr>
          <p:cNvPr id="6" name="Straight Connector 5">
            <a:extLst>
              <a:ext uri="{FF2B5EF4-FFF2-40B4-BE49-F238E27FC236}">
                <a16:creationId xmlns:a16="http://schemas.microsoft.com/office/drawing/2014/main" xmlns="" id="{99BC947B-E5E5-700A-7ADC-D7D35C46CE63}"/>
              </a:ext>
            </a:extLst>
          </p:cNvPr>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2C7C3838-982B-586F-F566-4DCA9C2D8278}"/>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4" name="Picture 3" descr="A picture containing shape&#10;&#10;Description automatically generated">
            <a:extLst>
              <a:ext uri="{FF2B5EF4-FFF2-40B4-BE49-F238E27FC236}">
                <a16:creationId xmlns:a16="http://schemas.microsoft.com/office/drawing/2014/main" xmlns="" id="{FEE44462-C904-A751-DF89-4988BBC64C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5" name="Picture 4">
            <a:extLst>
              <a:ext uri="{FF2B5EF4-FFF2-40B4-BE49-F238E27FC236}">
                <a16:creationId xmlns:a16="http://schemas.microsoft.com/office/drawing/2014/main" xmlns="" id="{87E74A98-FF05-3E9E-708C-D50283397F29}"/>
              </a:ext>
            </a:extLst>
          </p:cNvPr>
          <p:cNvPicPr>
            <a:picLocks noChangeAspect="1"/>
          </p:cNvPicPr>
          <p:nvPr/>
        </p:nvPicPr>
        <p:blipFill>
          <a:blip r:embed="rId3"/>
          <a:stretch>
            <a:fillRect/>
          </a:stretch>
        </p:blipFill>
        <p:spPr>
          <a:xfrm>
            <a:off x="3705809" y="6350409"/>
            <a:ext cx="396076" cy="486409"/>
          </a:xfrm>
          <a:prstGeom prst="rect">
            <a:avLst/>
          </a:prstGeom>
        </p:spPr>
      </p:pic>
      <p:pic>
        <p:nvPicPr>
          <p:cNvPr id="8" name="Picture 7">
            <a:extLst>
              <a:ext uri="{FF2B5EF4-FFF2-40B4-BE49-F238E27FC236}">
                <a16:creationId xmlns:a16="http://schemas.microsoft.com/office/drawing/2014/main" xmlns="" id="{26DB3AAD-4884-08C4-DBF5-63105D4B8F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3014364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Cincy BEARCATS</a:t>
            </a:r>
          </a:p>
        </p:txBody>
      </p:sp>
      <p:pic>
        <p:nvPicPr>
          <p:cNvPr id="4" name="Picture 3" descr="A picture containing text, indoor, electronics&#10;&#10;Description automatically generated">
            <a:extLst>
              <a:ext uri="{FF2B5EF4-FFF2-40B4-BE49-F238E27FC236}">
                <a16:creationId xmlns:a16="http://schemas.microsoft.com/office/drawing/2014/main" xmlns="" id="{40858017-0572-1349-B2FC-DE2FADAC7884}"/>
              </a:ext>
            </a:extLst>
          </p:cNvPr>
          <p:cNvPicPr>
            <a:picLocks noChangeAspect="1"/>
          </p:cNvPicPr>
          <p:nvPr/>
        </p:nvPicPr>
        <p:blipFill rotWithShape="1">
          <a:blip r:embed="rId2">
            <a:extLst>
              <a:ext uri="{28A0092B-C50C-407E-A947-70E740481C1C}">
                <a14:useLocalDpi xmlns:a14="http://schemas.microsoft.com/office/drawing/2010/main" val="0"/>
              </a:ext>
            </a:extLst>
          </a:blip>
          <a:srcRect l="3383" r="5290" b="1369"/>
          <a:stretch/>
        </p:blipFill>
        <p:spPr>
          <a:xfrm>
            <a:off x="89069" y="845374"/>
            <a:ext cx="8959369" cy="5442673"/>
          </a:xfrm>
          <a:prstGeom prst="rect">
            <a:avLst/>
          </a:prstGeom>
        </p:spPr>
      </p:pic>
      <p:sp>
        <p:nvSpPr>
          <p:cNvPr id="5" name="TextBox 4">
            <a:extLst>
              <a:ext uri="{FF2B5EF4-FFF2-40B4-BE49-F238E27FC236}">
                <a16:creationId xmlns:a16="http://schemas.microsoft.com/office/drawing/2014/main" xmlns="" id="{7D900194-C44F-1F42-B261-B6104E11C807}"/>
              </a:ext>
            </a:extLst>
          </p:cNvPr>
          <p:cNvSpPr txBox="1"/>
          <p:nvPr/>
        </p:nvSpPr>
        <p:spPr>
          <a:xfrm rot="21301502">
            <a:off x="2733966" y="2462196"/>
            <a:ext cx="878830" cy="646331"/>
          </a:xfrm>
          <a:prstGeom prst="rect">
            <a:avLst/>
          </a:prstGeom>
          <a:noFill/>
        </p:spPr>
        <p:txBody>
          <a:bodyPr wrap="none" rtlCol="0">
            <a:spAutoFit/>
          </a:bodyPr>
          <a:lstStyle/>
          <a:p>
            <a:pPr algn="ctr"/>
            <a:r>
              <a:rPr lang="en-US" dirty="0"/>
              <a:t>Cardiac</a:t>
            </a:r>
          </a:p>
          <a:p>
            <a:pPr algn="ctr"/>
            <a:r>
              <a:rPr lang="en-US" dirty="0"/>
              <a:t>Arrest</a:t>
            </a:r>
          </a:p>
        </p:txBody>
      </p:sp>
      <p:sp>
        <p:nvSpPr>
          <p:cNvPr id="10" name="Rectangle 9">
            <a:extLst>
              <a:ext uri="{FF2B5EF4-FFF2-40B4-BE49-F238E27FC236}">
                <a16:creationId xmlns:a16="http://schemas.microsoft.com/office/drawing/2014/main" xmlns="" id="{8FA970CC-8A5C-3041-B1CD-ED2E438D892F}"/>
              </a:ext>
            </a:extLst>
          </p:cNvPr>
          <p:cNvSpPr/>
          <p:nvPr/>
        </p:nvSpPr>
        <p:spPr>
          <a:xfrm>
            <a:off x="6068292" y="4429497"/>
            <a:ext cx="558140" cy="53439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202768E4-2D75-F646-B4C7-60D146672EE3}"/>
              </a:ext>
            </a:extLst>
          </p:cNvPr>
          <p:cNvSpPr txBox="1"/>
          <p:nvPr/>
        </p:nvSpPr>
        <p:spPr>
          <a:xfrm>
            <a:off x="5872322" y="4360207"/>
            <a:ext cx="878830" cy="646331"/>
          </a:xfrm>
          <a:prstGeom prst="rect">
            <a:avLst/>
          </a:prstGeom>
          <a:noFill/>
        </p:spPr>
        <p:txBody>
          <a:bodyPr wrap="none" rtlCol="0">
            <a:spAutoFit/>
          </a:bodyPr>
          <a:lstStyle/>
          <a:p>
            <a:pPr algn="ctr"/>
            <a:r>
              <a:rPr lang="en-US" dirty="0"/>
              <a:t>Cardiac</a:t>
            </a:r>
          </a:p>
          <a:p>
            <a:pPr algn="ctr"/>
            <a:r>
              <a:rPr lang="en-US" dirty="0"/>
              <a:t>Arrest</a:t>
            </a:r>
          </a:p>
        </p:txBody>
      </p:sp>
      <p:sp>
        <p:nvSpPr>
          <p:cNvPr id="13" name="TextBox 12">
            <a:extLst>
              <a:ext uri="{FF2B5EF4-FFF2-40B4-BE49-F238E27FC236}">
                <a16:creationId xmlns:a16="http://schemas.microsoft.com/office/drawing/2014/main" xmlns="" id="{C67404F4-BBF5-E544-A462-9D441B572F42}"/>
              </a:ext>
            </a:extLst>
          </p:cNvPr>
          <p:cNvSpPr txBox="1"/>
          <p:nvPr/>
        </p:nvSpPr>
        <p:spPr>
          <a:xfrm rot="21275723">
            <a:off x="2790207" y="3349343"/>
            <a:ext cx="989373" cy="307777"/>
          </a:xfrm>
          <a:prstGeom prst="rect">
            <a:avLst/>
          </a:prstGeom>
          <a:noFill/>
        </p:spPr>
        <p:txBody>
          <a:bodyPr wrap="none" rtlCol="0">
            <a:spAutoFit/>
          </a:bodyPr>
          <a:lstStyle/>
          <a:p>
            <a:r>
              <a:rPr lang="en-US" sz="1400" dirty="0">
                <a:solidFill>
                  <a:sysClr val="windowText" lastClr="000000"/>
                </a:solidFill>
              </a:rPr>
              <a:t>1-Jan-2040</a:t>
            </a:r>
          </a:p>
        </p:txBody>
      </p:sp>
      <p:sp>
        <p:nvSpPr>
          <p:cNvPr id="14" name="Rectangle 13">
            <a:extLst>
              <a:ext uri="{FF2B5EF4-FFF2-40B4-BE49-F238E27FC236}">
                <a16:creationId xmlns:a16="http://schemas.microsoft.com/office/drawing/2014/main" xmlns="" id="{3DF8D82D-6ADC-484B-ACD8-DA4A7EF0BA03}"/>
              </a:ext>
            </a:extLst>
          </p:cNvPr>
          <p:cNvSpPr/>
          <p:nvPr/>
        </p:nvSpPr>
        <p:spPr>
          <a:xfrm rot="21348818">
            <a:off x="2430544" y="1574642"/>
            <a:ext cx="380072" cy="105411"/>
          </a:xfrm>
          <a:prstGeom prst="rect">
            <a:avLst/>
          </a:prstGeom>
          <a:solidFill>
            <a:srgbClr val="34A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1876438A-170D-7894-E8DC-13A8B777A614}"/>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11" name="Picture 10" descr="A picture containing shape&#10;&#10;Description automatically generated">
            <a:extLst>
              <a:ext uri="{FF2B5EF4-FFF2-40B4-BE49-F238E27FC236}">
                <a16:creationId xmlns:a16="http://schemas.microsoft.com/office/drawing/2014/main" xmlns="" id="{E5CBBCD0-DF16-25E5-6A32-2162F3809E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15" name="Picture 14">
            <a:extLst>
              <a:ext uri="{FF2B5EF4-FFF2-40B4-BE49-F238E27FC236}">
                <a16:creationId xmlns:a16="http://schemas.microsoft.com/office/drawing/2014/main" xmlns="" id="{89F3BCEA-3C42-9DE0-4710-C0643BD0C5C6}"/>
              </a:ext>
            </a:extLst>
          </p:cNvPr>
          <p:cNvPicPr>
            <a:picLocks noChangeAspect="1"/>
          </p:cNvPicPr>
          <p:nvPr/>
        </p:nvPicPr>
        <p:blipFill>
          <a:blip r:embed="rId4"/>
          <a:stretch>
            <a:fillRect/>
          </a:stretch>
        </p:blipFill>
        <p:spPr>
          <a:xfrm>
            <a:off x="3705809" y="6350409"/>
            <a:ext cx="396076" cy="486409"/>
          </a:xfrm>
          <a:prstGeom prst="rect">
            <a:avLst/>
          </a:prstGeom>
        </p:spPr>
      </p:pic>
      <p:pic>
        <p:nvPicPr>
          <p:cNvPr id="16" name="Picture 15">
            <a:extLst>
              <a:ext uri="{FF2B5EF4-FFF2-40B4-BE49-F238E27FC236}">
                <a16:creationId xmlns:a16="http://schemas.microsoft.com/office/drawing/2014/main" xmlns="" id="{83BD6A5C-F34D-60F8-5F73-F5BC2DA20C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4274476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Cincy BEARCATS</a:t>
            </a:r>
          </a:p>
        </p:txBody>
      </p:sp>
      <p:pic>
        <p:nvPicPr>
          <p:cNvPr id="5" name="Picture 4" descr="A picture containing text&#10;&#10;Description automatically generated">
            <a:extLst>
              <a:ext uri="{FF2B5EF4-FFF2-40B4-BE49-F238E27FC236}">
                <a16:creationId xmlns:a16="http://schemas.microsoft.com/office/drawing/2014/main" xmlns="" id="{E8365595-3C47-5143-A881-A30760156A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38" r="9268"/>
          <a:stretch/>
        </p:blipFill>
        <p:spPr>
          <a:xfrm>
            <a:off x="1775458" y="907170"/>
            <a:ext cx="5593081" cy="5303520"/>
          </a:xfrm>
          <a:prstGeom prst="rect">
            <a:avLst/>
          </a:prstGeom>
        </p:spPr>
      </p:pic>
      <p:cxnSp>
        <p:nvCxnSpPr>
          <p:cNvPr id="2" name="Straight Connector 1">
            <a:extLst>
              <a:ext uri="{FF2B5EF4-FFF2-40B4-BE49-F238E27FC236}">
                <a16:creationId xmlns:a16="http://schemas.microsoft.com/office/drawing/2014/main" xmlns="" id="{ABA6642B-69F2-7A78-D711-1CEA30E0BA6F}"/>
              </a:ext>
            </a:extLst>
          </p:cNvPr>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C783707C-FD65-2B05-2FA9-2D1B2FC25C81}"/>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12" name="Picture 11" descr="A picture containing shape&#10;&#10;Description automatically generated">
            <a:extLst>
              <a:ext uri="{FF2B5EF4-FFF2-40B4-BE49-F238E27FC236}">
                <a16:creationId xmlns:a16="http://schemas.microsoft.com/office/drawing/2014/main" xmlns="" id="{C07D89F3-D59D-AEA9-16C3-9E85865E87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13" name="Picture 12">
            <a:extLst>
              <a:ext uri="{FF2B5EF4-FFF2-40B4-BE49-F238E27FC236}">
                <a16:creationId xmlns:a16="http://schemas.microsoft.com/office/drawing/2014/main" xmlns="" id="{5B09FE40-0E88-40CB-B256-0394F03213BA}"/>
              </a:ext>
            </a:extLst>
          </p:cNvPr>
          <p:cNvPicPr>
            <a:picLocks noChangeAspect="1"/>
          </p:cNvPicPr>
          <p:nvPr/>
        </p:nvPicPr>
        <p:blipFill>
          <a:blip r:embed="rId4"/>
          <a:stretch>
            <a:fillRect/>
          </a:stretch>
        </p:blipFill>
        <p:spPr>
          <a:xfrm>
            <a:off x="3705809" y="6350409"/>
            <a:ext cx="396076" cy="486409"/>
          </a:xfrm>
          <a:prstGeom prst="rect">
            <a:avLst/>
          </a:prstGeom>
        </p:spPr>
      </p:pic>
      <p:pic>
        <p:nvPicPr>
          <p:cNvPr id="14" name="Picture 13">
            <a:extLst>
              <a:ext uri="{FF2B5EF4-FFF2-40B4-BE49-F238E27FC236}">
                <a16:creationId xmlns:a16="http://schemas.microsoft.com/office/drawing/2014/main" xmlns="" id="{C4E95B68-9DD0-42DF-C77E-BF2B2928AA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1593083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ACLS – State of the Science</a:t>
            </a:r>
          </a:p>
        </p:txBody>
      </p:sp>
      <p:pic>
        <p:nvPicPr>
          <p:cNvPr id="4" name="Picture 3">
            <a:extLst>
              <a:ext uri="{FF2B5EF4-FFF2-40B4-BE49-F238E27FC236}">
                <a16:creationId xmlns:a16="http://schemas.microsoft.com/office/drawing/2014/main" xmlns="" id="{42D16858-150D-7A47-8592-62A87FF2DE26}"/>
              </a:ext>
            </a:extLst>
          </p:cNvPr>
          <p:cNvPicPr>
            <a:picLocks noChangeAspect="1"/>
          </p:cNvPicPr>
          <p:nvPr/>
        </p:nvPicPr>
        <p:blipFill rotWithShape="1">
          <a:blip r:embed="rId2">
            <a:extLst>
              <a:ext uri="{28A0092B-C50C-407E-A947-70E740481C1C}">
                <a14:useLocalDpi xmlns:a14="http://schemas.microsoft.com/office/drawing/2010/main" val="0"/>
              </a:ext>
            </a:extLst>
          </a:blip>
          <a:srcRect l="12969" t="10166" r="13639" b="21562"/>
          <a:stretch/>
        </p:blipFill>
        <p:spPr>
          <a:xfrm>
            <a:off x="2185913" y="844894"/>
            <a:ext cx="4385792" cy="5460672"/>
          </a:xfrm>
          <a:prstGeom prst="rect">
            <a:avLst/>
          </a:prstGeom>
        </p:spPr>
      </p:pic>
      <p:sp>
        <p:nvSpPr>
          <p:cNvPr id="10" name="TextBox 9">
            <a:extLst>
              <a:ext uri="{FF2B5EF4-FFF2-40B4-BE49-F238E27FC236}">
                <a16:creationId xmlns:a16="http://schemas.microsoft.com/office/drawing/2014/main" xmlns="" id="{335B0282-5D6F-6E41-B170-2DEF56851D7A}"/>
              </a:ext>
            </a:extLst>
          </p:cNvPr>
          <p:cNvSpPr txBox="1"/>
          <p:nvPr/>
        </p:nvSpPr>
        <p:spPr>
          <a:xfrm>
            <a:off x="2359880" y="817638"/>
            <a:ext cx="2741391"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CARDIAC ARREST</a:t>
            </a:r>
          </a:p>
        </p:txBody>
      </p:sp>
      <p:sp>
        <p:nvSpPr>
          <p:cNvPr id="12" name="Bent Arrow 11">
            <a:extLst>
              <a:ext uri="{FF2B5EF4-FFF2-40B4-BE49-F238E27FC236}">
                <a16:creationId xmlns:a16="http://schemas.microsoft.com/office/drawing/2014/main" xmlns="" id="{ADAF9482-B23F-6845-AD21-A5CA37585648}"/>
              </a:ext>
            </a:extLst>
          </p:cNvPr>
          <p:cNvSpPr/>
          <p:nvPr/>
        </p:nvSpPr>
        <p:spPr>
          <a:xfrm rot="5400000" flipV="1">
            <a:off x="147509" y="2793594"/>
            <a:ext cx="3975494" cy="485905"/>
          </a:xfrm>
          <a:prstGeom prst="bentArrow">
            <a:avLst>
              <a:gd name="adj1" fmla="val 8971"/>
              <a:gd name="adj2" fmla="val 16402"/>
              <a:gd name="adj3" fmla="val 31534"/>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Bent Arrow 12">
            <a:extLst>
              <a:ext uri="{FF2B5EF4-FFF2-40B4-BE49-F238E27FC236}">
                <a16:creationId xmlns:a16="http://schemas.microsoft.com/office/drawing/2014/main" xmlns="" id="{A199AE59-5E53-B042-8956-9E105899B220}"/>
              </a:ext>
            </a:extLst>
          </p:cNvPr>
          <p:cNvSpPr/>
          <p:nvPr/>
        </p:nvSpPr>
        <p:spPr>
          <a:xfrm rot="5400000">
            <a:off x="3319869" y="2739367"/>
            <a:ext cx="3975493" cy="594360"/>
          </a:xfrm>
          <a:prstGeom prst="bentArrow">
            <a:avLst>
              <a:gd name="adj1" fmla="val 7695"/>
              <a:gd name="adj2" fmla="val 13135"/>
              <a:gd name="adj3" fmla="val 25000"/>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xmlns="" id="{9D6463F7-C628-E241-9DD7-5C281E9CF5B3}"/>
              </a:ext>
            </a:extLst>
          </p:cNvPr>
          <p:cNvSpPr txBox="1"/>
          <p:nvPr/>
        </p:nvSpPr>
        <p:spPr>
          <a:xfrm>
            <a:off x="570817" y="1334697"/>
            <a:ext cx="1282723" cy="523220"/>
          </a:xfrm>
          <a:prstGeom prst="rect">
            <a:avLst/>
          </a:prstGeom>
          <a:noFill/>
          <a:ln>
            <a:noFill/>
          </a:ln>
        </p:spPr>
        <p:txBody>
          <a:bodyPr wrap="none" rtlCol="0">
            <a:spAutoFit/>
          </a:bodyPr>
          <a:lstStyle/>
          <a:p>
            <a:r>
              <a:rPr lang="en-US" sz="2800" b="1" dirty="0">
                <a:solidFill>
                  <a:srgbClr val="FF0000"/>
                </a:solidFill>
              </a:rPr>
              <a:t>PLAN A</a:t>
            </a:r>
          </a:p>
        </p:txBody>
      </p:sp>
      <p:sp>
        <p:nvSpPr>
          <p:cNvPr id="16" name="TextBox 15">
            <a:extLst>
              <a:ext uri="{FF2B5EF4-FFF2-40B4-BE49-F238E27FC236}">
                <a16:creationId xmlns:a16="http://schemas.microsoft.com/office/drawing/2014/main" xmlns="" id="{66E74C0E-B3F9-3548-8D41-A7956F910537}"/>
              </a:ext>
            </a:extLst>
          </p:cNvPr>
          <p:cNvSpPr txBox="1"/>
          <p:nvPr/>
        </p:nvSpPr>
        <p:spPr>
          <a:xfrm>
            <a:off x="5569902" y="1340858"/>
            <a:ext cx="1282723"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PLAN B</a:t>
            </a:r>
          </a:p>
        </p:txBody>
      </p:sp>
      <p:sp>
        <p:nvSpPr>
          <p:cNvPr id="17" name="Oval 16">
            <a:extLst>
              <a:ext uri="{FF2B5EF4-FFF2-40B4-BE49-F238E27FC236}">
                <a16:creationId xmlns:a16="http://schemas.microsoft.com/office/drawing/2014/main" xmlns="" id="{E3226360-9370-7749-AA83-CDAF6DD4BB3F}"/>
              </a:ext>
            </a:extLst>
          </p:cNvPr>
          <p:cNvSpPr/>
          <p:nvPr/>
        </p:nvSpPr>
        <p:spPr>
          <a:xfrm>
            <a:off x="5252267" y="5060509"/>
            <a:ext cx="1418247" cy="120687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a:extLst>
              <a:ext uri="{FF2B5EF4-FFF2-40B4-BE49-F238E27FC236}">
                <a16:creationId xmlns:a16="http://schemas.microsoft.com/office/drawing/2014/main" xmlns="" id="{F2F81517-CB11-744E-B5A9-A6824CB9902F}"/>
              </a:ext>
            </a:extLst>
          </p:cNvPr>
          <p:cNvSpPr/>
          <p:nvPr/>
        </p:nvSpPr>
        <p:spPr>
          <a:xfrm>
            <a:off x="4206030" y="2931892"/>
            <a:ext cx="794229" cy="424767"/>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xmlns="" id="{DD12E941-0762-7D4C-AD4B-26E582C45E0B}"/>
              </a:ext>
            </a:extLst>
          </p:cNvPr>
          <p:cNvSpPr/>
          <p:nvPr/>
        </p:nvSpPr>
        <p:spPr>
          <a:xfrm>
            <a:off x="4188745" y="5179595"/>
            <a:ext cx="794229" cy="424767"/>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Bent Arrow 20">
            <a:extLst>
              <a:ext uri="{FF2B5EF4-FFF2-40B4-BE49-F238E27FC236}">
                <a16:creationId xmlns:a16="http://schemas.microsoft.com/office/drawing/2014/main" xmlns="" id="{BCD74C6B-737C-1641-81A3-308171AE4760}"/>
              </a:ext>
            </a:extLst>
          </p:cNvPr>
          <p:cNvSpPr/>
          <p:nvPr/>
        </p:nvSpPr>
        <p:spPr>
          <a:xfrm flipV="1">
            <a:off x="4572000" y="3367937"/>
            <a:ext cx="2280623" cy="791433"/>
          </a:xfrm>
          <a:prstGeom prst="bentArrow">
            <a:avLst>
              <a:gd name="adj1" fmla="val 5352"/>
              <a:gd name="adj2" fmla="val 9619"/>
              <a:gd name="adj3" fmla="val 19977"/>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Bent Arrow 21">
            <a:extLst>
              <a:ext uri="{FF2B5EF4-FFF2-40B4-BE49-F238E27FC236}">
                <a16:creationId xmlns:a16="http://schemas.microsoft.com/office/drawing/2014/main" xmlns="" id="{F32094BC-15E8-9A48-8D6C-DB9C5428A092}"/>
              </a:ext>
            </a:extLst>
          </p:cNvPr>
          <p:cNvSpPr/>
          <p:nvPr/>
        </p:nvSpPr>
        <p:spPr>
          <a:xfrm>
            <a:off x="4571999" y="4326078"/>
            <a:ext cx="2280625" cy="853516"/>
          </a:xfrm>
          <a:prstGeom prst="bentArrow">
            <a:avLst>
              <a:gd name="adj1" fmla="val 5425"/>
              <a:gd name="adj2" fmla="val 8943"/>
              <a:gd name="adj3" fmla="val 19410"/>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xmlns="" id="{35110FCA-F3A1-0249-8917-1CD2BE07B51D}"/>
              </a:ext>
            </a:extLst>
          </p:cNvPr>
          <p:cNvSpPr txBox="1"/>
          <p:nvPr/>
        </p:nvSpPr>
        <p:spPr>
          <a:xfrm>
            <a:off x="6841048" y="3564992"/>
            <a:ext cx="2302952" cy="1384995"/>
          </a:xfrm>
          <a:prstGeom prst="rect">
            <a:avLst/>
          </a:prstGeom>
          <a:noFill/>
          <a:ln>
            <a:noFill/>
          </a:ln>
        </p:spPr>
        <p:txBody>
          <a:bodyPr wrap="square" rtlCol="0">
            <a:spAutoFit/>
          </a:bodyPr>
          <a:lstStyle/>
          <a:p>
            <a:r>
              <a:rPr lang="en-US" sz="2800" b="1" dirty="0">
                <a:solidFill>
                  <a:srgbClr val="FF0000"/>
                </a:solidFill>
              </a:rPr>
              <a:t>ARE YOU SURE IT’S NOT SHOCKABLE?</a:t>
            </a:r>
          </a:p>
        </p:txBody>
      </p:sp>
      <p:sp>
        <p:nvSpPr>
          <p:cNvPr id="25" name="TextBox 24">
            <a:extLst>
              <a:ext uri="{FF2B5EF4-FFF2-40B4-BE49-F238E27FC236}">
                <a16:creationId xmlns:a16="http://schemas.microsoft.com/office/drawing/2014/main" xmlns="" id="{F5C5B6F0-0997-1F43-B984-509D153BFB9E}"/>
              </a:ext>
            </a:extLst>
          </p:cNvPr>
          <p:cNvSpPr txBox="1"/>
          <p:nvPr/>
        </p:nvSpPr>
        <p:spPr>
          <a:xfrm>
            <a:off x="702143" y="2534610"/>
            <a:ext cx="990977" cy="523220"/>
          </a:xfrm>
          <a:prstGeom prst="rect">
            <a:avLst/>
          </a:prstGeom>
          <a:noFill/>
          <a:ln>
            <a:noFill/>
          </a:ln>
        </p:spPr>
        <p:txBody>
          <a:bodyPr wrap="none" rtlCol="0">
            <a:spAutoFit/>
          </a:bodyPr>
          <a:lstStyle/>
          <a:p>
            <a:r>
              <a:rPr lang="en-US" sz="2800" b="1" dirty="0">
                <a:solidFill>
                  <a:srgbClr val="FF0000"/>
                </a:solidFill>
              </a:rPr>
              <a:t>&lt;20%</a:t>
            </a:r>
          </a:p>
        </p:txBody>
      </p:sp>
      <p:sp>
        <p:nvSpPr>
          <p:cNvPr id="26" name="TextBox 25">
            <a:extLst>
              <a:ext uri="{FF2B5EF4-FFF2-40B4-BE49-F238E27FC236}">
                <a16:creationId xmlns:a16="http://schemas.microsoft.com/office/drawing/2014/main" xmlns="" id="{33D3E618-1507-014B-9395-789041ACE716}"/>
              </a:ext>
            </a:extLst>
          </p:cNvPr>
          <p:cNvSpPr txBox="1"/>
          <p:nvPr/>
        </p:nvSpPr>
        <p:spPr>
          <a:xfrm>
            <a:off x="5699582" y="2507602"/>
            <a:ext cx="990977"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&gt;80%</a:t>
            </a:r>
          </a:p>
        </p:txBody>
      </p:sp>
      <p:sp>
        <p:nvSpPr>
          <p:cNvPr id="28" name="TextBox 27">
            <a:extLst>
              <a:ext uri="{FF2B5EF4-FFF2-40B4-BE49-F238E27FC236}">
                <a16:creationId xmlns:a16="http://schemas.microsoft.com/office/drawing/2014/main" xmlns="" id="{8B1CD33D-F0EB-9C40-B2F9-B15DFD034A54}"/>
              </a:ext>
            </a:extLst>
          </p:cNvPr>
          <p:cNvSpPr txBox="1"/>
          <p:nvPr/>
        </p:nvSpPr>
        <p:spPr>
          <a:xfrm>
            <a:off x="6978289" y="5562967"/>
            <a:ext cx="2064278" cy="830997"/>
          </a:xfrm>
          <a:prstGeom prst="rect">
            <a:avLst/>
          </a:prstGeom>
          <a:noFill/>
          <a:ln>
            <a:noFill/>
          </a:ln>
        </p:spPr>
        <p:txBody>
          <a:bodyPr wrap="square" rtlCol="0">
            <a:spAutoFit/>
          </a:bodyPr>
          <a:lstStyle/>
          <a:p>
            <a:r>
              <a:rPr lang="en-US" sz="1600" b="1" i="1" u="sng" dirty="0">
                <a:solidFill>
                  <a:srgbClr val="FF0000"/>
                </a:solidFill>
              </a:rPr>
              <a:t>REMEMBER</a:t>
            </a:r>
            <a:r>
              <a:rPr lang="en-US" sz="1600" b="1" i="1" dirty="0">
                <a:solidFill>
                  <a:srgbClr val="FF0000"/>
                </a:solidFill>
              </a:rPr>
              <a:t>:</a:t>
            </a:r>
          </a:p>
          <a:p>
            <a:r>
              <a:rPr lang="en-US" sz="1600" b="1" i="1" dirty="0">
                <a:solidFill>
                  <a:srgbClr val="FF0000"/>
                </a:solidFill>
              </a:rPr>
              <a:t>CARDIAC ARREST HAS MANY CAUSES</a:t>
            </a:r>
          </a:p>
        </p:txBody>
      </p:sp>
      <p:sp>
        <p:nvSpPr>
          <p:cNvPr id="29" name="Bent Arrow 28">
            <a:extLst>
              <a:ext uri="{FF2B5EF4-FFF2-40B4-BE49-F238E27FC236}">
                <a16:creationId xmlns:a16="http://schemas.microsoft.com/office/drawing/2014/main" xmlns="" id="{F54A2659-D3E3-AE4A-83FC-470FE72FEBCB}"/>
              </a:ext>
            </a:extLst>
          </p:cNvPr>
          <p:cNvSpPr/>
          <p:nvPr/>
        </p:nvSpPr>
        <p:spPr>
          <a:xfrm rot="5400000">
            <a:off x="6564141" y="4552362"/>
            <a:ext cx="559565" cy="1544435"/>
          </a:xfrm>
          <a:prstGeom prst="bentArrow">
            <a:avLst>
              <a:gd name="adj1" fmla="val 9199"/>
              <a:gd name="adj2" fmla="val 17398"/>
              <a:gd name="adj3" fmla="val 25000"/>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1" name="Picture 30" descr="A picture containing text, orange, lamp, light&#10;&#10;Description automatically generated">
            <a:extLst>
              <a:ext uri="{FF2B5EF4-FFF2-40B4-BE49-F238E27FC236}">
                <a16:creationId xmlns:a16="http://schemas.microsoft.com/office/drawing/2014/main" xmlns="" id="{7EF0BF09-483E-B648-969A-3A09E1052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28" y="1803288"/>
            <a:ext cx="732808" cy="732808"/>
          </a:xfrm>
          <a:prstGeom prst="rect">
            <a:avLst/>
          </a:prstGeom>
        </p:spPr>
      </p:pic>
      <p:pic>
        <p:nvPicPr>
          <p:cNvPr id="33" name="Picture 32" descr="A picture containing clipart&#10;&#10;Description automatically generated">
            <a:extLst>
              <a:ext uri="{FF2B5EF4-FFF2-40B4-BE49-F238E27FC236}">
                <a16:creationId xmlns:a16="http://schemas.microsoft.com/office/drawing/2014/main" xmlns="" id="{8BC994E8-F69A-8743-ADC6-A2CB12193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784" y="1802627"/>
            <a:ext cx="716169" cy="716169"/>
          </a:xfrm>
          <a:prstGeom prst="rect">
            <a:avLst/>
          </a:prstGeom>
        </p:spPr>
      </p:pic>
      <p:sp>
        <p:nvSpPr>
          <p:cNvPr id="34" name="Oval 33">
            <a:extLst>
              <a:ext uri="{FF2B5EF4-FFF2-40B4-BE49-F238E27FC236}">
                <a16:creationId xmlns:a16="http://schemas.microsoft.com/office/drawing/2014/main" xmlns="" id="{844E0F00-AFBF-4E47-A6B7-CA6D6FC09BCD}"/>
              </a:ext>
            </a:extLst>
          </p:cNvPr>
          <p:cNvSpPr/>
          <p:nvPr/>
        </p:nvSpPr>
        <p:spPr>
          <a:xfrm>
            <a:off x="3317192" y="1369949"/>
            <a:ext cx="794229" cy="424767"/>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 name="Picture 1" descr="A picture containing shape&#10;&#10;Description automatically generated">
            <a:extLst>
              <a:ext uri="{FF2B5EF4-FFF2-40B4-BE49-F238E27FC236}">
                <a16:creationId xmlns:a16="http://schemas.microsoft.com/office/drawing/2014/main" xmlns="" id="{D8790149-3311-8355-3AED-E7FAC1B1B3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5" name="Picture 4">
            <a:extLst>
              <a:ext uri="{FF2B5EF4-FFF2-40B4-BE49-F238E27FC236}">
                <a16:creationId xmlns:a16="http://schemas.microsoft.com/office/drawing/2014/main" xmlns="" id="{B9651997-85FF-E90F-1E44-1418F720C499}"/>
              </a:ext>
            </a:extLst>
          </p:cNvPr>
          <p:cNvPicPr>
            <a:picLocks noChangeAspect="1"/>
          </p:cNvPicPr>
          <p:nvPr/>
        </p:nvPicPr>
        <p:blipFill>
          <a:blip r:embed="rId6"/>
          <a:stretch>
            <a:fillRect/>
          </a:stretch>
        </p:blipFill>
        <p:spPr>
          <a:xfrm>
            <a:off x="3705809" y="6350409"/>
            <a:ext cx="396076" cy="486409"/>
          </a:xfrm>
          <a:prstGeom prst="rect">
            <a:avLst/>
          </a:prstGeom>
        </p:spPr>
      </p:pic>
      <p:pic>
        <p:nvPicPr>
          <p:cNvPr id="6" name="Picture 5">
            <a:extLst>
              <a:ext uri="{FF2B5EF4-FFF2-40B4-BE49-F238E27FC236}">
                <a16:creationId xmlns:a16="http://schemas.microsoft.com/office/drawing/2014/main" xmlns="" id="{D435B82B-9F09-C0DE-F864-9F3B8AC5B6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375503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heel(1)">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p:tgtEl>
                                          <p:spTgt spid="33"/>
                                        </p:tgtEl>
                                        <p:attrNameLst>
                                          <p:attrName>ppt_y</p:attrName>
                                        </p:attrNameLst>
                                      </p:cBhvr>
                                      <p:tavLst>
                                        <p:tav tm="0">
                                          <p:val>
                                            <p:strVal val="#ppt_y-#ppt_h*1.125000"/>
                                          </p:val>
                                        </p:tav>
                                        <p:tav tm="100000">
                                          <p:val>
                                            <p:strVal val="#ppt_y"/>
                                          </p:val>
                                        </p:tav>
                                      </p:tavLst>
                                    </p:anim>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heel(1)">
                                      <p:cBhvr>
                                        <p:cTn id="57" dur="1000"/>
                                        <p:tgtEl>
                                          <p:spTgt spid="18"/>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heel(1)">
                                      <p:cBhvr>
                                        <p:cTn id="70" dur="1000"/>
                                        <p:tgtEl>
                                          <p:spTgt spid="19"/>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heel(1)">
                                      <p:cBhvr>
                                        <p:cTn id="79" dur="1000"/>
                                        <p:tgtEl>
                                          <p:spTgt spid="17"/>
                                        </p:tgtEl>
                                      </p:cBhvr>
                                    </p:animEffec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wipe(left)">
                                      <p:cBhvr>
                                        <p:cTn id="83" dur="500"/>
                                        <p:tgtEl>
                                          <p:spTgt spid="29"/>
                                        </p:tgtEl>
                                      </p:cBhvr>
                                    </p:animEffect>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left)">
                                      <p:cBhvr>
                                        <p:cTn id="8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p:bldP spid="16" grpId="0" animBg="1"/>
      <p:bldP spid="17" grpId="0" animBg="1"/>
      <p:bldP spid="18" grpId="0" animBg="1"/>
      <p:bldP spid="19" grpId="0" animBg="1"/>
      <p:bldP spid="21" grpId="0" animBg="1"/>
      <p:bldP spid="22" grpId="0" animBg="1"/>
      <p:bldP spid="24" grpId="0"/>
      <p:bldP spid="25" grpId="0"/>
      <p:bldP spid="26" grpId="0" animBg="1"/>
      <p:bldP spid="28" grpId="0"/>
      <p:bldP spid="29"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Cincy BEARCATS</a:t>
            </a:r>
          </a:p>
        </p:txBody>
      </p:sp>
      <p:pic>
        <p:nvPicPr>
          <p:cNvPr id="4" name="Picture 3" descr="Website&#10;&#10;Description automatically generated with low confidence">
            <a:extLst>
              <a:ext uri="{FF2B5EF4-FFF2-40B4-BE49-F238E27FC236}">
                <a16:creationId xmlns:a16="http://schemas.microsoft.com/office/drawing/2014/main" xmlns="" id="{37AA486B-C8D4-274C-B3FA-9147D8004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319" y="907178"/>
            <a:ext cx="7071360" cy="5303520"/>
          </a:xfrm>
          <a:prstGeom prst="rect">
            <a:avLst/>
          </a:prstGeom>
        </p:spPr>
      </p:pic>
      <p:sp>
        <p:nvSpPr>
          <p:cNvPr id="2" name="TextBox 1">
            <a:extLst>
              <a:ext uri="{FF2B5EF4-FFF2-40B4-BE49-F238E27FC236}">
                <a16:creationId xmlns:a16="http://schemas.microsoft.com/office/drawing/2014/main" xmlns="" id="{F8F9E8BD-AC45-E087-F06F-D1B706A3DAD1}"/>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5" name="Picture 4" descr="A picture containing shape&#10;&#10;Description automatically generated">
            <a:extLst>
              <a:ext uri="{FF2B5EF4-FFF2-40B4-BE49-F238E27FC236}">
                <a16:creationId xmlns:a16="http://schemas.microsoft.com/office/drawing/2014/main" xmlns="" id="{DD0808D2-3444-A464-18FC-0F16F108D7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6" name="Picture 5">
            <a:extLst>
              <a:ext uri="{FF2B5EF4-FFF2-40B4-BE49-F238E27FC236}">
                <a16:creationId xmlns:a16="http://schemas.microsoft.com/office/drawing/2014/main" xmlns="" id="{7624D3E9-E0FB-6EB3-58AA-3842483BBA96}"/>
              </a:ext>
            </a:extLst>
          </p:cNvPr>
          <p:cNvPicPr>
            <a:picLocks noChangeAspect="1"/>
          </p:cNvPicPr>
          <p:nvPr/>
        </p:nvPicPr>
        <p:blipFill>
          <a:blip r:embed="rId4"/>
          <a:stretch>
            <a:fillRect/>
          </a:stretch>
        </p:blipFill>
        <p:spPr>
          <a:xfrm>
            <a:off x="3705809" y="6350409"/>
            <a:ext cx="396076" cy="486409"/>
          </a:xfrm>
          <a:prstGeom prst="rect">
            <a:avLst/>
          </a:prstGeom>
        </p:spPr>
      </p:pic>
      <p:pic>
        <p:nvPicPr>
          <p:cNvPr id="7" name="Picture 6">
            <a:extLst>
              <a:ext uri="{FF2B5EF4-FFF2-40B4-BE49-F238E27FC236}">
                <a16:creationId xmlns:a16="http://schemas.microsoft.com/office/drawing/2014/main" xmlns="" id="{165243C6-E8BF-3D35-D094-77466597C8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3422268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Cincy BEARCATS</a:t>
            </a:r>
          </a:p>
        </p:txBody>
      </p:sp>
      <p:sp>
        <p:nvSpPr>
          <p:cNvPr id="11" name="TextBox 10"/>
          <p:cNvSpPr txBox="1"/>
          <p:nvPr/>
        </p:nvSpPr>
        <p:spPr>
          <a:xfrm>
            <a:off x="236220" y="904445"/>
            <a:ext cx="8671561" cy="5262979"/>
          </a:xfrm>
          <a:prstGeom prst="rect">
            <a:avLst/>
          </a:prstGeom>
          <a:noFill/>
        </p:spPr>
        <p:txBody>
          <a:bodyPr wrap="square" rtlCol="0">
            <a:spAutoFit/>
          </a:bodyPr>
          <a:lstStyle/>
          <a:p>
            <a:pPr marL="214313" indent="-214313">
              <a:buFont typeface="Arial" panose="020B0604020202020204" pitchFamily="34" charset="0"/>
              <a:buChar char="•"/>
            </a:pPr>
            <a:r>
              <a:rPr lang="en-US" sz="2800" b="1" dirty="0"/>
              <a:t>Inclusion Criteria</a:t>
            </a:r>
          </a:p>
          <a:p>
            <a:pPr marL="671513" lvl="1" indent="-214313">
              <a:buFont typeface="Arial" panose="020B0604020202020204" pitchFamily="34" charset="0"/>
              <a:buChar char="•"/>
            </a:pPr>
            <a:r>
              <a:rPr lang="en-US" sz="2800" dirty="0"/>
              <a:t>Out-of-hospital cardiac arrest patient where resuscitation is attempted by a 9-1-1 EMS responder via CPR and/or defibrillation, OR</a:t>
            </a:r>
          </a:p>
          <a:p>
            <a:pPr marL="671513" lvl="1" indent="-214313">
              <a:buFont typeface="Arial" panose="020B0604020202020204" pitchFamily="34" charset="0"/>
              <a:buChar char="•"/>
            </a:pPr>
            <a:r>
              <a:rPr lang="en-US" sz="2800" dirty="0"/>
              <a:t>Patient who achieves ROSC after defibrillation by a bystander AED</a:t>
            </a:r>
          </a:p>
          <a:p>
            <a:pPr marL="214313" indent="-214313">
              <a:buFont typeface="Arial" panose="020B0604020202020204" pitchFamily="34" charset="0"/>
              <a:buChar char="•"/>
            </a:pPr>
            <a:r>
              <a:rPr lang="en-US" sz="2800" b="1" dirty="0"/>
              <a:t>Exclusion Criteria</a:t>
            </a:r>
          </a:p>
          <a:p>
            <a:pPr marL="671513" lvl="1" indent="-214313">
              <a:buFont typeface="Arial" panose="020B0604020202020204" pitchFamily="34" charset="0"/>
              <a:buChar char="•"/>
            </a:pPr>
            <a:r>
              <a:rPr lang="en-US" sz="2800" dirty="0"/>
              <a:t>Clear and obvious traumatic etiology of arrest</a:t>
            </a:r>
          </a:p>
          <a:p>
            <a:pPr marL="671513" lvl="1" indent="-214313">
              <a:buFont typeface="Arial" panose="020B0604020202020204" pitchFamily="34" charset="0"/>
              <a:buChar char="•"/>
            </a:pPr>
            <a:r>
              <a:rPr lang="en-US" sz="2800" dirty="0"/>
              <a:t>No resuscitative efforts performed</a:t>
            </a:r>
          </a:p>
          <a:p>
            <a:pPr marL="671513" lvl="1" indent="-214313">
              <a:buFont typeface="Arial" panose="020B0604020202020204" pitchFamily="34" charset="0"/>
              <a:buChar char="•"/>
            </a:pPr>
            <a:r>
              <a:rPr lang="en-US" sz="2800" dirty="0"/>
              <a:t>Neonates (&lt;30 days)</a:t>
            </a:r>
          </a:p>
          <a:p>
            <a:pPr marL="671513" lvl="1" indent="-214313">
              <a:buFont typeface="Arial" panose="020B0604020202020204" pitchFamily="34" charset="0"/>
              <a:buChar char="•"/>
            </a:pPr>
            <a:r>
              <a:rPr lang="en-US" sz="2800" dirty="0"/>
              <a:t>Bystander suspected cardiac arrest where ROSC occurs without defibrillation or EMS CPR</a:t>
            </a:r>
          </a:p>
        </p:txBody>
      </p:sp>
      <p:cxnSp>
        <p:nvCxnSpPr>
          <p:cNvPr id="6" name="Straight Connector 5">
            <a:extLst>
              <a:ext uri="{FF2B5EF4-FFF2-40B4-BE49-F238E27FC236}">
                <a16:creationId xmlns:a16="http://schemas.microsoft.com/office/drawing/2014/main" xmlns="" id="{F9C31788-329E-3A7F-4188-C28DAEAD59CD}"/>
              </a:ext>
            </a:extLst>
          </p:cNvPr>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4CE0AF15-D543-5E63-0367-D538EBCA8094}"/>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4" name="Picture 3" descr="A picture containing shape&#10;&#10;Description automatically generated">
            <a:extLst>
              <a:ext uri="{FF2B5EF4-FFF2-40B4-BE49-F238E27FC236}">
                <a16:creationId xmlns:a16="http://schemas.microsoft.com/office/drawing/2014/main" xmlns="" id="{62E9520A-4360-DA4A-B3B8-BB823AC9FA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5" name="Picture 4">
            <a:extLst>
              <a:ext uri="{FF2B5EF4-FFF2-40B4-BE49-F238E27FC236}">
                <a16:creationId xmlns:a16="http://schemas.microsoft.com/office/drawing/2014/main" xmlns="" id="{D48D704B-4178-2CF0-90C6-F5F41066133D}"/>
              </a:ext>
            </a:extLst>
          </p:cNvPr>
          <p:cNvPicPr>
            <a:picLocks noChangeAspect="1"/>
          </p:cNvPicPr>
          <p:nvPr/>
        </p:nvPicPr>
        <p:blipFill>
          <a:blip r:embed="rId3"/>
          <a:stretch>
            <a:fillRect/>
          </a:stretch>
        </p:blipFill>
        <p:spPr>
          <a:xfrm>
            <a:off x="3705809" y="6350409"/>
            <a:ext cx="396076" cy="486409"/>
          </a:xfrm>
          <a:prstGeom prst="rect">
            <a:avLst/>
          </a:prstGeom>
        </p:spPr>
      </p:pic>
      <p:pic>
        <p:nvPicPr>
          <p:cNvPr id="8" name="Picture 7">
            <a:extLst>
              <a:ext uri="{FF2B5EF4-FFF2-40B4-BE49-F238E27FC236}">
                <a16:creationId xmlns:a16="http://schemas.microsoft.com/office/drawing/2014/main" xmlns="" id="{7F789A4F-8FB1-50F9-8DCE-8DE5244E2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1629527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Cincy BEARCATS</a:t>
            </a:r>
          </a:p>
        </p:txBody>
      </p:sp>
      <p:sp>
        <p:nvSpPr>
          <p:cNvPr id="15" name="TextBox 14">
            <a:extLst>
              <a:ext uri="{FF2B5EF4-FFF2-40B4-BE49-F238E27FC236}">
                <a16:creationId xmlns:a16="http://schemas.microsoft.com/office/drawing/2014/main" xmlns="" id="{249D9A1D-0C37-8B43-8E8D-6D417A90E16F}"/>
              </a:ext>
            </a:extLst>
          </p:cNvPr>
          <p:cNvSpPr txBox="1"/>
          <p:nvPr/>
        </p:nvSpPr>
        <p:spPr>
          <a:xfrm>
            <a:off x="236220" y="904445"/>
            <a:ext cx="8671561" cy="1815882"/>
          </a:xfrm>
          <a:prstGeom prst="rect">
            <a:avLst/>
          </a:prstGeom>
          <a:noFill/>
        </p:spPr>
        <p:txBody>
          <a:bodyPr wrap="square" rtlCol="0">
            <a:spAutoFit/>
          </a:bodyPr>
          <a:lstStyle/>
          <a:p>
            <a:pPr marL="214313" indent="-214313">
              <a:buFont typeface="Arial" panose="020B0604020202020204" pitchFamily="34" charset="0"/>
              <a:buChar char="•"/>
            </a:pPr>
            <a:r>
              <a:rPr lang="en-US" sz="2800" dirty="0"/>
              <a:t>Follow standard cardiac arrest treatment protocols </a:t>
            </a:r>
          </a:p>
          <a:p>
            <a:pPr marL="214313" indent="-214313">
              <a:buFont typeface="Arial" panose="020B0604020202020204" pitchFamily="34" charset="0"/>
              <a:buChar char="•"/>
            </a:pPr>
            <a:r>
              <a:rPr lang="en-US" sz="2800" dirty="0"/>
              <a:t>Neither on-scene resuscitation nor any specific duration of resuscitation is required</a:t>
            </a:r>
          </a:p>
          <a:p>
            <a:pPr marL="214313" indent="-214313">
              <a:buFont typeface="Arial" panose="020B0604020202020204" pitchFamily="34" charset="0"/>
              <a:buChar char="•"/>
            </a:pPr>
            <a:r>
              <a:rPr lang="en-US" sz="2800" dirty="0"/>
              <a:t>Patient does not need to go to UCMC ED</a:t>
            </a:r>
          </a:p>
        </p:txBody>
      </p:sp>
      <p:sp>
        <p:nvSpPr>
          <p:cNvPr id="2" name="TextBox 1">
            <a:extLst>
              <a:ext uri="{FF2B5EF4-FFF2-40B4-BE49-F238E27FC236}">
                <a16:creationId xmlns:a16="http://schemas.microsoft.com/office/drawing/2014/main" xmlns="" id="{8666DDD1-480F-9BD2-E14D-FC5F471BEC4B}"/>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4" name="Picture 3" descr="A picture containing shape&#10;&#10;Description automatically generated">
            <a:extLst>
              <a:ext uri="{FF2B5EF4-FFF2-40B4-BE49-F238E27FC236}">
                <a16:creationId xmlns:a16="http://schemas.microsoft.com/office/drawing/2014/main" xmlns="" id="{A43AFF32-D3D2-94BE-84DB-D5F4939F16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5" name="Picture 4">
            <a:extLst>
              <a:ext uri="{FF2B5EF4-FFF2-40B4-BE49-F238E27FC236}">
                <a16:creationId xmlns:a16="http://schemas.microsoft.com/office/drawing/2014/main" xmlns="" id="{1E859E67-1F38-99B8-A9EE-74948825D442}"/>
              </a:ext>
            </a:extLst>
          </p:cNvPr>
          <p:cNvPicPr>
            <a:picLocks noChangeAspect="1"/>
          </p:cNvPicPr>
          <p:nvPr/>
        </p:nvPicPr>
        <p:blipFill>
          <a:blip r:embed="rId3"/>
          <a:stretch>
            <a:fillRect/>
          </a:stretch>
        </p:blipFill>
        <p:spPr>
          <a:xfrm>
            <a:off x="3705809" y="6350409"/>
            <a:ext cx="396076" cy="486409"/>
          </a:xfrm>
          <a:prstGeom prst="rect">
            <a:avLst/>
          </a:prstGeom>
        </p:spPr>
      </p:pic>
      <p:pic>
        <p:nvPicPr>
          <p:cNvPr id="6" name="Picture 5">
            <a:extLst>
              <a:ext uri="{FF2B5EF4-FFF2-40B4-BE49-F238E27FC236}">
                <a16:creationId xmlns:a16="http://schemas.microsoft.com/office/drawing/2014/main" xmlns="" id="{C7D6AAEA-C5A5-8B77-B3BB-97B4817D6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1859471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Cincy BEARCATS</a:t>
            </a:r>
          </a:p>
        </p:txBody>
      </p:sp>
      <p:sp>
        <p:nvSpPr>
          <p:cNvPr id="15" name="TextBox 14">
            <a:extLst>
              <a:ext uri="{FF2B5EF4-FFF2-40B4-BE49-F238E27FC236}">
                <a16:creationId xmlns:a16="http://schemas.microsoft.com/office/drawing/2014/main" xmlns="" id="{249D9A1D-0C37-8B43-8E8D-6D417A90E16F}"/>
              </a:ext>
            </a:extLst>
          </p:cNvPr>
          <p:cNvSpPr txBox="1"/>
          <p:nvPr/>
        </p:nvSpPr>
        <p:spPr>
          <a:xfrm>
            <a:off x="236220" y="904445"/>
            <a:ext cx="8671561" cy="5262979"/>
          </a:xfrm>
          <a:prstGeom prst="rect">
            <a:avLst/>
          </a:prstGeom>
          <a:noFill/>
        </p:spPr>
        <p:txBody>
          <a:bodyPr wrap="square" rtlCol="0">
            <a:spAutoFit/>
          </a:bodyPr>
          <a:lstStyle/>
          <a:p>
            <a:pPr marL="214313" indent="-214313">
              <a:buFont typeface="Arial" panose="020B0604020202020204" pitchFamily="34" charset="0"/>
              <a:buChar char="•"/>
            </a:pPr>
            <a:r>
              <a:rPr lang="en-US" sz="2800" dirty="0"/>
              <a:t>Blood Draw #1</a:t>
            </a:r>
          </a:p>
          <a:p>
            <a:pPr marL="671513" lvl="1" indent="-214313">
              <a:buFont typeface="Arial" panose="020B0604020202020204" pitchFamily="34" charset="0"/>
              <a:buChar char="•"/>
            </a:pPr>
            <a:r>
              <a:rPr lang="en-US" sz="2800" dirty="0"/>
              <a:t>IV established per standard-of-care</a:t>
            </a:r>
          </a:p>
          <a:p>
            <a:pPr marL="671513" lvl="1" indent="-214313">
              <a:buFont typeface="Arial" panose="020B0604020202020204" pitchFamily="34" charset="0"/>
              <a:buChar char="•"/>
            </a:pPr>
            <a:r>
              <a:rPr lang="en-US" sz="2800" dirty="0"/>
              <a:t>First blood draw as soon as feasible</a:t>
            </a:r>
          </a:p>
          <a:p>
            <a:pPr marL="671513" lvl="1" indent="-214313">
              <a:buFont typeface="Arial" panose="020B0604020202020204" pitchFamily="34" charset="0"/>
              <a:buChar char="•"/>
            </a:pPr>
            <a:r>
              <a:rPr lang="en-US" sz="2800" dirty="0"/>
              <a:t>Serum, lithium heparin, and citrate tubes</a:t>
            </a:r>
          </a:p>
          <a:p>
            <a:pPr marL="671513" lvl="1" indent="-214313">
              <a:buFont typeface="Arial" panose="020B0604020202020204" pitchFamily="34" charset="0"/>
              <a:buChar char="•"/>
            </a:pPr>
            <a:r>
              <a:rPr lang="en-US" sz="2800" dirty="0"/>
              <a:t>Cannot use IO for study</a:t>
            </a:r>
          </a:p>
          <a:p>
            <a:pPr marL="214313" indent="-214313">
              <a:buFont typeface="Arial" panose="020B0604020202020204" pitchFamily="34" charset="0"/>
              <a:buChar char="•"/>
            </a:pPr>
            <a:endParaRPr lang="en-US" sz="2800" dirty="0"/>
          </a:p>
          <a:p>
            <a:pPr marL="214313" indent="-214313">
              <a:buFont typeface="Arial" panose="020B0604020202020204" pitchFamily="34" charset="0"/>
              <a:buChar char="•"/>
            </a:pPr>
            <a:r>
              <a:rPr lang="en-US" sz="2800" dirty="0"/>
              <a:t>Blood Draw #2</a:t>
            </a:r>
          </a:p>
          <a:p>
            <a:pPr marL="671513" lvl="1" indent="-214313">
              <a:buFont typeface="Arial" panose="020B0604020202020204" pitchFamily="34" charset="0"/>
              <a:buChar char="•"/>
            </a:pPr>
            <a:r>
              <a:rPr lang="en-US" sz="2800" dirty="0"/>
              <a:t>(A) Termination of Resuscitation (immediate after)</a:t>
            </a:r>
          </a:p>
          <a:p>
            <a:pPr marL="671513" lvl="1" indent="-214313">
              <a:buFont typeface="Arial" panose="020B0604020202020204" pitchFamily="34" charset="0"/>
              <a:buChar char="•"/>
            </a:pPr>
            <a:r>
              <a:rPr lang="en-US" sz="2800" dirty="0"/>
              <a:t>(B) Return of Spontaneous Circulation (pulse and BP)</a:t>
            </a:r>
            <a:endParaRPr lang="en-US" sz="2800" i="1" dirty="0"/>
          </a:p>
          <a:p>
            <a:pPr marL="671513" lvl="1" indent="-214313">
              <a:buFont typeface="Arial" panose="020B0604020202020204" pitchFamily="34" charset="0"/>
              <a:buChar char="•"/>
            </a:pPr>
            <a:r>
              <a:rPr lang="en-US" sz="2800" dirty="0"/>
              <a:t>(C) Hospital Arrival with Ongoing CPR (just before)</a:t>
            </a:r>
          </a:p>
          <a:p>
            <a:pPr marL="671513" lvl="1" indent="-214313">
              <a:buFont typeface="Arial" panose="020B0604020202020204" pitchFamily="34" charset="0"/>
              <a:buChar char="•"/>
            </a:pPr>
            <a:endParaRPr lang="en-US" sz="2800" dirty="0"/>
          </a:p>
          <a:p>
            <a:pPr marL="214313" indent="-214313">
              <a:buFont typeface="Arial" panose="020B0604020202020204" pitchFamily="34" charset="0"/>
              <a:buChar char="•"/>
            </a:pPr>
            <a:r>
              <a:rPr lang="en-US" sz="2800" dirty="0"/>
              <a:t>50 mL blood collected (or 3 cc/kg if under 40 </a:t>
            </a:r>
            <a:r>
              <a:rPr lang="en-US" sz="2800" dirty="0" err="1"/>
              <a:t>lbs</a:t>
            </a:r>
            <a:r>
              <a:rPr lang="en-US" sz="2800" dirty="0"/>
              <a:t>)</a:t>
            </a:r>
          </a:p>
        </p:txBody>
      </p:sp>
      <p:sp>
        <p:nvSpPr>
          <p:cNvPr id="2" name="TextBox 1">
            <a:extLst>
              <a:ext uri="{FF2B5EF4-FFF2-40B4-BE49-F238E27FC236}">
                <a16:creationId xmlns:a16="http://schemas.microsoft.com/office/drawing/2014/main" xmlns="" id="{033CAE76-B2E7-1320-281E-85F76F6528B3}"/>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4" name="Picture 3" descr="A picture containing shape&#10;&#10;Description automatically generated">
            <a:extLst>
              <a:ext uri="{FF2B5EF4-FFF2-40B4-BE49-F238E27FC236}">
                <a16:creationId xmlns:a16="http://schemas.microsoft.com/office/drawing/2014/main" xmlns="" id="{88FDF808-9927-8CD9-83C4-F952EC281C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5" name="Picture 4">
            <a:extLst>
              <a:ext uri="{FF2B5EF4-FFF2-40B4-BE49-F238E27FC236}">
                <a16:creationId xmlns:a16="http://schemas.microsoft.com/office/drawing/2014/main" xmlns="" id="{B0F8770D-5FB6-6179-99F5-1BD9910CB0D6}"/>
              </a:ext>
            </a:extLst>
          </p:cNvPr>
          <p:cNvPicPr>
            <a:picLocks noChangeAspect="1"/>
          </p:cNvPicPr>
          <p:nvPr/>
        </p:nvPicPr>
        <p:blipFill>
          <a:blip r:embed="rId3"/>
          <a:stretch>
            <a:fillRect/>
          </a:stretch>
        </p:blipFill>
        <p:spPr>
          <a:xfrm>
            <a:off x="3705809" y="6350409"/>
            <a:ext cx="396076" cy="486409"/>
          </a:xfrm>
          <a:prstGeom prst="rect">
            <a:avLst/>
          </a:prstGeom>
        </p:spPr>
      </p:pic>
      <p:pic>
        <p:nvPicPr>
          <p:cNvPr id="6" name="Picture 5">
            <a:extLst>
              <a:ext uri="{FF2B5EF4-FFF2-40B4-BE49-F238E27FC236}">
                <a16:creationId xmlns:a16="http://schemas.microsoft.com/office/drawing/2014/main" xmlns="" id="{446E3570-EB74-9B07-E625-488773AC47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2912125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Cincy BEARCATS</a:t>
            </a:r>
          </a:p>
        </p:txBody>
      </p:sp>
      <p:sp>
        <p:nvSpPr>
          <p:cNvPr id="15" name="TextBox 14">
            <a:extLst>
              <a:ext uri="{FF2B5EF4-FFF2-40B4-BE49-F238E27FC236}">
                <a16:creationId xmlns:a16="http://schemas.microsoft.com/office/drawing/2014/main" xmlns="" id="{249D9A1D-0C37-8B43-8E8D-6D417A90E16F}"/>
              </a:ext>
            </a:extLst>
          </p:cNvPr>
          <p:cNvSpPr txBox="1"/>
          <p:nvPr/>
        </p:nvSpPr>
        <p:spPr>
          <a:xfrm>
            <a:off x="236220" y="904445"/>
            <a:ext cx="8671561" cy="5262979"/>
          </a:xfrm>
          <a:prstGeom prst="rect">
            <a:avLst/>
          </a:prstGeom>
          <a:noFill/>
        </p:spPr>
        <p:txBody>
          <a:bodyPr wrap="square" rtlCol="0">
            <a:spAutoFit/>
          </a:bodyPr>
          <a:lstStyle/>
          <a:p>
            <a:pPr marL="214313" indent="-214313">
              <a:buFont typeface="Arial" panose="020B0604020202020204" pitchFamily="34" charset="0"/>
              <a:buChar char="•"/>
            </a:pPr>
            <a:r>
              <a:rPr lang="en-US" sz="2800" dirty="0"/>
              <a:t>Record time of Blood Draw #1 and #2</a:t>
            </a:r>
          </a:p>
          <a:p>
            <a:pPr marL="671513" lvl="1" indent="-214313">
              <a:buFont typeface="Arial" panose="020B0604020202020204" pitchFamily="34" charset="0"/>
              <a:buChar char="•"/>
            </a:pPr>
            <a:r>
              <a:rPr lang="en-US" sz="2800" dirty="0"/>
              <a:t>Same clock used to record interventions</a:t>
            </a:r>
          </a:p>
          <a:p>
            <a:pPr marL="214313" indent="-214313">
              <a:buFont typeface="Arial" panose="020B0604020202020204" pitchFamily="34" charset="0"/>
              <a:buChar char="•"/>
            </a:pPr>
            <a:r>
              <a:rPr lang="en-US" sz="2800" dirty="0"/>
              <a:t>Record reason for Blood Draw #2</a:t>
            </a:r>
          </a:p>
          <a:p>
            <a:pPr marL="214313" indent="-214313">
              <a:buFont typeface="Arial" panose="020B0604020202020204" pitchFamily="34" charset="0"/>
              <a:buChar char="•"/>
            </a:pPr>
            <a:endParaRPr lang="en-US" sz="2800" dirty="0"/>
          </a:p>
          <a:p>
            <a:pPr marL="214313" indent="-214313">
              <a:buFont typeface="Arial" panose="020B0604020202020204" pitchFamily="34" charset="0"/>
              <a:buChar char="•"/>
            </a:pPr>
            <a:r>
              <a:rPr lang="en-US" sz="2800" dirty="0"/>
              <a:t>Blood Drop-off</a:t>
            </a:r>
          </a:p>
          <a:p>
            <a:pPr marL="671513" lvl="1" indent="-214313">
              <a:buFont typeface="Arial" panose="020B0604020202020204" pitchFamily="34" charset="0"/>
              <a:buChar char="•"/>
            </a:pPr>
            <a:r>
              <a:rPr lang="en-US" sz="2800" dirty="0"/>
              <a:t>ALS Supervisor or any responding unit</a:t>
            </a:r>
          </a:p>
          <a:p>
            <a:pPr marL="671513" lvl="1" indent="-214313">
              <a:buFont typeface="Arial" panose="020B0604020202020204" pitchFamily="34" charset="0"/>
              <a:buChar char="•"/>
            </a:pPr>
            <a:r>
              <a:rPr lang="en-US" sz="2800" dirty="0"/>
              <a:t>Call 513-688-5405 or 513-688-5406</a:t>
            </a:r>
          </a:p>
          <a:p>
            <a:pPr marL="671513" lvl="1" indent="-214313">
              <a:buFont typeface="Arial" panose="020B0604020202020204" pitchFamily="34" charset="0"/>
              <a:buChar char="•"/>
            </a:pPr>
            <a:r>
              <a:rPr lang="en-US" sz="2800" dirty="0"/>
              <a:t>UCMC ED ambulance bay</a:t>
            </a:r>
          </a:p>
          <a:p>
            <a:pPr marL="671513" lvl="1" indent="-214313">
              <a:buFont typeface="Arial" panose="020B0604020202020204" pitchFamily="34" charset="0"/>
              <a:buChar char="•"/>
            </a:pPr>
            <a:r>
              <a:rPr lang="en-US" sz="2800" dirty="0"/>
              <a:t>Replacement yellow research box provided</a:t>
            </a:r>
          </a:p>
          <a:p>
            <a:pPr marL="671513" lvl="1" indent="-214313">
              <a:buFont typeface="Arial" panose="020B0604020202020204" pitchFamily="34" charset="0"/>
              <a:buChar char="•"/>
            </a:pPr>
            <a:endParaRPr lang="en-US" sz="2800" dirty="0"/>
          </a:p>
          <a:p>
            <a:pPr marL="214313" indent="-214313">
              <a:buFont typeface="Arial" panose="020B0604020202020204" pitchFamily="34" charset="0"/>
              <a:buChar char="•"/>
            </a:pPr>
            <a:r>
              <a:rPr lang="en-US" sz="2800" dirty="0"/>
              <a:t>UCMC ED processes and freezes blood immediately</a:t>
            </a:r>
          </a:p>
          <a:p>
            <a:pPr marL="214313" indent="-214313">
              <a:buFont typeface="Arial" panose="020B0604020202020204" pitchFamily="34" charset="0"/>
              <a:buChar char="•"/>
            </a:pPr>
            <a:r>
              <a:rPr lang="en-US" sz="2800" dirty="0"/>
              <a:t>Clinical data from CARES (national cardiac arrest registry)</a:t>
            </a:r>
          </a:p>
        </p:txBody>
      </p:sp>
      <p:sp>
        <p:nvSpPr>
          <p:cNvPr id="2" name="TextBox 1">
            <a:extLst>
              <a:ext uri="{FF2B5EF4-FFF2-40B4-BE49-F238E27FC236}">
                <a16:creationId xmlns:a16="http://schemas.microsoft.com/office/drawing/2014/main" xmlns="" id="{DB5FD38A-EC86-303F-1A43-2BFAFDDE9A4D}"/>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4" name="Picture 3" descr="A picture containing shape&#10;&#10;Description automatically generated">
            <a:extLst>
              <a:ext uri="{FF2B5EF4-FFF2-40B4-BE49-F238E27FC236}">
                <a16:creationId xmlns:a16="http://schemas.microsoft.com/office/drawing/2014/main" xmlns="" id="{7F000D72-A0D2-4EB0-A0DA-470561A29F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5" name="Picture 4">
            <a:extLst>
              <a:ext uri="{FF2B5EF4-FFF2-40B4-BE49-F238E27FC236}">
                <a16:creationId xmlns:a16="http://schemas.microsoft.com/office/drawing/2014/main" xmlns="" id="{0A86C5D3-2A1C-459B-41EB-A6269D0A7CAB}"/>
              </a:ext>
            </a:extLst>
          </p:cNvPr>
          <p:cNvPicPr>
            <a:picLocks noChangeAspect="1"/>
          </p:cNvPicPr>
          <p:nvPr/>
        </p:nvPicPr>
        <p:blipFill>
          <a:blip r:embed="rId3"/>
          <a:stretch>
            <a:fillRect/>
          </a:stretch>
        </p:blipFill>
        <p:spPr>
          <a:xfrm>
            <a:off x="3705809" y="6350409"/>
            <a:ext cx="396076" cy="486409"/>
          </a:xfrm>
          <a:prstGeom prst="rect">
            <a:avLst/>
          </a:prstGeom>
        </p:spPr>
      </p:pic>
      <p:pic>
        <p:nvPicPr>
          <p:cNvPr id="6" name="Picture 5">
            <a:extLst>
              <a:ext uri="{FF2B5EF4-FFF2-40B4-BE49-F238E27FC236}">
                <a16:creationId xmlns:a16="http://schemas.microsoft.com/office/drawing/2014/main" xmlns="" id="{D80A848E-D634-D0AF-50D5-5EADEB313F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2147787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Pilot Study</a:t>
            </a:r>
          </a:p>
        </p:txBody>
      </p:sp>
      <p:cxnSp>
        <p:nvCxnSpPr>
          <p:cNvPr id="2" name="Straight Connector 1">
            <a:extLst>
              <a:ext uri="{FF2B5EF4-FFF2-40B4-BE49-F238E27FC236}">
                <a16:creationId xmlns:a16="http://schemas.microsoft.com/office/drawing/2014/main" xmlns="" id="{ABA6642B-69F2-7A78-D711-1CEA30E0BA6F}"/>
              </a:ext>
            </a:extLst>
          </p:cNvPr>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0315093A-401F-9678-5018-F4BFA5F8E1B4}"/>
              </a:ext>
            </a:extLst>
          </p:cNvPr>
          <p:cNvSpPr txBox="1"/>
          <p:nvPr/>
        </p:nvSpPr>
        <p:spPr>
          <a:xfrm>
            <a:off x="236220" y="904445"/>
            <a:ext cx="8671561" cy="954107"/>
          </a:xfrm>
          <a:prstGeom prst="rect">
            <a:avLst/>
          </a:prstGeom>
          <a:noFill/>
        </p:spPr>
        <p:txBody>
          <a:bodyPr wrap="square" rtlCol="0">
            <a:spAutoFit/>
          </a:bodyPr>
          <a:lstStyle/>
          <a:p>
            <a:pPr marL="214313" indent="-214313">
              <a:buFont typeface="Arial" panose="020B0604020202020204" pitchFamily="34" charset="0"/>
              <a:buChar char="•"/>
            </a:pPr>
            <a:r>
              <a:rPr lang="en-US" sz="2800" dirty="0"/>
              <a:t>Funding from Cincinnati CCTST (NIH CTSA Grant)</a:t>
            </a:r>
          </a:p>
          <a:p>
            <a:pPr marL="214313" indent="-214313">
              <a:buFont typeface="Arial" panose="020B0604020202020204" pitchFamily="34" charset="0"/>
              <a:buChar char="•"/>
            </a:pPr>
            <a:r>
              <a:rPr lang="en-US" sz="2800" dirty="0"/>
              <a:t>Two Cincinnati Fire stations (32 &amp; 34)</a:t>
            </a:r>
          </a:p>
        </p:txBody>
      </p:sp>
      <p:sp>
        <p:nvSpPr>
          <p:cNvPr id="5" name="TextBox 4">
            <a:extLst>
              <a:ext uri="{FF2B5EF4-FFF2-40B4-BE49-F238E27FC236}">
                <a16:creationId xmlns:a16="http://schemas.microsoft.com/office/drawing/2014/main" xmlns="" id="{639EC507-361F-8207-2D0C-C4A868FD6C7B}"/>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11" name="Picture 10" descr="A picture containing shape&#10;&#10;Description automatically generated">
            <a:extLst>
              <a:ext uri="{FF2B5EF4-FFF2-40B4-BE49-F238E27FC236}">
                <a16:creationId xmlns:a16="http://schemas.microsoft.com/office/drawing/2014/main" xmlns="" id="{C351A131-C2C2-084F-8FAA-AC57D7E09B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12" name="Picture 11">
            <a:extLst>
              <a:ext uri="{FF2B5EF4-FFF2-40B4-BE49-F238E27FC236}">
                <a16:creationId xmlns:a16="http://schemas.microsoft.com/office/drawing/2014/main" xmlns="" id="{990C7EB7-483E-9BF8-8665-3FF03FB56E5D}"/>
              </a:ext>
            </a:extLst>
          </p:cNvPr>
          <p:cNvPicPr>
            <a:picLocks noChangeAspect="1"/>
          </p:cNvPicPr>
          <p:nvPr/>
        </p:nvPicPr>
        <p:blipFill>
          <a:blip r:embed="rId3"/>
          <a:stretch>
            <a:fillRect/>
          </a:stretch>
        </p:blipFill>
        <p:spPr>
          <a:xfrm>
            <a:off x="3705809" y="6350409"/>
            <a:ext cx="396076" cy="486409"/>
          </a:xfrm>
          <a:prstGeom prst="rect">
            <a:avLst/>
          </a:prstGeom>
        </p:spPr>
      </p:pic>
      <p:pic>
        <p:nvPicPr>
          <p:cNvPr id="13" name="Picture 12">
            <a:extLst>
              <a:ext uri="{FF2B5EF4-FFF2-40B4-BE49-F238E27FC236}">
                <a16:creationId xmlns:a16="http://schemas.microsoft.com/office/drawing/2014/main" xmlns="" id="{39FF0F92-70B4-C387-882B-FEBE7A2507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pic>
        <p:nvPicPr>
          <p:cNvPr id="33" name="Picture 32" descr="A black and white logo&#10;&#10;Description automatically generated">
            <a:extLst>
              <a:ext uri="{FF2B5EF4-FFF2-40B4-BE49-F238E27FC236}">
                <a16:creationId xmlns:a16="http://schemas.microsoft.com/office/drawing/2014/main" xmlns="" id="{8E86ADC7-0632-3D24-5C0A-1BB5134692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07" b="16741"/>
          <a:stretch/>
        </p:blipFill>
        <p:spPr>
          <a:xfrm>
            <a:off x="1600308" y="2015111"/>
            <a:ext cx="5943383" cy="1248720"/>
          </a:xfrm>
          <a:prstGeom prst="rect">
            <a:avLst/>
          </a:prstGeom>
          <a:solidFill>
            <a:schemeClr val="bg1">
              <a:lumMod val="65000"/>
            </a:schemeClr>
          </a:solidFill>
        </p:spPr>
      </p:pic>
      <p:pic>
        <p:nvPicPr>
          <p:cNvPr id="36" name="Picture 35" descr="A cartoon of a firefighter holding an axe&#10;&#10;Description automatically generated">
            <a:extLst>
              <a:ext uri="{FF2B5EF4-FFF2-40B4-BE49-F238E27FC236}">
                <a16:creationId xmlns:a16="http://schemas.microsoft.com/office/drawing/2014/main" xmlns="" id="{E3C5CF0C-419E-F40E-C037-F38DA3E19B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4768" y="3546230"/>
            <a:ext cx="2603609" cy="2603609"/>
          </a:xfrm>
          <a:prstGeom prst="rect">
            <a:avLst/>
          </a:prstGeom>
        </p:spPr>
      </p:pic>
      <p:pic>
        <p:nvPicPr>
          <p:cNvPr id="38" name="Picture 37" descr="A logo of a firefighter&#10;&#10;Description automatically generated">
            <a:extLst>
              <a:ext uri="{FF2B5EF4-FFF2-40B4-BE49-F238E27FC236}">
                <a16:creationId xmlns:a16="http://schemas.microsoft.com/office/drawing/2014/main" xmlns="" id="{6B1D3048-31AC-82B4-FD97-C2835025EA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8797" y="3546229"/>
            <a:ext cx="2603609" cy="2603609"/>
          </a:xfrm>
          <a:prstGeom prst="rect">
            <a:avLst/>
          </a:prstGeom>
        </p:spPr>
      </p:pic>
    </p:spTree>
    <p:extLst>
      <p:ext uri="{BB962C8B-B14F-4D97-AF65-F5344CB8AC3E}">
        <p14:creationId xmlns:p14="http://schemas.microsoft.com/office/powerpoint/2010/main" val="3357018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Pilot Study</a:t>
            </a:r>
          </a:p>
        </p:txBody>
      </p:sp>
      <p:cxnSp>
        <p:nvCxnSpPr>
          <p:cNvPr id="2" name="Straight Connector 1">
            <a:extLst>
              <a:ext uri="{FF2B5EF4-FFF2-40B4-BE49-F238E27FC236}">
                <a16:creationId xmlns:a16="http://schemas.microsoft.com/office/drawing/2014/main" xmlns="" id="{ABA6642B-69F2-7A78-D711-1CEA30E0BA6F}"/>
              </a:ext>
            </a:extLst>
          </p:cNvPr>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639EC507-361F-8207-2D0C-C4A868FD6C7B}"/>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11" name="Picture 10" descr="A picture containing shape&#10;&#10;Description automatically generated">
            <a:extLst>
              <a:ext uri="{FF2B5EF4-FFF2-40B4-BE49-F238E27FC236}">
                <a16:creationId xmlns:a16="http://schemas.microsoft.com/office/drawing/2014/main" xmlns="" id="{C351A131-C2C2-084F-8FAA-AC57D7E09B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12" name="Picture 11">
            <a:extLst>
              <a:ext uri="{FF2B5EF4-FFF2-40B4-BE49-F238E27FC236}">
                <a16:creationId xmlns:a16="http://schemas.microsoft.com/office/drawing/2014/main" xmlns="" id="{990C7EB7-483E-9BF8-8665-3FF03FB56E5D}"/>
              </a:ext>
            </a:extLst>
          </p:cNvPr>
          <p:cNvPicPr>
            <a:picLocks noChangeAspect="1"/>
          </p:cNvPicPr>
          <p:nvPr/>
        </p:nvPicPr>
        <p:blipFill>
          <a:blip r:embed="rId3"/>
          <a:stretch>
            <a:fillRect/>
          </a:stretch>
        </p:blipFill>
        <p:spPr>
          <a:xfrm>
            <a:off x="3705809" y="6350409"/>
            <a:ext cx="396076" cy="486409"/>
          </a:xfrm>
          <a:prstGeom prst="rect">
            <a:avLst/>
          </a:prstGeom>
        </p:spPr>
      </p:pic>
      <p:pic>
        <p:nvPicPr>
          <p:cNvPr id="13" name="Picture 12">
            <a:extLst>
              <a:ext uri="{FF2B5EF4-FFF2-40B4-BE49-F238E27FC236}">
                <a16:creationId xmlns:a16="http://schemas.microsoft.com/office/drawing/2014/main" xmlns="" id="{39FF0F92-70B4-C387-882B-FEBE7A2507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
        <p:nvSpPr>
          <p:cNvPr id="4" name="Rectangle 3">
            <a:extLst>
              <a:ext uri="{FF2B5EF4-FFF2-40B4-BE49-F238E27FC236}">
                <a16:creationId xmlns:a16="http://schemas.microsoft.com/office/drawing/2014/main" xmlns="" id="{7A135FC4-703F-3394-9F58-B130CD4F0C66}"/>
              </a:ext>
            </a:extLst>
          </p:cNvPr>
          <p:cNvSpPr/>
          <p:nvPr/>
        </p:nvSpPr>
        <p:spPr>
          <a:xfrm>
            <a:off x="685315" y="1034820"/>
            <a:ext cx="3218470" cy="1457073"/>
          </a:xfrm>
          <a:prstGeom prst="rect">
            <a:avLst/>
          </a:prstGeom>
          <a:noFill/>
          <a:ln w="508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P</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atients with blood draw attempt</a:t>
            </a:r>
          </a:p>
          <a:p>
            <a:pPr marL="0" marR="0" algn="ctr">
              <a:spcBef>
                <a:spcPts val="0"/>
              </a:spcBef>
              <a:spcAft>
                <a:spcPts val="0"/>
              </a:spcAft>
            </a:pPr>
            <a:r>
              <a:rPr lang="en-US" sz="2800" b="1" dirty="0">
                <a:solidFill>
                  <a:srgbClr val="000000"/>
                </a:solidFill>
                <a:latin typeface="Arial" panose="020B0604020202020204" pitchFamily="34" charset="0"/>
                <a:ea typeface="Calibri" panose="020F0502020204030204" pitchFamily="34" charset="0"/>
                <a:cs typeface="Arial" panose="020B0604020202020204" pitchFamily="34" charset="0"/>
              </a:rPr>
              <a:t>n=27</a:t>
            </a:r>
            <a:endParaRPr lang="en-US" sz="28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xmlns="" id="{0B6672D2-2B00-C734-DB48-05A2A9BC5E94}"/>
              </a:ext>
            </a:extLst>
          </p:cNvPr>
          <p:cNvSpPr/>
          <p:nvPr/>
        </p:nvSpPr>
        <p:spPr>
          <a:xfrm>
            <a:off x="5022077" y="1034820"/>
            <a:ext cx="2333266" cy="1438708"/>
          </a:xfrm>
          <a:prstGeom prst="rect">
            <a:avLst/>
          </a:prstGeom>
          <a:noFill/>
          <a:ln w="508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Unsuccessful blood draw</a:t>
            </a:r>
          </a:p>
          <a:p>
            <a:pPr marL="0" marR="0" algn="ctr">
              <a:spcBef>
                <a:spcPts val="0"/>
              </a:spcBef>
              <a:spcAft>
                <a:spcPts val="0"/>
              </a:spcAft>
            </a:pPr>
            <a:r>
              <a:rPr lang="en-US"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n=8</a:t>
            </a:r>
            <a:endParaRPr lang="en-US" sz="28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F3A70887-A01A-CE05-E258-0D3DAD258341}"/>
              </a:ext>
            </a:extLst>
          </p:cNvPr>
          <p:cNvSpPr/>
          <p:nvPr/>
        </p:nvSpPr>
        <p:spPr>
          <a:xfrm>
            <a:off x="1082852" y="3008761"/>
            <a:ext cx="2427951" cy="1357922"/>
          </a:xfrm>
          <a:prstGeom prst="rect">
            <a:avLst/>
          </a:prstGeom>
          <a:noFill/>
          <a:ln w="508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Blood</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sample </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obtained</a:t>
            </a:r>
          </a:p>
          <a:p>
            <a:pPr marL="0" marR="0" algn="ctr">
              <a:spcBef>
                <a:spcPts val="0"/>
              </a:spcBef>
              <a:spcAft>
                <a:spcPts val="0"/>
              </a:spcAft>
            </a:pPr>
            <a:r>
              <a:rPr lang="en-US" sz="2800" b="1" dirty="0">
                <a:solidFill>
                  <a:srgbClr val="000000"/>
                </a:solidFill>
                <a:latin typeface="Arial" panose="020B0604020202020204" pitchFamily="34" charset="0"/>
                <a:ea typeface="Calibri" panose="020F0502020204030204" pitchFamily="34" charset="0"/>
                <a:cs typeface="Arial" panose="020B0604020202020204" pitchFamily="34" charset="0"/>
              </a:rPr>
              <a:t>n=19</a:t>
            </a:r>
            <a:endParaRPr lang="en-US" sz="28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3C77DADD-D300-9A8A-0D02-286B9C04ECD5}"/>
              </a:ext>
            </a:extLst>
          </p:cNvPr>
          <p:cNvSpPr/>
          <p:nvPr/>
        </p:nvSpPr>
        <p:spPr>
          <a:xfrm>
            <a:off x="5022077" y="3001683"/>
            <a:ext cx="2063604" cy="1357922"/>
          </a:xfrm>
          <a:prstGeom prst="rect">
            <a:avLst/>
          </a:prstGeom>
          <a:noFill/>
          <a:ln w="508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Blood sample lost</a:t>
            </a:r>
          </a:p>
          <a:p>
            <a:pPr marL="0" marR="0" algn="ctr">
              <a:spcBef>
                <a:spcPts val="0"/>
              </a:spcBef>
              <a:spcAft>
                <a:spcPts val="0"/>
              </a:spcAft>
            </a:pPr>
            <a:r>
              <a:rPr lang="en-US" sz="2800" b="1" dirty="0">
                <a:solidFill>
                  <a:srgbClr val="000000"/>
                </a:solidFill>
                <a:latin typeface="Arial" panose="020B0604020202020204" pitchFamily="34" charset="0"/>
                <a:ea typeface="Calibri" panose="020F0502020204030204" pitchFamily="34" charset="0"/>
                <a:cs typeface="Arial" panose="020B0604020202020204" pitchFamily="34" charset="0"/>
              </a:rPr>
              <a:t>n=1</a:t>
            </a:r>
            <a:endParaRPr lang="en-US" sz="28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AB009574-749F-B9B2-8BE1-8C1B68EC245C}"/>
              </a:ext>
            </a:extLst>
          </p:cNvPr>
          <p:cNvSpPr/>
          <p:nvPr/>
        </p:nvSpPr>
        <p:spPr>
          <a:xfrm>
            <a:off x="1526517" y="4868496"/>
            <a:ext cx="1536066" cy="1291301"/>
          </a:xfrm>
          <a:prstGeom prst="rect">
            <a:avLst/>
          </a:prstGeom>
          <a:noFill/>
          <a:ln w="508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Patients </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enrolled</a:t>
            </a:r>
          </a:p>
          <a:p>
            <a:pPr marL="0" marR="0" algn="ctr">
              <a:spcBef>
                <a:spcPts val="0"/>
              </a:spcBef>
              <a:spcAft>
                <a:spcPts val="0"/>
              </a:spcAft>
            </a:pPr>
            <a:r>
              <a:rPr lang="en-US"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n=18</a:t>
            </a:r>
            <a:endParaRPr lang="en-US" sz="2800" b="1"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xmlns="" id="{75F70816-463D-5D28-F236-CDCA47B8DFBE}"/>
              </a:ext>
            </a:extLst>
          </p:cNvPr>
          <p:cNvCxnSpPr>
            <a:cxnSpLocks/>
            <a:endCxn id="6" idx="1"/>
          </p:cNvCxnSpPr>
          <p:nvPr/>
        </p:nvCxnSpPr>
        <p:spPr>
          <a:xfrm flipV="1">
            <a:off x="3903785" y="1754174"/>
            <a:ext cx="1118292" cy="3105"/>
          </a:xfrm>
          <a:prstGeom prst="straightConnector1">
            <a:avLst/>
          </a:prstGeom>
          <a:noFill/>
          <a:ln w="50800" cap="flat" cmpd="sng" algn="ctr">
            <a:solidFill>
              <a:sysClr val="windowText" lastClr="000000"/>
            </a:solidFill>
            <a:prstDash val="solid"/>
            <a:miter lim="800000"/>
            <a:tailEnd type="triangle"/>
          </a:ln>
          <a:effectLst/>
        </p:spPr>
      </p:cxnSp>
      <p:cxnSp>
        <p:nvCxnSpPr>
          <p:cNvPr id="16" name="Straight Arrow Connector 15">
            <a:extLst>
              <a:ext uri="{FF2B5EF4-FFF2-40B4-BE49-F238E27FC236}">
                <a16:creationId xmlns:a16="http://schemas.microsoft.com/office/drawing/2014/main" xmlns="" id="{39201571-790F-31D8-19B5-D4939D7AB8EC}"/>
              </a:ext>
            </a:extLst>
          </p:cNvPr>
          <p:cNvCxnSpPr>
            <a:cxnSpLocks/>
            <a:endCxn id="8" idx="1"/>
          </p:cNvCxnSpPr>
          <p:nvPr/>
        </p:nvCxnSpPr>
        <p:spPr>
          <a:xfrm flipV="1">
            <a:off x="3510803" y="3680644"/>
            <a:ext cx="1511274" cy="18256"/>
          </a:xfrm>
          <a:prstGeom prst="straightConnector1">
            <a:avLst/>
          </a:prstGeom>
          <a:noFill/>
          <a:ln w="50800" cap="flat" cmpd="sng" algn="ctr">
            <a:solidFill>
              <a:sysClr val="windowText" lastClr="000000"/>
            </a:solidFill>
            <a:prstDash val="solid"/>
            <a:miter lim="800000"/>
            <a:tailEnd type="triangle"/>
          </a:ln>
          <a:effectLst/>
        </p:spPr>
      </p:cxnSp>
      <p:cxnSp>
        <p:nvCxnSpPr>
          <p:cNvPr id="17" name="Straight Arrow Connector 16">
            <a:extLst>
              <a:ext uri="{FF2B5EF4-FFF2-40B4-BE49-F238E27FC236}">
                <a16:creationId xmlns:a16="http://schemas.microsoft.com/office/drawing/2014/main" xmlns="" id="{CC42BAE4-9C05-8D86-9506-3A5C914E277F}"/>
              </a:ext>
            </a:extLst>
          </p:cNvPr>
          <p:cNvCxnSpPr>
            <a:cxnSpLocks/>
            <a:endCxn id="7" idx="0"/>
          </p:cNvCxnSpPr>
          <p:nvPr/>
        </p:nvCxnSpPr>
        <p:spPr>
          <a:xfrm>
            <a:off x="2294550" y="2506948"/>
            <a:ext cx="2278" cy="501813"/>
          </a:xfrm>
          <a:prstGeom prst="straightConnector1">
            <a:avLst/>
          </a:prstGeom>
          <a:noFill/>
          <a:ln w="50800" cap="flat" cmpd="sng" algn="ctr">
            <a:solidFill>
              <a:sysClr val="windowText" lastClr="000000"/>
            </a:solidFill>
            <a:prstDash val="solid"/>
            <a:miter lim="800000"/>
            <a:tailEnd type="triangle"/>
          </a:ln>
          <a:effectLst/>
        </p:spPr>
      </p:cxnSp>
      <p:cxnSp>
        <p:nvCxnSpPr>
          <p:cNvPr id="18" name="Straight Arrow Connector 17">
            <a:extLst>
              <a:ext uri="{FF2B5EF4-FFF2-40B4-BE49-F238E27FC236}">
                <a16:creationId xmlns:a16="http://schemas.microsoft.com/office/drawing/2014/main" xmlns="" id="{F8E51188-6294-C63D-BF1C-FC16A971B044}"/>
              </a:ext>
            </a:extLst>
          </p:cNvPr>
          <p:cNvCxnSpPr>
            <a:cxnSpLocks/>
          </p:cNvCxnSpPr>
          <p:nvPr/>
        </p:nvCxnSpPr>
        <p:spPr>
          <a:xfrm>
            <a:off x="2297717" y="4366683"/>
            <a:ext cx="0" cy="521514"/>
          </a:xfrm>
          <a:prstGeom prst="straightConnector1">
            <a:avLst/>
          </a:prstGeom>
          <a:noFill/>
          <a:ln w="50800" cap="flat" cmpd="sng" algn="ctr">
            <a:solidFill>
              <a:sysClr val="windowText" lastClr="000000"/>
            </a:solidFill>
            <a:prstDash val="solid"/>
            <a:miter lim="800000"/>
            <a:tailEnd type="triangle"/>
          </a:ln>
          <a:effectLst/>
        </p:spPr>
      </p:cxnSp>
    </p:spTree>
    <p:extLst>
      <p:ext uri="{BB962C8B-B14F-4D97-AF65-F5344CB8AC3E}">
        <p14:creationId xmlns:p14="http://schemas.microsoft.com/office/powerpoint/2010/main" val="653186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Pilot Study</a:t>
            </a:r>
          </a:p>
        </p:txBody>
      </p:sp>
      <p:cxnSp>
        <p:nvCxnSpPr>
          <p:cNvPr id="2" name="Straight Connector 1">
            <a:extLst>
              <a:ext uri="{FF2B5EF4-FFF2-40B4-BE49-F238E27FC236}">
                <a16:creationId xmlns:a16="http://schemas.microsoft.com/office/drawing/2014/main" xmlns="" id="{ABA6642B-69F2-7A78-D711-1CEA30E0BA6F}"/>
              </a:ext>
            </a:extLst>
          </p:cNvPr>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0315093A-401F-9678-5018-F4BFA5F8E1B4}"/>
              </a:ext>
            </a:extLst>
          </p:cNvPr>
          <p:cNvSpPr txBox="1"/>
          <p:nvPr/>
        </p:nvSpPr>
        <p:spPr>
          <a:xfrm>
            <a:off x="236220" y="904445"/>
            <a:ext cx="8671561" cy="5262979"/>
          </a:xfrm>
          <a:prstGeom prst="rect">
            <a:avLst/>
          </a:prstGeom>
          <a:noFill/>
        </p:spPr>
        <p:txBody>
          <a:bodyPr wrap="square" rtlCol="0">
            <a:spAutoFit/>
          </a:bodyPr>
          <a:lstStyle/>
          <a:p>
            <a:pPr marL="214313" indent="-214313">
              <a:buFont typeface="Arial" panose="020B0604020202020204" pitchFamily="34" charset="0"/>
              <a:buChar char="•"/>
            </a:pPr>
            <a:r>
              <a:rPr lang="en-US" sz="2800" dirty="0">
                <a:solidFill>
                  <a:srgbClr val="000000"/>
                </a:solidFill>
                <a:effectLst/>
                <a:latin typeface="Arial" panose="020B0604020202020204" pitchFamily="34" charset="0"/>
              </a:rPr>
              <a:t>Gender</a:t>
            </a:r>
          </a:p>
          <a:p>
            <a:pPr marL="671513" lvl="1" indent="-214313">
              <a:buFont typeface="Arial" panose="020B0604020202020204" pitchFamily="34" charset="0"/>
              <a:buChar char="•"/>
            </a:pPr>
            <a:r>
              <a:rPr lang="en-US" sz="2800" dirty="0">
                <a:solidFill>
                  <a:srgbClr val="000000"/>
                </a:solidFill>
                <a:effectLst/>
                <a:latin typeface="Arial" panose="020B0604020202020204" pitchFamily="34" charset="0"/>
              </a:rPr>
              <a:t>11 Male</a:t>
            </a:r>
          </a:p>
          <a:p>
            <a:pPr marL="671513" lvl="1" indent="-214313">
              <a:buFont typeface="Arial" panose="020B0604020202020204" pitchFamily="34" charset="0"/>
              <a:buChar char="•"/>
            </a:pPr>
            <a:r>
              <a:rPr lang="en-US" sz="2800" dirty="0">
                <a:solidFill>
                  <a:srgbClr val="000000"/>
                </a:solidFill>
                <a:effectLst/>
                <a:latin typeface="Arial" panose="020B0604020202020204" pitchFamily="34" charset="0"/>
              </a:rPr>
              <a:t>6 Female</a:t>
            </a:r>
          </a:p>
          <a:p>
            <a:pPr marL="671513" lvl="1" indent="-214313">
              <a:buFont typeface="Arial" panose="020B0604020202020204" pitchFamily="34" charset="0"/>
              <a:buChar char="•"/>
            </a:pPr>
            <a:r>
              <a:rPr lang="en-US" sz="2800" dirty="0">
                <a:solidFill>
                  <a:srgbClr val="000000"/>
                </a:solidFill>
                <a:effectLst/>
                <a:latin typeface="Arial" panose="020B0604020202020204" pitchFamily="34" charset="0"/>
              </a:rPr>
              <a:t>1 Unknown</a:t>
            </a:r>
          </a:p>
          <a:p>
            <a:pPr marL="214313" indent="-214313">
              <a:buFont typeface="Arial" panose="020B0604020202020204" pitchFamily="34" charset="0"/>
              <a:buChar char="•"/>
            </a:pPr>
            <a:r>
              <a:rPr lang="en-US" sz="2800" dirty="0">
                <a:solidFill>
                  <a:srgbClr val="000000"/>
                </a:solidFill>
                <a:effectLst/>
                <a:latin typeface="Arial" panose="020B0604020202020204" pitchFamily="34" charset="0"/>
              </a:rPr>
              <a:t>Race</a:t>
            </a:r>
          </a:p>
          <a:p>
            <a:pPr marL="671513" lvl="1" indent="-214313">
              <a:buFont typeface="Arial" panose="020B0604020202020204" pitchFamily="34" charset="0"/>
              <a:buChar char="•"/>
            </a:pPr>
            <a:r>
              <a:rPr lang="en-US" sz="2800" dirty="0">
                <a:solidFill>
                  <a:srgbClr val="000000"/>
                </a:solidFill>
                <a:effectLst/>
                <a:latin typeface="Arial" panose="020B0604020202020204" pitchFamily="34" charset="0"/>
              </a:rPr>
              <a:t>12 African American</a:t>
            </a:r>
          </a:p>
          <a:p>
            <a:pPr marL="671513" lvl="1" indent="-214313">
              <a:buFont typeface="Arial" panose="020B0604020202020204" pitchFamily="34" charset="0"/>
              <a:buChar char="•"/>
            </a:pPr>
            <a:r>
              <a:rPr lang="en-US" sz="2800" dirty="0">
                <a:solidFill>
                  <a:srgbClr val="000000"/>
                </a:solidFill>
                <a:effectLst/>
                <a:latin typeface="Arial" panose="020B0604020202020204" pitchFamily="34" charset="0"/>
              </a:rPr>
              <a:t>5 </a:t>
            </a:r>
            <a:r>
              <a:rPr lang="en-US" sz="2800" dirty="0">
                <a:solidFill>
                  <a:srgbClr val="000000"/>
                </a:solidFill>
                <a:latin typeface="Arial" panose="020B0604020202020204" pitchFamily="34" charset="0"/>
              </a:rPr>
              <a:t>White</a:t>
            </a:r>
          </a:p>
          <a:p>
            <a:pPr marL="671513" lvl="1" indent="-214313">
              <a:buFont typeface="Arial" panose="020B0604020202020204" pitchFamily="34" charset="0"/>
              <a:buChar char="•"/>
            </a:pPr>
            <a:r>
              <a:rPr lang="en-US" sz="2800" dirty="0">
                <a:solidFill>
                  <a:srgbClr val="000000"/>
                </a:solidFill>
                <a:effectLst/>
                <a:latin typeface="Arial" panose="020B0604020202020204" pitchFamily="34" charset="0"/>
              </a:rPr>
              <a:t>1 Unknown</a:t>
            </a:r>
          </a:p>
          <a:p>
            <a:pPr marL="214313" indent="-214313">
              <a:buFont typeface="Arial" panose="020B0604020202020204" pitchFamily="34" charset="0"/>
              <a:buChar char="•"/>
            </a:pPr>
            <a:r>
              <a:rPr lang="en-US" sz="2800" dirty="0">
                <a:solidFill>
                  <a:srgbClr val="000000"/>
                </a:solidFill>
                <a:effectLst/>
                <a:latin typeface="Arial" panose="020B0604020202020204" pitchFamily="34" charset="0"/>
              </a:rPr>
              <a:t>Samples frozen within 2 hours of 9-1-1 call</a:t>
            </a:r>
            <a:endParaRPr lang="en-US" sz="2800" dirty="0">
              <a:solidFill>
                <a:srgbClr val="000000"/>
              </a:solidFill>
              <a:latin typeface="Arial" panose="020B0604020202020204" pitchFamily="34" charset="0"/>
            </a:endParaRPr>
          </a:p>
          <a:p>
            <a:pPr marL="671513" lvl="1" indent="-214313">
              <a:buFont typeface="Arial" panose="020B0604020202020204" pitchFamily="34" charset="0"/>
              <a:buChar char="•"/>
            </a:pPr>
            <a:r>
              <a:rPr lang="en-US" sz="2800" dirty="0">
                <a:solidFill>
                  <a:srgbClr val="000000"/>
                </a:solidFill>
                <a:effectLst/>
                <a:latin typeface="Arial" panose="020B0604020202020204" pitchFamily="34" charset="0"/>
              </a:rPr>
              <a:t>~1 hour to get blood from EMS</a:t>
            </a:r>
          </a:p>
          <a:p>
            <a:pPr marL="671513" lvl="1" indent="-214313">
              <a:buFont typeface="Arial" panose="020B0604020202020204" pitchFamily="34" charset="0"/>
              <a:buChar char="•"/>
            </a:pPr>
            <a:r>
              <a:rPr lang="en-US" sz="2800" dirty="0">
                <a:solidFill>
                  <a:srgbClr val="000000"/>
                </a:solidFill>
                <a:latin typeface="Arial" panose="020B0604020202020204" pitchFamily="34" charset="0"/>
              </a:rPr>
              <a:t>~</a:t>
            </a:r>
            <a:r>
              <a:rPr lang="en-US" sz="2800" dirty="0">
                <a:solidFill>
                  <a:srgbClr val="000000"/>
                </a:solidFill>
                <a:effectLst/>
                <a:latin typeface="Arial" panose="020B0604020202020204" pitchFamily="34" charset="0"/>
              </a:rPr>
              <a:t>1 hour to spin, aliquot,</a:t>
            </a:r>
            <a:r>
              <a:rPr lang="en-US" sz="2800" dirty="0">
                <a:solidFill>
                  <a:srgbClr val="000000"/>
                </a:solidFill>
                <a:latin typeface="Arial" panose="020B0604020202020204" pitchFamily="34" charset="0"/>
              </a:rPr>
              <a:t> and freeze</a:t>
            </a:r>
          </a:p>
          <a:p>
            <a:pPr marL="214313" indent="-214313">
              <a:buFont typeface="Arial" panose="020B0604020202020204" pitchFamily="34" charset="0"/>
              <a:buChar char="•"/>
            </a:pPr>
            <a:r>
              <a:rPr lang="en-US" sz="2800" dirty="0">
                <a:solidFill>
                  <a:srgbClr val="000000"/>
                </a:solidFill>
                <a:effectLst/>
                <a:latin typeface="Arial" panose="020B0604020202020204" pitchFamily="34" charset="0"/>
              </a:rPr>
              <a:t>Lab testing </a:t>
            </a:r>
            <a:r>
              <a:rPr lang="en-US" sz="2800" dirty="0">
                <a:solidFill>
                  <a:srgbClr val="000000"/>
                </a:solidFill>
                <a:latin typeface="Arial" panose="020B0604020202020204" pitchFamily="34" charset="0"/>
              </a:rPr>
              <a:t>in progress</a:t>
            </a:r>
            <a:endParaRPr lang="en-US" sz="2800" dirty="0">
              <a:solidFill>
                <a:srgbClr val="000000"/>
              </a:solidFill>
              <a:effectLst/>
              <a:latin typeface="Arial" panose="020B0604020202020204" pitchFamily="34" charset="0"/>
            </a:endParaRPr>
          </a:p>
        </p:txBody>
      </p:sp>
      <p:sp>
        <p:nvSpPr>
          <p:cNvPr id="5" name="TextBox 4">
            <a:extLst>
              <a:ext uri="{FF2B5EF4-FFF2-40B4-BE49-F238E27FC236}">
                <a16:creationId xmlns:a16="http://schemas.microsoft.com/office/drawing/2014/main" xmlns="" id="{639EC507-361F-8207-2D0C-C4A868FD6C7B}"/>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11" name="Picture 10" descr="A picture containing shape&#10;&#10;Description automatically generated">
            <a:extLst>
              <a:ext uri="{FF2B5EF4-FFF2-40B4-BE49-F238E27FC236}">
                <a16:creationId xmlns:a16="http://schemas.microsoft.com/office/drawing/2014/main" xmlns="" id="{C351A131-C2C2-084F-8FAA-AC57D7E09B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12" name="Picture 11">
            <a:extLst>
              <a:ext uri="{FF2B5EF4-FFF2-40B4-BE49-F238E27FC236}">
                <a16:creationId xmlns:a16="http://schemas.microsoft.com/office/drawing/2014/main" xmlns="" id="{990C7EB7-483E-9BF8-8665-3FF03FB56E5D}"/>
              </a:ext>
            </a:extLst>
          </p:cNvPr>
          <p:cNvPicPr>
            <a:picLocks noChangeAspect="1"/>
          </p:cNvPicPr>
          <p:nvPr/>
        </p:nvPicPr>
        <p:blipFill>
          <a:blip r:embed="rId3"/>
          <a:stretch>
            <a:fillRect/>
          </a:stretch>
        </p:blipFill>
        <p:spPr>
          <a:xfrm>
            <a:off x="3705809" y="6350409"/>
            <a:ext cx="396076" cy="486409"/>
          </a:xfrm>
          <a:prstGeom prst="rect">
            <a:avLst/>
          </a:prstGeom>
        </p:spPr>
      </p:pic>
      <p:pic>
        <p:nvPicPr>
          <p:cNvPr id="13" name="Picture 12">
            <a:extLst>
              <a:ext uri="{FF2B5EF4-FFF2-40B4-BE49-F238E27FC236}">
                <a16:creationId xmlns:a16="http://schemas.microsoft.com/office/drawing/2014/main" xmlns="" id="{39FF0F92-70B4-C387-882B-FEBE7A2507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738111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Pilot Study</a:t>
            </a:r>
          </a:p>
        </p:txBody>
      </p:sp>
      <p:cxnSp>
        <p:nvCxnSpPr>
          <p:cNvPr id="2" name="Straight Connector 1">
            <a:extLst>
              <a:ext uri="{FF2B5EF4-FFF2-40B4-BE49-F238E27FC236}">
                <a16:creationId xmlns:a16="http://schemas.microsoft.com/office/drawing/2014/main" xmlns="" id="{ABA6642B-69F2-7A78-D711-1CEA30E0BA6F}"/>
              </a:ext>
            </a:extLst>
          </p:cNvPr>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4E9FFEE8-42D2-EA61-7F42-B1DB0CCF1A79}"/>
              </a:ext>
            </a:extLst>
          </p:cNvPr>
          <p:cNvSpPr txBox="1"/>
          <p:nvPr/>
        </p:nvSpPr>
        <p:spPr>
          <a:xfrm>
            <a:off x="277539" y="780233"/>
            <a:ext cx="5037411" cy="5632311"/>
          </a:xfrm>
          <a:prstGeom prst="rect">
            <a:avLst/>
          </a:prstGeom>
          <a:noFill/>
        </p:spPr>
        <p:txBody>
          <a:bodyPr wrap="square" rtlCol="0">
            <a:spAutoFit/>
          </a:bodyPr>
          <a:lstStyle/>
          <a:p>
            <a:pPr marL="214313" indent="-214313">
              <a:buFont typeface="Arial" panose="020B0604020202020204" pitchFamily="34" charset="0"/>
              <a:buChar char="•"/>
            </a:pPr>
            <a:r>
              <a:rPr lang="en-US" sz="2400" dirty="0"/>
              <a:t>Na/K/Ca</a:t>
            </a:r>
          </a:p>
          <a:p>
            <a:pPr marL="214313" indent="-214313">
              <a:buFont typeface="Arial" panose="020B0604020202020204" pitchFamily="34" charset="0"/>
              <a:buChar char="•"/>
            </a:pPr>
            <a:r>
              <a:rPr lang="en-US" sz="2400" dirty="0"/>
              <a:t>Bicarbonate</a:t>
            </a:r>
          </a:p>
          <a:p>
            <a:pPr marL="214313" indent="-214313">
              <a:buFont typeface="Arial" panose="020B0604020202020204" pitchFamily="34" charset="0"/>
              <a:buChar char="•"/>
            </a:pPr>
            <a:r>
              <a:rPr lang="en-US" sz="2400" dirty="0"/>
              <a:t>Lactate</a:t>
            </a:r>
          </a:p>
          <a:p>
            <a:pPr marL="214313" indent="-214313">
              <a:buFont typeface="Arial" panose="020B0604020202020204" pitchFamily="34" charset="0"/>
              <a:buChar char="•"/>
            </a:pPr>
            <a:r>
              <a:rPr lang="en-US" sz="2400" dirty="0"/>
              <a:t>Malondialdehyde</a:t>
            </a:r>
          </a:p>
          <a:p>
            <a:pPr marL="214313" indent="-214313">
              <a:buFont typeface="Arial" panose="020B0604020202020204" pitchFamily="34" charset="0"/>
              <a:buChar char="•"/>
            </a:pPr>
            <a:r>
              <a:rPr lang="en-US" sz="2400" dirty="0"/>
              <a:t>Biological Antioxidant Potential</a:t>
            </a:r>
          </a:p>
          <a:p>
            <a:pPr marL="214313" indent="-214313">
              <a:buFont typeface="Arial" panose="020B0604020202020204" pitchFamily="34" charset="0"/>
              <a:buChar char="•"/>
            </a:pPr>
            <a:r>
              <a:rPr lang="en-US" sz="2400" dirty="0" err="1"/>
              <a:t>Diacron</a:t>
            </a:r>
            <a:r>
              <a:rPr lang="en-US" sz="2400" dirty="0"/>
              <a:t>-Reactive Oxygen Metabolites</a:t>
            </a:r>
          </a:p>
          <a:p>
            <a:pPr marL="214313" indent="-214313">
              <a:buFont typeface="Arial" panose="020B0604020202020204" pitchFamily="34" charset="0"/>
              <a:buChar char="•"/>
            </a:pPr>
            <a:r>
              <a:rPr lang="en-US" sz="2400" dirty="0"/>
              <a:t>Ischemia Modified Albumin</a:t>
            </a:r>
          </a:p>
          <a:p>
            <a:pPr marL="214313" indent="-214313">
              <a:buFont typeface="Arial" panose="020B0604020202020204" pitchFamily="34" charset="0"/>
              <a:buChar char="•"/>
            </a:pPr>
            <a:r>
              <a:rPr lang="en-US" sz="2400" dirty="0"/>
              <a:t>D-dimer</a:t>
            </a:r>
          </a:p>
          <a:p>
            <a:pPr marL="214313" indent="-214313">
              <a:buFont typeface="Arial" panose="020B0604020202020204" pitchFamily="34" charset="0"/>
              <a:buChar char="•"/>
            </a:pPr>
            <a:r>
              <a:rPr lang="en-US" sz="2400" dirty="0"/>
              <a:t>Antithrombin</a:t>
            </a:r>
          </a:p>
          <a:p>
            <a:pPr marL="214313" indent="-214313">
              <a:buFont typeface="Arial" panose="020B0604020202020204" pitchFamily="34" charset="0"/>
              <a:buChar char="•"/>
            </a:pPr>
            <a:r>
              <a:rPr lang="en-US" sz="2400" dirty="0"/>
              <a:t>PT/PTT</a:t>
            </a:r>
          </a:p>
          <a:p>
            <a:pPr marL="214313" indent="-214313">
              <a:buFont typeface="Arial" panose="020B0604020202020204" pitchFamily="34" charset="0"/>
              <a:buChar char="•"/>
            </a:pPr>
            <a:r>
              <a:rPr lang="en-US" sz="2400" dirty="0"/>
              <a:t>SC5b-9</a:t>
            </a:r>
          </a:p>
          <a:p>
            <a:pPr marL="214313" indent="-214313">
              <a:buFont typeface="Arial" panose="020B0604020202020204" pitchFamily="34" charset="0"/>
              <a:buChar char="•"/>
            </a:pPr>
            <a:r>
              <a:rPr lang="en-US" sz="2400" dirty="0"/>
              <a:t>Renin</a:t>
            </a:r>
          </a:p>
          <a:p>
            <a:pPr marL="214313" indent="-214313">
              <a:buFont typeface="Arial" panose="020B0604020202020204" pitchFamily="34" charset="0"/>
              <a:buChar char="•"/>
            </a:pPr>
            <a:r>
              <a:rPr lang="en-US" sz="2400" dirty="0"/>
              <a:t>Aldosterone</a:t>
            </a:r>
          </a:p>
          <a:p>
            <a:pPr marL="214313" indent="-214313">
              <a:buFont typeface="Arial" panose="020B0604020202020204" pitchFamily="34" charset="0"/>
              <a:buChar char="•"/>
            </a:pPr>
            <a:r>
              <a:rPr lang="en-US" sz="2400" dirty="0"/>
              <a:t>Interleukin-6</a:t>
            </a:r>
          </a:p>
          <a:p>
            <a:pPr marL="214313" indent="-214313">
              <a:buFont typeface="Arial" panose="020B0604020202020204" pitchFamily="34" charset="0"/>
              <a:buChar char="•"/>
            </a:pPr>
            <a:r>
              <a:rPr lang="en-US" sz="2400" dirty="0"/>
              <a:t>Cell-Free DNA</a:t>
            </a:r>
          </a:p>
        </p:txBody>
      </p:sp>
      <p:sp>
        <p:nvSpPr>
          <p:cNvPr id="5" name="Right Brace 4">
            <a:extLst>
              <a:ext uri="{FF2B5EF4-FFF2-40B4-BE49-F238E27FC236}">
                <a16:creationId xmlns:a16="http://schemas.microsoft.com/office/drawing/2014/main" xmlns="" id="{341CEF57-44AA-1C94-EABD-27986C8DC19E}"/>
              </a:ext>
            </a:extLst>
          </p:cNvPr>
          <p:cNvSpPr/>
          <p:nvPr/>
        </p:nvSpPr>
        <p:spPr>
          <a:xfrm>
            <a:off x="1747157" y="854355"/>
            <a:ext cx="839788" cy="293545"/>
          </a:xfrm>
          <a:prstGeom prst="rightBrace">
            <a:avLst>
              <a:gd name="adj1" fmla="val 0"/>
              <a:gd name="adj2" fmla="val 50000"/>
            </a:avLst>
          </a:prstGeom>
          <a:ln w="444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ight Brace 11">
            <a:extLst>
              <a:ext uri="{FF2B5EF4-FFF2-40B4-BE49-F238E27FC236}">
                <a16:creationId xmlns:a16="http://schemas.microsoft.com/office/drawing/2014/main" xmlns="" id="{2515264D-D27D-54D5-1C90-0207FA5B631D}"/>
              </a:ext>
            </a:extLst>
          </p:cNvPr>
          <p:cNvSpPr/>
          <p:nvPr/>
        </p:nvSpPr>
        <p:spPr>
          <a:xfrm>
            <a:off x="2167051" y="1296119"/>
            <a:ext cx="839788" cy="581665"/>
          </a:xfrm>
          <a:prstGeom prst="rightBrace">
            <a:avLst>
              <a:gd name="adj1" fmla="val 0"/>
              <a:gd name="adj2" fmla="val 50000"/>
            </a:avLst>
          </a:prstGeom>
          <a:ln w="444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Right Brace 12">
            <a:extLst>
              <a:ext uri="{FF2B5EF4-FFF2-40B4-BE49-F238E27FC236}">
                <a16:creationId xmlns:a16="http://schemas.microsoft.com/office/drawing/2014/main" xmlns="" id="{BE8B5A8D-279A-C8A7-4C15-B57DF0DCFA86}"/>
              </a:ext>
            </a:extLst>
          </p:cNvPr>
          <p:cNvSpPr/>
          <p:nvPr/>
        </p:nvSpPr>
        <p:spPr>
          <a:xfrm>
            <a:off x="2234973" y="4949243"/>
            <a:ext cx="839788" cy="581665"/>
          </a:xfrm>
          <a:prstGeom prst="rightBrace">
            <a:avLst>
              <a:gd name="adj1" fmla="val 0"/>
              <a:gd name="adj2" fmla="val 50000"/>
            </a:avLst>
          </a:prstGeom>
          <a:ln w="444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ight Brace 14">
            <a:extLst>
              <a:ext uri="{FF2B5EF4-FFF2-40B4-BE49-F238E27FC236}">
                <a16:creationId xmlns:a16="http://schemas.microsoft.com/office/drawing/2014/main" xmlns="" id="{1E444A88-A4CD-3BB1-DE0F-9B6D5F9456E4}"/>
              </a:ext>
            </a:extLst>
          </p:cNvPr>
          <p:cNvSpPr/>
          <p:nvPr/>
        </p:nvSpPr>
        <p:spPr>
          <a:xfrm>
            <a:off x="2456089" y="5656336"/>
            <a:ext cx="839788" cy="581665"/>
          </a:xfrm>
          <a:prstGeom prst="rightBrace">
            <a:avLst>
              <a:gd name="adj1" fmla="val 0"/>
              <a:gd name="adj2" fmla="val 50000"/>
            </a:avLst>
          </a:prstGeom>
          <a:ln w="444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Right Brace 15">
            <a:extLst>
              <a:ext uri="{FF2B5EF4-FFF2-40B4-BE49-F238E27FC236}">
                <a16:creationId xmlns:a16="http://schemas.microsoft.com/office/drawing/2014/main" xmlns="" id="{3E5B57AB-B610-F824-80D9-763FC6012DDD}"/>
              </a:ext>
            </a:extLst>
          </p:cNvPr>
          <p:cNvSpPr/>
          <p:nvPr/>
        </p:nvSpPr>
        <p:spPr>
          <a:xfrm>
            <a:off x="5242268" y="2040333"/>
            <a:ext cx="839788" cy="1364173"/>
          </a:xfrm>
          <a:prstGeom prst="rightBrace">
            <a:avLst>
              <a:gd name="adj1" fmla="val 0"/>
              <a:gd name="adj2" fmla="val 50000"/>
            </a:avLst>
          </a:prstGeom>
          <a:ln w="444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Right Brace 16">
            <a:extLst>
              <a:ext uri="{FF2B5EF4-FFF2-40B4-BE49-F238E27FC236}">
                <a16:creationId xmlns:a16="http://schemas.microsoft.com/office/drawing/2014/main" xmlns="" id="{6134043A-E24D-8DBD-F327-FD1737B39177}"/>
              </a:ext>
            </a:extLst>
          </p:cNvPr>
          <p:cNvSpPr/>
          <p:nvPr/>
        </p:nvSpPr>
        <p:spPr>
          <a:xfrm>
            <a:off x="2291787" y="3474983"/>
            <a:ext cx="839788" cy="974554"/>
          </a:xfrm>
          <a:prstGeom prst="rightBrace">
            <a:avLst>
              <a:gd name="adj1" fmla="val 0"/>
              <a:gd name="adj2" fmla="val 50000"/>
            </a:avLst>
          </a:prstGeom>
          <a:ln w="444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Right Brace 17">
            <a:extLst>
              <a:ext uri="{FF2B5EF4-FFF2-40B4-BE49-F238E27FC236}">
                <a16:creationId xmlns:a16="http://schemas.microsoft.com/office/drawing/2014/main" xmlns="" id="{1C267A25-1D18-734E-6721-E9D202B72B17}"/>
              </a:ext>
            </a:extLst>
          </p:cNvPr>
          <p:cNvSpPr/>
          <p:nvPr/>
        </p:nvSpPr>
        <p:spPr>
          <a:xfrm>
            <a:off x="1616301" y="4540982"/>
            <a:ext cx="839788" cy="293545"/>
          </a:xfrm>
          <a:prstGeom prst="rightBrace">
            <a:avLst>
              <a:gd name="adj1" fmla="val 0"/>
              <a:gd name="adj2" fmla="val 50000"/>
            </a:avLst>
          </a:prstGeom>
          <a:ln w="4445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18">
            <a:extLst>
              <a:ext uri="{FF2B5EF4-FFF2-40B4-BE49-F238E27FC236}">
                <a16:creationId xmlns:a16="http://schemas.microsoft.com/office/drawing/2014/main" xmlns="" id="{4A605D67-193F-36FD-3660-8E8A31DB240D}"/>
              </a:ext>
            </a:extLst>
          </p:cNvPr>
          <p:cNvSpPr txBox="1"/>
          <p:nvPr/>
        </p:nvSpPr>
        <p:spPr>
          <a:xfrm>
            <a:off x="2593039" y="730359"/>
            <a:ext cx="1371550" cy="523220"/>
          </a:xfrm>
          <a:prstGeom prst="rect">
            <a:avLst/>
          </a:prstGeom>
          <a:noFill/>
          <a:ln>
            <a:noFill/>
          </a:ln>
        </p:spPr>
        <p:txBody>
          <a:bodyPr wrap="square" rtlCol="0">
            <a:spAutoFit/>
          </a:bodyPr>
          <a:lstStyle/>
          <a:p>
            <a:r>
              <a:rPr lang="en-US" sz="2800" b="1" dirty="0">
                <a:solidFill>
                  <a:srgbClr val="FF0000"/>
                </a:solidFill>
              </a:rPr>
              <a:t>Calcium</a:t>
            </a:r>
          </a:p>
        </p:txBody>
      </p:sp>
      <p:sp>
        <p:nvSpPr>
          <p:cNvPr id="20" name="TextBox 19">
            <a:extLst>
              <a:ext uri="{FF2B5EF4-FFF2-40B4-BE49-F238E27FC236}">
                <a16:creationId xmlns:a16="http://schemas.microsoft.com/office/drawing/2014/main" xmlns="" id="{338ED50F-9AB6-B3EE-E6B3-AE0B749F93B8}"/>
              </a:ext>
            </a:extLst>
          </p:cNvPr>
          <p:cNvSpPr txBox="1"/>
          <p:nvPr/>
        </p:nvSpPr>
        <p:spPr>
          <a:xfrm>
            <a:off x="3003732" y="1305867"/>
            <a:ext cx="2311218" cy="523220"/>
          </a:xfrm>
          <a:prstGeom prst="rect">
            <a:avLst/>
          </a:prstGeom>
          <a:noFill/>
          <a:ln>
            <a:noFill/>
          </a:ln>
        </p:spPr>
        <p:txBody>
          <a:bodyPr wrap="square" rtlCol="0">
            <a:spAutoFit/>
          </a:bodyPr>
          <a:lstStyle/>
          <a:p>
            <a:r>
              <a:rPr lang="en-US" sz="2800" b="1" dirty="0">
                <a:solidFill>
                  <a:srgbClr val="FF0000"/>
                </a:solidFill>
              </a:rPr>
              <a:t>Bicarb, THAM</a:t>
            </a:r>
          </a:p>
        </p:txBody>
      </p:sp>
      <p:sp>
        <p:nvSpPr>
          <p:cNvPr id="21" name="TextBox 20">
            <a:extLst>
              <a:ext uri="{FF2B5EF4-FFF2-40B4-BE49-F238E27FC236}">
                <a16:creationId xmlns:a16="http://schemas.microsoft.com/office/drawing/2014/main" xmlns="" id="{14A6FDF3-50E1-75CE-64BA-D1B34B68351E}"/>
              </a:ext>
            </a:extLst>
          </p:cNvPr>
          <p:cNvSpPr txBox="1"/>
          <p:nvPr/>
        </p:nvSpPr>
        <p:spPr>
          <a:xfrm>
            <a:off x="6082056" y="2453189"/>
            <a:ext cx="2178024" cy="523220"/>
          </a:xfrm>
          <a:prstGeom prst="rect">
            <a:avLst/>
          </a:prstGeom>
          <a:noFill/>
          <a:ln>
            <a:noFill/>
          </a:ln>
        </p:spPr>
        <p:txBody>
          <a:bodyPr wrap="square" rtlCol="0">
            <a:spAutoFit/>
          </a:bodyPr>
          <a:lstStyle/>
          <a:p>
            <a:r>
              <a:rPr lang="en-US" sz="2800" b="1" dirty="0">
                <a:solidFill>
                  <a:srgbClr val="FF0000"/>
                </a:solidFill>
              </a:rPr>
              <a:t>Antioxidants</a:t>
            </a:r>
          </a:p>
        </p:txBody>
      </p:sp>
      <p:sp>
        <p:nvSpPr>
          <p:cNvPr id="22" name="TextBox 21">
            <a:extLst>
              <a:ext uri="{FF2B5EF4-FFF2-40B4-BE49-F238E27FC236}">
                <a16:creationId xmlns:a16="http://schemas.microsoft.com/office/drawing/2014/main" xmlns="" id="{ABC34A45-75AA-F761-7ED5-77BC3C89FD9F}"/>
              </a:ext>
            </a:extLst>
          </p:cNvPr>
          <p:cNvSpPr txBox="1"/>
          <p:nvPr/>
        </p:nvSpPr>
        <p:spPr>
          <a:xfrm>
            <a:off x="3116089" y="3682212"/>
            <a:ext cx="4581076" cy="523220"/>
          </a:xfrm>
          <a:prstGeom prst="rect">
            <a:avLst/>
          </a:prstGeom>
          <a:noFill/>
          <a:ln>
            <a:noFill/>
          </a:ln>
        </p:spPr>
        <p:txBody>
          <a:bodyPr wrap="square" rtlCol="0">
            <a:spAutoFit/>
          </a:bodyPr>
          <a:lstStyle/>
          <a:p>
            <a:r>
              <a:rPr lang="en-US" sz="2800" b="1" dirty="0">
                <a:solidFill>
                  <a:srgbClr val="FF0000"/>
                </a:solidFill>
              </a:rPr>
              <a:t>Thrombolytics, ECPR, Heparin</a:t>
            </a:r>
          </a:p>
        </p:txBody>
      </p:sp>
      <p:sp>
        <p:nvSpPr>
          <p:cNvPr id="23" name="TextBox 22">
            <a:extLst>
              <a:ext uri="{FF2B5EF4-FFF2-40B4-BE49-F238E27FC236}">
                <a16:creationId xmlns:a16="http://schemas.microsoft.com/office/drawing/2014/main" xmlns="" id="{FA725F81-43D0-497C-EF3E-2A294C56D1F3}"/>
              </a:ext>
            </a:extLst>
          </p:cNvPr>
          <p:cNvSpPr txBox="1"/>
          <p:nvPr/>
        </p:nvSpPr>
        <p:spPr>
          <a:xfrm>
            <a:off x="2459989" y="4410272"/>
            <a:ext cx="1953533" cy="523220"/>
          </a:xfrm>
          <a:prstGeom prst="rect">
            <a:avLst/>
          </a:prstGeom>
          <a:noFill/>
          <a:ln>
            <a:noFill/>
          </a:ln>
        </p:spPr>
        <p:txBody>
          <a:bodyPr wrap="square" rtlCol="0">
            <a:spAutoFit/>
          </a:bodyPr>
          <a:lstStyle/>
          <a:p>
            <a:r>
              <a:rPr lang="en-US" sz="2800" b="1" dirty="0">
                <a:solidFill>
                  <a:srgbClr val="FF0000"/>
                </a:solidFill>
              </a:rPr>
              <a:t>Eculizumab</a:t>
            </a:r>
          </a:p>
        </p:txBody>
      </p:sp>
      <p:sp>
        <p:nvSpPr>
          <p:cNvPr id="24" name="TextBox 23">
            <a:extLst>
              <a:ext uri="{FF2B5EF4-FFF2-40B4-BE49-F238E27FC236}">
                <a16:creationId xmlns:a16="http://schemas.microsoft.com/office/drawing/2014/main" xmlns="" id="{F1F285A5-76F6-4203-080B-BBFD17861446}"/>
              </a:ext>
            </a:extLst>
          </p:cNvPr>
          <p:cNvSpPr txBox="1"/>
          <p:nvPr/>
        </p:nvSpPr>
        <p:spPr>
          <a:xfrm>
            <a:off x="3074760" y="4970845"/>
            <a:ext cx="4378845" cy="523220"/>
          </a:xfrm>
          <a:prstGeom prst="rect">
            <a:avLst/>
          </a:prstGeom>
          <a:noFill/>
          <a:ln>
            <a:noFill/>
          </a:ln>
        </p:spPr>
        <p:txBody>
          <a:bodyPr wrap="square" rtlCol="0">
            <a:spAutoFit/>
          </a:bodyPr>
          <a:lstStyle/>
          <a:p>
            <a:r>
              <a:rPr lang="en-US" sz="2800" b="1" dirty="0">
                <a:solidFill>
                  <a:srgbClr val="FF0000"/>
                </a:solidFill>
              </a:rPr>
              <a:t>Vasopressin, Angiotensin II</a:t>
            </a:r>
          </a:p>
        </p:txBody>
      </p:sp>
      <p:sp>
        <p:nvSpPr>
          <p:cNvPr id="25" name="TextBox 24">
            <a:extLst>
              <a:ext uri="{FF2B5EF4-FFF2-40B4-BE49-F238E27FC236}">
                <a16:creationId xmlns:a16="http://schemas.microsoft.com/office/drawing/2014/main" xmlns="" id="{2262C10D-A0C7-B9FC-D67E-57C8E34248A5}"/>
              </a:ext>
            </a:extLst>
          </p:cNvPr>
          <p:cNvSpPr txBox="1"/>
          <p:nvPr/>
        </p:nvSpPr>
        <p:spPr>
          <a:xfrm>
            <a:off x="3295876" y="5669657"/>
            <a:ext cx="3455443" cy="523220"/>
          </a:xfrm>
          <a:prstGeom prst="rect">
            <a:avLst/>
          </a:prstGeom>
          <a:noFill/>
          <a:ln>
            <a:noFill/>
          </a:ln>
        </p:spPr>
        <p:txBody>
          <a:bodyPr wrap="square" rtlCol="0">
            <a:spAutoFit/>
          </a:bodyPr>
          <a:lstStyle/>
          <a:p>
            <a:r>
              <a:rPr lang="en-US" sz="2800" b="1" dirty="0">
                <a:solidFill>
                  <a:srgbClr val="FF0000"/>
                </a:solidFill>
              </a:rPr>
              <a:t>Steroids, Tocilizumab</a:t>
            </a:r>
          </a:p>
        </p:txBody>
      </p:sp>
      <p:sp>
        <p:nvSpPr>
          <p:cNvPr id="10" name="TextBox 9">
            <a:extLst>
              <a:ext uri="{FF2B5EF4-FFF2-40B4-BE49-F238E27FC236}">
                <a16:creationId xmlns:a16="http://schemas.microsoft.com/office/drawing/2014/main" xmlns="" id="{268CAAB8-B2CF-FBFC-56A0-F051692C9353}"/>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11" name="Picture 10" descr="A picture containing shape&#10;&#10;Description automatically generated">
            <a:extLst>
              <a:ext uri="{FF2B5EF4-FFF2-40B4-BE49-F238E27FC236}">
                <a16:creationId xmlns:a16="http://schemas.microsoft.com/office/drawing/2014/main" xmlns="" id="{2F52D617-7AEC-FB51-224C-5D99F01296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26" name="Picture 25">
            <a:extLst>
              <a:ext uri="{FF2B5EF4-FFF2-40B4-BE49-F238E27FC236}">
                <a16:creationId xmlns:a16="http://schemas.microsoft.com/office/drawing/2014/main" xmlns="" id="{AD67090C-7068-8779-0B53-03EC45582514}"/>
              </a:ext>
            </a:extLst>
          </p:cNvPr>
          <p:cNvPicPr>
            <a:picLocks noChangeAspect="1"/>
          </p:cNvPicPr>
          <p:nvPr/>
        </p:nvPicPr>
        <p:blipFill>
          <a:blip r:embed="rId3"/>
          <a:stretch>
            <a:fillRect/>
          </a:stretch>
        </p:blipFill>
        <p:spPr>
          <a:xfrm>
            <a:off x="3705809" y="6350409"/>
            <a:ext cx="396076" cy="486409"/>
          </a:xfrm>
          <a:prstGeom prst="rect">
            <a:avLst/>
          </a:prstGeom>
        </p:spPr>
      </p:pic>
      <p:pic>
        <p:nvPicPr>
          <p:cNvPr id="27" name="Picture 26">
            <a:extLst>
              <a:ext uri="{FF2B5EF4-FFF2-40B4-BE49-F238E27FC236}">
                <a16:creationId xmlns:a16="http://schemas.microsoft.com/office/drawing/2014/main" xmlns="" id="{7F5B2115-9667-918F-1C50-242920587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
        <p:nvSpPr>
          <p:cNvPr id="28" name="TextBox 27">
            <a:extLst>
              <a:ext uri="{FF2B5EF4-FFF2-40B4-BE49-F238E27FC236}">
                <a16:creationId xmlns:a16="http://schemas.microsoft.com/office/drawing/2014/main" xmlns="" id="{DE52D3B3-02E2-451B-B568-1D6BDB96C722}"/>
              </a:ext>
            </a:extLst>
          </p:cNvPr>
          <p:cNvSpPr txBox="1"/>
          <p:nvPr/>
        </p:nvSpPr>
        <p:spPr>
          <a:xfrm>
            <a:off x="7171068" y="1003352"/>
            <a:ext cx="1539413" cy="954107"/>
          </a:xfrm>
          <a:prstGeom prst="rect">
            <a:avLst/>
          </a:prstGeom>
          <a:noFill/>
          <a:ln w="50800">
            <a:solidFill>
              <a:srgbClr val="FF0000"/>
            </a:solidFill>
          </a:ln>
        </p:spPr>
        <p:txBody>
          <a:bodyPr wrap="square" rtlCol="0">
            <a:spAutoFit/>
          </a:bodyPr>
          <a:lstStyle/>
          <a:p>
            <a:r>
              <a:rPr lang="en-US" sz="2800" b="1" dirty="0">
                <a:solidFill>
                  <a:srgbClr val="FF0000"/>
                </a:solidFill>
              </a:rPr>
              <a:t>Potential Therapy</a:t>
            </a:r>
          </a:p>
        </p:txBody>
      </p:sp>
    </p:spTree>
    <p:extLst>
      <p:ext uri="{BB962C8B-B14F-4D97-AF65-F5344CB8AC3E}">
        <p14:creationId xmlns:p14="http://schemas.microsoft.com/office/powerpoint/2010/main" val="158521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0-#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0-#ppt_w/2"/>
                                          </p:val>
                                        </p:tav>
                                        <p:tav tm="100000">
                                          <p:val>
                                            <p:strVal val="#ppt_x"/>
                                          </p:val>
                                        </p:tav>
                                      </p:tavLst>
                                    </p:anim>
                                    <p:anim calcmode="lin" valueType="num">
                                      <p:cBhvr additive="base">
                                        <p:cTn id="52" dur="500" fill="hold"/>
                                        <p:tgtEl>
                                          <p:spTgt spid="2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0-#ppt_w/2"/>
                                          </p:val>
                                        </p:tav>
                                        <p:tav tm="100000">
                                          <p:val>
                                            <p:strVal val="#ppt_x"/>
                                          </p:val>
                                        </p:tav>
                                      </p:tavLst>
                                    </p:anim>
                                    <p:anim calcmode="lin" valueType="num">
                                      <p:cBhvr additive="base">
                                        <p:cTn id="60" dur="500" fill="hold"/>
                                        <p:tgtEl>
                                          <p:spTgt spid="2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0-#ppt_w/2"/>
                                          </p:val>
                                        </p:tav>
                                        <p:tav tm="100000">
                                          <p:val>
                                            <p:strVal val="#ppt_x"/>
                                          </p:val>
                                        </p:tav>
                                      </p:tavLst>
                                    </p:anim>
                                    <p:anim calcmode="lin" valueType="num">
                                      <p:cBhvr additive="base">
                                        <p:cTn id="64"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5" grpId="0" animBg="1"/>
      <p:bldP spid="16" grpId="0" animBg="1"/>
      <p:bldP spid="17" grpId="0" animBg="1"/>
      <p:bldP spid="18" grpId="0" animBg="1"/>
      <p:bldP spid="19" grpId="0"/>
      <p:bldP spid="20" grpId="0"/>
      <p:bldP spid="21" grpId="0"/>
      <p:bldP spid="22" grpId="0"/>
      <p:bldP spid="23" grpId="0"/>
      <p:bldP spid="24" grpId="0"/>
      <p:bldP spid="25" grpId="0"/>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Questions?</a:t>
            </a:r>
          </a:p>
        </p:txBody>
      </p:sp>
      <p:pic>
        <p:nvPicPr>
          <p:cNvPr id="10" name="Picture 9" descr="11011299_767197876683322_6407240957174431951_o.jpg">
            <a:extLst>
              <a:ext uri="{FF2B5EF4-FFF2-40B4-BE49-F238E27FC236}">
                <a16:creationId xmlns:a16="http://schemas.microsoft.com/office/drawing/2014/main" xmlns="" id="{DBDFE035-5162-2745-95D1-CC57F94C4F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960" y="916035"/>
            <a:ext cx="7020078" cy="5265059"/>
          </a:xfrm>
          <a:prstGeom prst="rect">
            <a:avLst/>
          </a:prstGeom>
        </p:spPr>
      </p:pic>
      <p:cxnSp>
        <p:nvCxnSpPr>
          <p:cNvPr id="2" name="Straight Connector 1">
            <a:extLst>
              <a:ext uri="{FF2B5EF4-FFF2-40B4-BE49-F238E27FC236}">
                <a16:creationId xmlns:a16="http://schemas.microsoft.com/office/drawing/2014/main" xmlns="" id="{2B4015C1-E26D-79D4-4EC3-29AC346C34A5}"/>
              </a:ext>
            </a:extLst>
          </p:cNvPr>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39F405CE-8ABD-8A46-58CD-CEE45E51DAEB}"/>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11" name="Picture 10" descr="A picture containing shape&#10;&#10;Description automatically generated">
            <a:extLst>
              <a:ext uri="{FF2B5EF4-FFF2-40B4-BE49-F238E27FC236}">
                <a16:creationId xmlns:a16="http://schemas.microsoft.com/office/drawing/2014/main" xmlns="" id="{1DDF7EC8-7FB2-1914-DF09-89646E7C55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12" name="Picture 11">
            <a:extLst>
              <a:ext uri="{FF2B5EF4-FFF2-40B4-BE49-F238E27FC236}">
                <a16:creationId xmlns:a16="http://schemas.microsoft.com/office/drawing/2014/main" xmlns="" id="{C2F9692A-A36B-7EAF-0F19-9AF0623AF65B}"/>
              </a:ext>
            </a:extLst>
          </p:cNvPr>
          <p:cNvPicPr>
            <a:picLocks noChangeAspect="1"/>
          </p:cNvPicPr>
          <p:nvPr/>
        </p:nvPicPr>
        <p:blipFill>
          <a:blip r:embed="rId4"/>
          <a:stretch>
            <a:fillRect/>
          </a:stretch>
        </p:blipFill>
        <p:spPr>
          <a:xfrm>
            <a:off x="3705809" y="6350409"/>
            <a:ext cx="396076" cy="486409"/>
          </a:xfrm>
          <a:prstGeom prst="rect">
            <a:avLst/>
          </a:prstGeom>
        </p:spPr>
      </p:pic>
      <p:pic>
        <p:nvPicPr>
          <p:cNvPr id="13" name="Picture 12">
            <a:extLst>
              <a:ext uri="{FF2B5EF4-FFF2-40B4-BE49-F238E27FC236}">
                <a16:creationId xmlns:a16="http://schemas.microsoft.com/office/drawing/2014/main" xmlns="" id="{74059FCA-8596-15ED-5E6C-8D0ECF817E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657343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ACLS – State of the Science</a:t>
            </a:r>
          </a:p>
        </p:txBody>
      </p:sp>
      <p:pic>
        <p:nvPicPr>
          <p:cNvPr id="4" name="Picture 3">
            <a:extLst>
              <a:ext uri="{FF2B5EF4-FFF2-40B4-BE49-F238E27FC236}">
                <a16:creationId xmlns:a16="http://schemas.microsoft.com/office/drawing/2014/main" xmlns="" id="{42D16858-150D-7A47-8592-62A87FF2DE26}"/>
              </a:ext>
            </a:extLst>
          </p:cNvPr>
          <p:cNvPicPr>
            <a:picLocks noChangeAspect="1"/>
          </p:cNvPicPr>
          <p:nvPr/>
        </p:nvPicPr>
        <p:blipFill rotWithShape="1">
          <a:blip r:embed="rId2">
            <a:extLst>
              <a:ext uri="{28A0092B-C50C-407E-A947-70E740481C1C}">
                <a14:useLocalDpi xmlns:a14="http://schemas.microsoft.com/office/drawing/2010/main" val="0"/>
              </a:ext>
            </a:extLst>
          </a:blip>
          <a:srcRect l="12969" t="10166" r="13639" b="21562"/>
          <a:stretch/>
        </p:blipFill>
        <p:spPr>
          <a:xfrm>
            <a:off x="2185913" y="844894"/>
            <a:ext cx="4385792" cy="5460672"/>
          </a:xfrm>
          <a:prstGeom prst="rect">
            <a:avLst/>
          </a:prstGeom>
        </p:spPr>
      </p:pic>
      <p:sp>
        <p:nvSpPr>
          <p:cNvPr id="10" name="TextBox 9">
            <a:extLst>
              <a:ext uri="{FF2B5EF4-FFF2-40B4-BE49-F238E27FC236}">
                <a16:creationId xmlns:a16="http://schemas.microsoft.com/office/drawing/2014/main" xmlns="" id="{335B0282-5D6F-6E41-B170-2DEF56851D7A}"/>
              </a:ext>
            </a:extLst>
          </p:cNvPr>
          <p:cNvSpPr txBox="1"/>
          <p:nvPr/>
        </p:nvSpPr>
        <p:spPr>
          <a:xfrm>
            <a:off x="2359880" y="817638"/>
            <a:ext cx="2623094" cy="523220"/>
          </a:xfrm>
          <a:prstGeom prst="rect">
            <a:avLst/>
          </a:prstGeom>
          <a:solidFill>
            <a:schemeClr val="bg1">
              <a:alpha val="80000"/>
            </a:schemeClr>
          </a:solidFill>
          <a:ln>
            <a:noFill/>
          </a:ln>
        </p:spPr>
        <p:txBody>
          <a:bodyPr wrap="square" rtlCol="0">
            <a:spAutoFit/>
          </a:bodyPr>
          <a:lstStyle/>
          <a:p>
            <a:pPr algn="ctr"/>
            <a:r>
              <a:rPr lang="en-US" sz="2800" b="1" dirty="0">
                <a:solidFill>
                  <a:srgbClr val="FF0000"/>
                </a:solidFill>
              </a:rPr>
              <a:t>“THE CANCER”</a:t>
            </a:r>
          </a:p>
        </p:txBody>
      </p:sp>
      <p:sp>
        <p:nvSpPr>
          <p:cNvPr id="12" name="Bent Arrow 11">
            <a:extLst>
              <a:ext uri="{FF2B5EF4-FFF2-40B4-BE49-F238E27FC236}">
                <a16:creationId xmlns:a16="http://schemas.microsoft.com/office/drawing/2014/main" xmlns="" id="{ADAF9482-B23F-6845-AD21-A5CA37585648}"/>
              </a:ext>
            </a:extLst>
          </p:cNvPr>
          <p:cNvSpPr/>
          <p:nvPr/>
        </p:nvSpPr>
        <p:spPr>
          <a:xfrm rot="5400000" flipV="1">
            <a:off x="147509" y="2793594"/>
            <a:ext cx="3975494" cy="485905"/>
          </a:xfrm>
          <a:prstGeom prst="bentArrow">
            <a:avLst>
              <a:gd name="adj1" fmla="val 8971"/>
              <a:gd name="adj2" fmla="val 16402"/>
              <a:gd name="adj3" fmla="val 31534"/>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Bent Arrow 12">
            <a:extLst>
              <a:ext uri="{FF2B5EF4-FFF2-40B4-BE49-F238E27FC236}">
                <a16:creationId xmlns:a16="http://schemas.microsoft.com/office/drawing/2014/main" xmlns="" id="{A199AE59-5E53-B042-8956-9E105899B220}"/>
              </a:ext>
            </a:extLst>
          </p:cNvPr>
          <p:cNvSpPr/>
          <p:nvPr/>
        </p:nvSpPr>
        <p:spPr>
          <a:xfrm rot="5400000">
            <a:off x="3319869" y="2739367"/>
            <a:ext cx="3975493" cy="594360"/>
          </a:xfrm>
          <a:prstGeom prst="bentArrow">
            <a:avLst>
              <a:gd name="adj1" fmla="val 7695"/>
              <a:gd name="adj2" fmla="val 13135"/>
              <a:gd name="adj3" fmla="val 25000"/>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xmlns="" id="{9D6463F7-C628-E241-9DD7-5C281E9CF5B3}"/>
              </a:ext>
            </a:extLst>
          </p:cNvPr>
          <p:cNvSpPr txBox="1"/>
          <p:nvPr/>
        </p:nvSpPr>
        <p:spPr>
          <a:xfrm>
            <a:off x="511825" y="1334697"/>
            <a:ext cx="1361270" cy="523220"/>
          </a:xfrm>
          <a:prstGeom prst="rect">
            <a:avLst/>
          </a:prstGeom>
          <a:noFill/>
          <a:ln>
            <a:noFill/>
          </a:ln>
        </p:spPr>
        <p:txBody>
          <a:bodyPr wrap="none" rtlCol="0">
            <a:spAutoFit/>
          </a:bodyPr>
          <a:lstStyle/>
          <a:p>
            <a:r>
              <a:rPr lang="en-US" sz="2800" b="1" dirty="0">
                <a:solidFill>
                  <a:srgbClr val="FF0000"/>
                </a:solidFill>
              </a:rPr>
              <a:t>BENIGN</a:t>
            </a:r>
          </a:p>
        </p:txBody>
      </p:sp>
      <p:sp>
        <p:nvSpPr>
          <p:cNvPr id="16" name="TextBox 15">
            <a:extLst>
              <a:ext uri="{FF2B5EF4-FFF2-40B4-BE49-F238E27FC236}">
                <a16:creationId xmlns:a16="http://schemas.microsoft.com/office/drawing/2014/main" xmlns="" id="{66E74C0E-B3F9-3548-8D41-A7956F910537}"/>
              </a:ext>
            </a:extLst>
          </p:cNvPr>
          <p:cNvSpPr txBox="1"/>
          <p:nvPr/>
        </p:nvSpPr>
        <p:spPr>
          <a:xfrm>
            <a:off x="5569902" y="1340858"/>
            <a:ext cx="2064989"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MALIGNANT</a:t>
            </a:r>
          </a:p>
        </p:txBody>
      </p:sp>
      <p:sp>
        <p:nvSpPr>
          <p:cNvPr id="17" name="Oval 16">
            <a:extLst>
              <a:ext uri="{FF2B5EF4-FFF2-40B4-BE49-F238E27FC236}">
                <a16:creationId xmlns:a16="http://schemas.microsoft.com/office/drawing/2014/main" xmlns="" id="{E3226360-9370-7749-AA83-CDAF6DD4BB3F}"/>
              </a:ext>
            </a:extLst>
          </p:cNvPr>
          <p:cNvSpPr/>
          <p:nvPr/>
        </p:nvSpPr>
        <p:spPr>
          <a:xfrm>
            <a:off x="5252267" y="5060509"/>
            <a:ext cx="1418247" cy="120687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a:extLst>
              <a:ext uri="{FF2B5EF4-FFF2-40B4-BE49-F238E27FC236}">
                <a16:creationId xmlns:a16="http://schemas.microsoft.com/office/drawing/2014/main" xmlns="" id="{F2F81517-CB11-744E-B5A9-A6824CB9902F}"/>
              </a:ext>
            </a:extLst>
          </p:cNvPr>
          <p:cNvSpPr/>
          <p:nvPr/>
        </p:nvSpPr>
        <p:spPr>
          <a:xfrm>
            <a:off x="4206030" y="2931892"/>
            <a:ext cx="794229" cy="424767"/>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xmlns="" id="{DD12E941-0762-7D4C-AD4B-26E582C45E0B}"/>
              </a:ext>
            </a:extLst>
          </p:cNvPr>
          <p:cNvSpPr/>
          <p:nvPr/>
        </p:nvSpPr>
        <p:spPr>
          <a:xfrm>
            <a:off x="4188745" y="5179595"/>
            <a:ext cx="794229" cy="424767"/>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Bent Arrow 20">
            <a:extLst>
              <a:ext uri="{FF2B5EF4-FFF2-40B4-BE49-F238E27FC236}">
                <a16:creationId xmlns:a16="http://schemas.microsoft.com/office/drawing/2014/main" xmlns="" id="{BCD74C6B-737C-1641-81A3-308171AE4760}"/>
              </a:ext>
            </a:extLst>
          </p:cNvPr>
          <p:cNvSpPr/>
          <p:nvPr/>
        </p:nvSpPr>
        <p:spPr>
          <a:xfrm flipV="1">
            <a:off x="4572000" y="3367937"/>
            <a:ext cx="2280623" cy="791433"/>
          </a:xfrm>
          <a:prstGeom prst="bentArrow">
            <a:avLst>
              <a:gd name="adj1" fmla="val 5352"/>
              <a:gd name="adj2" fmla="val 9619"/>
              <a:gd name="adj3" fmla="val 19977"/>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Bent Arrow 21">
            <a:extLst>
              <a:ext uri="{FF2B5EF4-FFF2-40B4-BE49-F238E27FC236}">
                <a16:creationId xmlns:a16="http://schemas.microsoft.com/office/drawing/2014/main" xmlns="" id="{F32094BC-15E8-9A48-8D6C-DB9C5428A092}"/>
              </a:ext>
            </a:extLst>
          </p:cNvPr>
          <p:cNvSpPr/>
          <p:nvPr/>
        </p:nvSpPr>
        <p:spPr>
          <a:xfrm>
            <a:off x="4571999" y="4326078"/>
            <a:ext cx="2280625" cy="853516"/>
          </a:xfrm>
          <a:prstGeom prst="bentArrow">
            <a:avLst>
              <a:gd name="adj1" fmla="val 5425"/>
              <a:gd name="adj2" fmla="val 8943"/>
              <a:gd name="adj3" fmla="val 19410"/>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xmlns="" id="{35110FCA-F3A1-0249-8917-1CD2BE07B51D}"/>
              </a:ext>
            </a:extLst>
          </p:cNvPr>
          <p:cNvSpPr txBox="1"/>
          <p:nvPr/>
        </p:nvSpPr>
        <p:spPr>
          <a:xfrm>
            <a:off x="6841048" y="3548272"/>
            <a:ext cx="2274800" cy="1384995"/>
          </a:xfrm>
          <a:prstGeom prst="rect">
            <a:avLst/>
          </a:prstGeom>
          <a:noFill/>
          <a:ln>
            <a:noFill/>
          </a:ln>
        </p:spPr>
        <p:txBody>
          <a:bodyPr wrap="square" rtlCol="0">
            <a:spAutoFit/>
          </a:bodyPr>
          <a:lstStyle/>
          <a:p>
            <a:r>
              <a:rPr lang="en-US" sz="2800" b="1" dirty="0">
                <a:solidFill>
                  <a:srgbClr val="FF0000"/>
                </a:solidFill>
              </a:rPr>
              <a:t>ARE YOU SURE IT’S NOT BENIGN?</a:t>
            </a:r>
          </a:p>
        </p:txBody>
      </p:sp>
      <p:sp>
        <p:nvSpPr>
          <p:cNvPr id="25" name="TextBox 24">
            <a:extLst>
              <a:ext uri="{FF2B5EF4-FFF2-40B4-BE49-F238E27FC236}">
                <a16:creationId xmlns:a16="http://schemas.microsoft.com/office/drawing/2014/main" xmlns="" id="{F5C5B6F0-0997-1F43-B984-509D153BFB9E}"/>
              </a:ext>
            </a:extLst>
          </p:cNvPr>
          <p:cNvSpPr txBox="1"/>
          <p:nvPr/>
        </p:nvSpPr>
        <p:spPr>
          <a:xfrm>
            <a:off x="564494" y="2534610"/>
            <a:ext cx="1282723" cy="523220"/>
          </a:xfrm>
          <a:prstGeom prst="rect">
            <a:avLst/>
          </a:prstGeom>
          <a:noFill/>
          <a:ln>
            <a:noFill/>
          </a:ln>
        </p:spPr>
        <p:txBody>
          <a:bodyPr wrap="none" rtlCol="0">
            <a:spAutoFit/>
          </a:bodyPr>
          <a:lstStyle/>
          <a:p>
            <a:r>
              <a:rPr lang="en-US" sz="2800" b="1" dirty="0">
                <a:solidFill>
                  <a:srgbClr val="FF0000"/>
                </a:solidFill>
              </a:rPr>
              <a:t>PLAN A</a:t>
            </a:r>
          </a:p>
        </p:txBody>
      </p:sp>
      <p:sp>
        <p:nvSpPr>
          <p:cNvPr id="26" name="TextBox 25">
            <a:extLst>
              <a:ext uri="{FF2B5EF4-FFF2-40B4-BE49-F238E27FC236}">
                <a16:creationId xmlns:a16="http://schemas.microsoft.com/office/drawing/2014/main" xmlns="" id="{33D3E618-1507-014B-9395-789041ACE716}"/>
              </a:ext>
            </a:extLst>
          </p:cNvPr>
          <p:cNvSpPr txBox="1"/>
          <p:nvPr/>
        </p:nvSpPr>
        <p:spPr>
          <a:xfrm>
            <a:off x="5561930" y="2507602"/>
            <a:ext cx="3603872"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PLAN B = “The Chemo”</a:t>
            </a:r>
          </a:p>
        </p:txBody>
      </p:sp>
      <p:sp>
        <p:nvSpPr>
          <p:cNvPr id="28" name="TextBox 27">
            <a:extLst>
              <a:ext uri="{FF2B5EF4-FFF2-40B4-BE49-F238E27FC236}">
                <a16:creationId xmlns:a16="http://schemas.microsoft.com/office/drawing/2014/main" xmlns="" id="{8B1CD33D-F0EB-9C40-B2F9-B15DFD034A54}"/>
              </a:ext>
            </a:extLst>
          </p:cNvPr>
          <p:cNvSpPr txBox="1"/>
          <p:nvPr/>
        </p:nvSpPr>
        <p:spPr>
          <a:xfrm>
            <a:off x="6978288" y="5562967"/>
            <a:ext cx="1927037" cy="830997"/>
          </a:xfrm>
          <a:prstGeom prst="rect">
            <a:avLst/>
          </a:prstGeom>
          <a:noFill/>
          <a:ln>
            <a:noFill/>
          </a:ln>
        </p:spPr>
        <p:txBody>
          <a:bodyPr wrap="square" rtlCol="0">
            <a:spAutoFit/>
          </a:bodyPr>
          <a:lstStyle/>
          <a:p>
            <a:r>
              <a:rPr lang="en-US" sz="1600" b="1" i="1" u="sng" dirty="0">
                <a:solidFill>
                  <a:srgbClr val="FF0000"/>
                </a:solidFill>
              </a:rPr>
              <a:t>REMEMBER</a:t>
            </a:r>
            <a:r>
              <a:rPr lang="en-US" sz="1600" b="1" i="1" dirty="0">
                <a:solidFill>
                  <a:srgbClr val="FF0000"/>
                </a:solidFill>
              </a:rPr>
              <a:t>:</a:t>
            </a:r>
          </a:p>
          <a:p>
            <a:r>
              <a:rPr lang="en-US" sz="1600" b="1" i="1" dirty="0">
                <a:solidFill>
                  <a:srgbClr val="FF0000"/>
                </a:solidFill>
              </a:rPr>
              <a:t>“THE CANCER” HAS MANY CAUSES</a:t>
            </a:r>
          </a:p>
        </p:txBody>
      </p:sp>
      <p:sp>
        <p:nvSpPr>
          <p:cNvPr id="29" name="Bent Arrow 28">
            <a:extLst>
              <a:ext uri="{FF2B5EF4-FFF2-40B4-BE49-F238E27FC236}">
                <a16:creationId xmlns:a16="http://schemas.microsoft.com/office/drawing/2014/main" xmlns="" id="{F54A2659-D3E3-AE4A-83FC-470FE72FEBCB}"/>
              </a:ext>
            </a:extLst>
          </p:cNvPr>
          <p:cNvSpPr/>
          <p:nvPr/>
        </p:nvSpPr>
        <p:spPr>
          <a:xfrm rot="5400000">
            <a:off x="6564141" y="4552362"/>
            <a:ext cx="559565" cy="1544435"/>
          </a:xfrm>
          <a:prstGeom prst="bentArrow">
            <a:avLst>
              <a:gd name="adj1" fmla="val 9199"/>
              <a:gd name="adj2" fmla="val 17398"/>
              <a:gd name="adj3" fmla="val 25000"/>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1" name="Picture 30" descr="A picture containing text, orange, lamp, light&#10;&#10;Description automatically generated">
            <a:extLst>
              <a:ext uri="{FF2B5EF4-FFF2-40B4-BE49-F238E27FC236}">
                <a16:creationId xmlns:a16="http://schemas.microsoft.com/office/drawing/2014/main" xmlns="" id="{7EF0BF09-483E-B648-969A-3A09E1052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28" y="1803288"/>
            <a:ext cx="732808" cy="732808"/>
          </a:xfrm>
          <a:prstGeom prst="rect">
            <a:avLst/>
          </a:prstGeom>
        </p:spPr>
      </p:pic>
      <p:pic>
        <p:nvPicPr>
          <p:cNvPr id="33" name="Picture 32" descr="A picture containing clipart&#10;&#10;Description automatically generated">
            <a:extLst>
              <a:ext uri="{FF2B5EF4-FFF2-40B4-BE49-F238E27FC236}">
                <a16:creationId xmlns:a16="http://schemas.microsoft.com/office/drawing/2014/main" xmlns="" id="{8BC994E8-F69A-8743-ADC6-A2CB12193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784" y="1802627"/>
            <a:ext cx="716169" cy="716169"/>
          </a:xfrm>
          <a:prstGeom prst="rect">
            <a:avLst/>
          </a:prstGeom>
        </p:spPr>
      </p:pic>
      <p:sp>
        <p:nvSpPr>
          <p:cNvPr id="30" name="TextBox 29">
            <a:extLst>
              <a:ext uri="{FF2B5EF4-FFF2-40B4-BE49-F238E27FC236}">
                <a16:creationId xmlns:a16="http://schemas.microsoft.com/office/drawing/2014/main" xmlns="" id="{198E4324-0C7D-1E46-BCFD-FEFE791A224A}"/>
              </a:ext>
            </a:extLst>
          </p:cNvPr>
          <p:cNvSpPr txBox="1"/>
          <p:nvPr/>
        </p:nvSpPr>
        <p:spPr>
          <a:xfrm>
            <a:off x="1070905" y="151545"/>
            <a:ext cx="2007585" cy="640080"/>
          </a:xfrm>
          <a:prstGeom prst="rect">
            <a:avLst/>
          </a:prstGeom>
          <a:gradFill flip="none" rotWithShape="1">
            <a:gsLst>
              <a:gs pos="100000">
                <a:srgbClr val="DADADA"/>
              </a:gs>
              <a:gs pos="0">
                <a:srgbClr val="C8C8C8"/>
              </a:gs>
              <a:gs pos="100000">
                <a:srgbClr val="DADADA"/>
              </a:gs>
              <a:gs pos="100000">
                <a:srgbClr val="DADADA"/>
              </a:gs>
            </a:gsLst>
            <a:lin ang="0" scaled="1"/>
            <a:tileRect/>
          </a:gradFill>
          <a:ln>
            <a:noFill/>
          </a:ln>
        </p:spPr>
        <p:txBody>
          <a:bodyPr wrap="square" rtlCol="0">
            <a:spAutoFit/>
          </a:bodyPr>
          <a:lstStyle/>
          <a:p>
            <a:r>
              <a:rPr lang="en-US" sz="3600" b="1" dirty="0">
                <a:solidFill>
                  <a:srgbClr val="FF0000"/>
                </a:solidFill>
              </a:rPr>
              <a:t>Oncology</a:t>
            </a:r>
          </a:p>
        </p:txBody>
      </p:sp>
      <p:sp>
        <p:nvSpPr>
          <p:cNvPr id="2" name="TextBox 1">
            <a:extLst>
              <a:ext uri="{FF2B5EF4-FFF2-40B4-BE49-F238E27FC236}">
                <a16:creationId xmlns:a16="http://schemas.microsoft.com/office/drawing/2014/main" xmlns="" id="{C9BAC380-C982-1D69-9A64-F1EDF46475C4}"/>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5" name="Picture 4" descr="A picture containing shape&#10;&#10;Description automatically generated">
            <a:extLst>
              <a:ext uri="{FF2B5EF4-FFF2-40B4-BE49-F238E27FC236}">
                <a16:creationId xmlns:a16="http://schemas.microsoft.com/office/drawing/2014/main" xmlns="" id="{94242B13-68BC-1F6F-7D60-29DADF2FF5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6" name="Picture 5">
            <a:extLst>
              <a:ext uri="{FF2B5EF4-FFF2-40B4-BE49-F238E27FC236}">
                <a16:creationId xmlns:a16="http://schemas.microsoft.com/office/drawing/2014/main" xmlns="" id="{A79B6E50-7DE8-2690-58DD-0200F555BCA5}"/>
              </a:ext>
            </a:extLst>
          </p:cNvPr>
          <p:cNvPicPr>
            <a:picLocks noChangeAspect="1"/>
          </p:cNvPicPr>
          <p:nvPr/>
        </p:nvPicPr>
        <p:blipFill>
          <a:blip r:embed="rId6"/>
          <a:stretch>
            <a:fillRect/>
          </a:stretch>
        </p:blipFill>
        <p:spPr>
          <a:xfrm>
            <a:off x="3705809" y="6350409"/>
            <a:ext cx="396076" cy="486409"/>
          </a:xfrm>
          <a:prstGeom prst="rect">
            <a:avLst/>
          </a:prstGeom>
        </p:spPr>
      </p:pic>
      <p:pic>
        <p:nvPicPr>
          <p:cNvPr id="7" name="Picture 6">
            <a:extLst>
              <a:ext uri="{FF2B5EF4-FFF2-40B4-BE49-F238E27FC236}">
                <a16:creationId xmlns:a16="http://schemas.microsoft.com/office/drawing/2014/main" xmlns="" id="{7BA5AB56-E328-7CE7-5E8A-FE23B34E1D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395576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p:tgtEl>
                                          <p:spTgt spid="31"/>
                                        </p:tgtEl>
                                        <p:attrNameLst>
                                          <p:attrName>ppt_y</p:attrName>
                                        </p:attrNameLst>
                                      </p:cBhvr>
                                      <p:tavLst>
                                        <p:tav tm="0">
                                          <p:val>
                                            <p:strVal val="#ppt_y-#ppt_h*1.125000"/>
                                          </p:val>
                                        </p:tav>
                                        <p:tav tm="100000">
                                          <p:val>
                                            <p:strVal val="#ppt_y"/>
                                          </p:val>
                                        </p:tav>
                                      </p:tavLst>
                                    </p:anim>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1"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p:tgtEl>
                                          <p:spTgt spid="33"/>
                                        </p:tgtEl>
                                        <p:attrNameLst>
                                          <p:attrName>ppt_y</p:attrName>
                                        </p:attrNameLst>
                                      </p:cBhvr>
                                      <p:tavLst>
                                        <p:tav tm="0">
                                          <p:val>
                                            <p:strVal val="#ppt_y-#ppt_h*1.125000"/>
                                          </p:val>
                                        </p:tav>
                                        <p:tav tm="100000">
                                          <p:val>
                                            <p:strVal val="#ppt_y"/>
                                          </p:val>
                                        </p:tav>
                                      </p:tavLst>
                                    </p:anim>
                                    <p:animEffect transition="in" filter="wipe(down)">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heel(1)">
                                      <p:cBhvr>
                                        <p:cTn id="61" dur="1000"/>
                                        <p:tgtEl>
                                          <p:spTgt spid="18"/>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heel(1)">
                                      <p:cBhvr>
                                        <p:cTn id="64" dur="1000"/>
                                        <p:tgtEl>
                                          <p:spTgt spid="19"/>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par>
                          <p:cTn id="72" fill="hold">
                            <p:stCondLst>
                              <p:cond delay="1500"/>
                            </p:stCondLst>
                            <p:childTnLst>
                              <p:par>
                                <p:cTn id="73" presetID="22" presetClass="entr" presetSubtype="8"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left)">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heel(1)">
                                      <p:cBhvr>
                                        <p:cTn id="80" dur="1000"/>
                                        <p:tgtEl>
                                          <p:spTgt spid="17"/>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left)">
                                      <p:cBhvr>
                                        <p:cTn id="84" dur="500"/>
                                        <p:tgtEl>
                                          <p:spTgt spid="29"/>
                                        </p:tgtEl>
                                      </p:cBhvr>
                                    </p:animEffect>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left)">
                                      <p:cBhvr>
                                        <p:cTn id="8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p:bldP spid="16" grpId="0" animBg="1"/>
      <p:bldP spid="17" grpId="0" animBg="1"/>
      <p:bldP spid="18" grpId="0" animBg="1"/>
      <p:bldP spid="19" grpId="0" animBg="1"/>
      <p:bldP spid="21" grpId="0" animBg="1"/>
      <p:bldP spid="22" grpId="0" animBg="1"/>
      <p:bldP spid="24" grpId="0"/>
      <p:bldP spid="25" grpId="0"/>
      <p:bldP spid="26" grpId="0" animBg="1"/>
      <p:bldP spid="28" grpId="0"/>
      <p:bldP spid="29"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F16DB96-3F5D-3375-50E5-A0CBB2FF229A}"/>
              </a:ext>
            </a:extLst>
          </p:cNvPr>
          <p:cNvSpPr txBox="1"/>
          <p:nvPr/>
        </p:nvSpPr>
        <p:spPr>
          <a:xfrm>
            <a:off x="800100" y="2240426"/>
            <a:ext cx="7543800" cy="1200329"/>
          </a:xfrm>
          <a:prstGeom prst="rect">
            <a:avLst/>
          </a:prstGeom>
          <a:noFill/>
        </p:spPr>
        <p:txBody>
          <a:bodyPr wrap="square" rtlCol="0">
            <a:spAutoFit/>
          </a:bodyPr>
          <a:lstStyle/>
          <a:p>
            <a:pPr algn="ctr"/>
            <a:r>
              <a:rPr lang="en-US" sz="3600" b="1" dirty="0"/>
              <a:t>Early serum markers predict trauma patient outcomes</a:t>
            </a:r>
          </a:p>
        </p:txBody>
      </p:sp>
      <p:sp>
        <p:nvSpPr>
          <p:cNvPr id="4" name="TextBox 3">
            <a:extLst>
              <a:ext uri="{FF2B5EF4-FFF2-40B4-BE49-F238E27FC236}">
                <a16:creationId xmlns:a16="http://schemas.microsoft.com/office/drawing/2014/main" xmlns="" id="{BCF31385-F181-A63D-DD09-6B441F8C51F6}"/>
              </a:ext>
            </a:extLst>
          </p:cNvPr>
          <p:cNvSpPr txBox="1"/>
          <p:nvPr/>
        </p:nvSpPr>
        <p:spPr>
          <a:xfrm>
            <a:off x="90243" y="3670961"/>
            <a:ext cx="8963516" cy="1046440"/>
          </a:xfrm>
          <a:prstGeom prst="rect">
            <a:avLst/>
          </a:prstGeom>
          <a:noFill/>
        </p:spPr>
        <p:txBody>
          <a:bodyPr wrap="square" rtlCol="0">
            <a:spAutoFit/>
          </a:bodyPr>
          <a:lstStyle/>
          <a:p>
            <a:pPr algn="ctr"/>
            <a:r>
              <a:rPr lang="en-US" dirty="0"/>
              <a:t>Michael D. Goodman, MD</a:t>
            </a:r>
          </a:p>
          <a:p>
            <a:pPr algn="ctr"/>
            <a:r>
              <a:rPr lang="en-US" sz="800" dirty="0"/>
              <a:t> </a:t>
            </a:r>
          </a:p>
          <a:p>
            <a:pPr algn="ctr"/>
            <a:r>
              <a:rPr lang="en-US" dirty="0"/>
              <a:t>University of Cincinnati</a:t>
            </a:r>
          </a:p>
          <a:p>
            <a:pPr algn="ctr"/>
            <a:r>
              <a:rPr lang="en-US" dirty="0"/>
              <a:t>Department of Surgery</a:t>
            </a:r>
          </a:p>
        </p:txBody>
      </p:sp>
    </p:spTree>
    <p:extLst>
      <p:ext uri="{BB962C8B-B14F-4D97-AF65-F5344CB8AC3E}">
        <p14:creationId xmlns:p14="http://schemas.microsoft.com/office/powerpoint/2010/main" val="1254653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9BF77440-5ED3-3744-B55D-8B45DE5B0C59}"/>
              </a:ext>
            </a:extLst>
          </p:cNvPr>
          <p:cNvSpPr txBox="1">
            <a:spLocks/>
          </p:cNvSpPr>
          <p:nvPr/>
        </p:nvSpPr>
        <p:spPr>
          <a:xfrm>
            <a:off x="3114888" y="1672394"/>
            <a:ext cx="2779909"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t>Background</a:t>
            </a:r>
          </a:p>
        </p:txBody>
      </p:sp>
      <p:sp>
        <p:nvSpPr>
          <p:cNvPr id="5" name="Content Placeholder 4">
            <a:extLst>
              <a:ext uri="{FF2B5EF4-FFF2-40B4-BE49-F238E27FC236}">
                <a16:creationId xmlns:a16="http://schemas.microsoft.com/office/drawing/2014/main" xmlns="" id="{0AA9611B-0338-6764-B3FB-E8C979C02413}"/>
              </a:ext>
            </a:extLst>
          </p:cNvPr>
          <p:cNvSpPr txBox="1">
            <a:spLocks/>
          </p:cNvSpPr>
          <p:nvPr/>
        </p:nvSpPr>
        <p:spPr>
          <a:xfrm>
            <a:off x="381001" y="1791795"/>
            <a:ext cx="7155779" cy="369460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800" dirty="0"/>
          </a:p>
        </p:txBody>
      </p:sp>
      <p:sp>
        <p:nvSpPr>
          <p:cNvPr id="4" name="TextBox 3">
            <a:extLst>
              <a:ext uri="{FF2B5EF4-FFF2-40B4-BE49-F238E27FC236}">
                <a16:creationId xmlns:a16="http://schemas.microsoft.com/office/drawing/2014/main" xmlns="" id="{0B205340-F997-430F-72F2-FD8B863EB972}"/>
              </a:ext>
            </a:extLst>
          </p:cNvPr>
          <p:cNvSpPr txBox="1"/>
          <p:nvPr/>
        </p:nvSpPr>
        <p:spPr>
          <a:xfrm>
            <a:off x="381001" y="2373149"/>
            <a:ext cx="8672758" cy="3477875"/>
          </a:xfrm>
          <a:prstGeom prst="rect">
            <a:avLst/>
          </a:prstGeom>
          <a:noFill/>
        </p:spPr>
        <p:txBody>
          <a:bodyPr wrap="square" rtlCol="0">
            <a:spAutoFit/>
          </a:bodyPr>
          <a:lstStyle/>
          <a:p>
            <a:pPr marL="285743" indent="-285743">
              <a:buFont typeface="Arial" panose="020B0604020202020204" pitchFamily="34" charset="0"/>
              <a:buChar char="•"/>
            </a:pPr>
            <a:r>
              <a:rPr lang="en-US" sz="2000" dirty="0"/>
              <a:t>Trauma is the leading cause of death for Americans up to age 45</a:t>
            </a:r>
          </a:p>
          <a:p>
            <a:pPr marL="285743" indent="-285743">
              <a:buFont typeface="Arial" panose="020B0604020202020204" pitchFamily="34" charset="0"/>
              <a:buChar char="•"/>
            </a:pPr>
            <a:endParaRPr lang="en-US" sz="2000" dirty="0"/>
          </a:p>
          <a:p>
            <a:pPr marL="285743" indent="-285743">
              <a:buFont typeface="Arial" panose="020B0604020202020204" pitchFamily="34" charset="0"/>
              <a:buChar char="•"/>
            </a:pPr>
            <a:r>
              <a:rPr lang="en-US" sz="2000" dirty="0"/>
              <a:t>Two thirds of all patients who die following injury do NOT die from hemorrhage</a:t>
            </a:r>
            <a:r>
              <a:rPr lang="en-US" sz="2000" baseline="30000" dirty="0"/>
              <a:t>1</a:t>
            </a:r>
            <a:endParaRPr lang="en-US" sz="2000" dirty="0"/>
          </a:p>
          <a:p>
            <a:pPr marL="285743" indent="-285743">
              <a:buFont typeface="Arial" panose="020B0604020202020204" pitchFamily="34" charset="0"/>
              <a:buChar char="•"/>
            </a:pPr>
            <a:endParaRPr lang="en-US" sz="2000" dirty="0"/>
          </a:p>
          <a:p>
            <a:pPr marL="285743" indent="-285743">
              <a:buFont typeface="Arial" panose="020B0604020202020204" pitchFamily="34" charset="0"/>
              <a:buChar char="•"/>
            </a:pPr>
            <a:r>
              <a:rPr lang="en-US" sz="2000" dirty="0"/>
              <a:t>Injured patients who survive past first 24 hours may succumb to later complications such as Multiorgan System Failure (MOSF), sepsis, respiratory failure or complications from traumatic brain injury (TBI)</a:t>
            </a:r>
          </a:p>
          <a:p>
            <a:pPr marL="285743" indent="-285743">
              <a:buFont typeface="Arial" panose="020B0604020202020204" pitchFamily="34" charset="0"/>
              <a:buChar char="•"/>
            </a:pPr>
            <a:endParaRPr lang="en-US" sz="2000" dirty="0"/>
          </a:p>
          <a:p>
            <a:pPr marL="285743" indent="-285743">
              <a:buFont typeface="Arial" panose="020B0604020202020204" pitchFamily="34" charset="0"/>
              <a:buChar char="•"/>
            </a:pPr>
            <a:r>
              <a:rPr lang="en-US" sz="2000" dirty="0"/>
              <a:t>Studies have demonstrated that those with early elevation of inflammatory markers may be at higher risk for mortality and post-injury complications</a:t>
            </a:r>
            <a:r>
              <a:rPr lang="en-US" sz="2000" baseline="30000" dirty="0"/>
              <a:t>3-9</a:t>
            </a:r>
            <a:endParaRPr lang="en-US" sz="2000" dirty="0"/>
          </a:p>
        </p:txBody>
      </p:sp>
    </p:spTree>
    <p:extLst>
      <p:ext uri="{BB962C8B-B14F-4D97-AF65-F5344CB8AC3E}">
        <p14:creationId xmlns:p14="http://schemas.microsoft.com/office/powerpoint/2010/main" val="3129612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9BF77440-5ED3-3744-B55D-8B45DE5B0C59}"/>
              </a:ext>
            </a:extLst>
          </p:cNvPr>
          <p:cNvSpPr txBox="1">
            <a:spLocks/>
          </p:cNvSpPr>
          <p:nvPr/>
        </p:nvSpPr>
        <p:spPr>
          <a:xfrm>
            <a:off x="3319719" y="1750822"/>
            <a:ext cx="2687441" cy="52925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t>Background</a:t>
            </a:r>
          </a:p>
        </p:txBody>
      </p:sp>
      <p:sp>
        <p:nvSpPr>
          <p:cNvPr id="5" name="Content Placeholder 4">
            <a:extLst>
              <a:ext uri="{FF2B5EF4-FFF2-40B4-BE49-F238E27FC236}">
                <a16:creationId xmlns:a16="http://schemas.microsoft.com/office/drawing/2014/main" xmlns="" id="{0AA9611B-0338-6764-B3FB-E8C979C02413}"/>
              </a:ext>
            </a:extLst>
          </p:cNvPr>
          <p:cNvSpPr txBox="1">
            <a:spLocks/>
          </p:cNvSpPr>
          <p:nvPr/>
        </p:nvSpPr>
        <p:spPr>
          <a:xfrm>
            <a:off x="381001" y="1791795"/>
            <a:ext cx="7155779" cy="369460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800" dirty="0"/>
          </a:p>
        </p:txBody>
      </p:sp>
      <p:sp>
        <p:nvSpPr>
          <p:cNvPr id="4" name="TextBox 3">
            <a:extLst>
              <a:ext uri="{FF2B5EF4-FFF2-40B4-BE49-F238E27FC236}">
                <a16:creationId xmlns:a16="http://schemas.microsoft.com/office/drawing/2014/main" xmlns="" id="{0B205340-F997-430F-72F2-FD8B863EB972}"/>
              </a:ext>
            </a:extLst>
          </p:cNvPr>
          <p:cNvSpPr txBox="1"/>
          <p:nvPr/>
        </p:nvSpPr>
        <p:spPr>
          <a:xfrm>
            <a:off x="327061" y="2280081"/>
            <a:ext cx="8672758" cy="2993127"/>
          </a:xfrm>
          <a:prstGeom prst="rect">
            <a:avLst/>
          </a:prstGeom>
          <a:noFill/>
        </p:spPr>
        <p:txBody>
          <a:bodyPr wrap="square" rtlCol="0">
            <a:spAutoFit/>
          </a:bodyPr>
          <a:lstStyle/>
          <a:p>
            <a:pPr marL="285743" indent="-285743">
              <a:buFont typeface="Arial" panose="020B0604020202020204" pitchFamily="34" charset="0"/>
              <a:buChar char="•"/>
            </a:pPr>
            <a:r>
              <a:rPr lang="en-US" sz="1950" dirty="0"/>
              <a:t>The Pragmatic Randomized Optimal Platelet and Plasma Ratios (PROPPR) trial demonstrated improved mortality in patients receiving 1:1:1 resuscitation</a:t>
            </a:r>
            <a:r>
              <a:rPr lang="en-US" sz="1950" baseline="30000" dirty="0"/>
              <a:t>2</a:t>
            </a:r>
          </a:p>
          <a:p>
            <a:pPr marL="742931" lvl="1" indent="-285743">
              <a:buFont typeface="Arial" panose="020B0604020202020204" pitchFamily="34" charset="0"/>
              <a:buChar char="•"/>
            </a:pPr>
            <a:r>
              <a:rPr lang="en-US" sz="1950" dirty="0"/>
              <a:t>9.7% of patients experienced mortality between 24-hours and 30 days after  traumatic injury</a:t>
            </a:r>
          </a:p>
          <a:p>
            <a:pPr marL="742931" lvl="1" indent="-285743">
              <a:buFont typeface="Arial" panose="020B0604020202020204" pitchFamily="34" charset="0"/>
              <a:buChar char="•"/>
            </a:pPr>
            <a:r>
              <a:rPr lang="en-US" sz="1950" dirty="0"/>
              <a:t>Deaths due to MOSF, sepsis, respiratory failure, and TBI complications</a:t>
            </a:r>
          </a:p>
          <a:p>
            <a:pPr marL="285743" indent="-285743">
              <a:buFont typeface="Arial" panose="020B0604020202020204" pitchFamily="34" charset="0"/>
              <a:buChar char="•"/>
            </a:pPr>
            <a:endParaRPr lang="en-US" sz="1950" baseline="30000" dirty="0"/>
          </a:p>
          <a:p>
            <a:pPr marL="285743" indent="-285743">
              <a:buFont typeface="Arial" panose="020B0604020202020204" pitchFamily="34" charset="0"/>
              <a:buChar char="•"/>
            </a:pPr>
            <a:r>
              <a:rPr lang="en-US" sz="1950" dirty="0"/>
              <a:t>Retrospective secondary analysis of PROPPR serum found seven key inflammatory markers to be early predictors of 30-day mortality</a:t>
            </a:r>
            <a:r>
              <a:rPr lang="en-US" sz="1950" baseline="30000" dirty="0"/>
              <a:t>3</a:t>
            </a:r>
            <a:endParaRPr lang="en-US" sz="1950" dirty="0"/>
          </a:p>
          <a:p>
            <a:pPr marL="742931" lvl="1" indent="-285743">
              <a:buFont typeface="Arial" panose="020B0604020202020204" pitchFamily="34" charset="0"/>
              <a:buChar char="•"/>
            </a:pPr>
            <a:r>
              <a:rPr lang="en-US" sz="1950" dirty="0"/>
              <a:t>Eotaxin, IL-1ra, IL-6, IL-8, IL-10, IP-10, MCP-1 </a:t>
            </a:r>
          </a:p>
          <a:p>
            <a:pPr marL="742931" lvl="1" indent="-285743">
              <a:buFont typeface="Arial" panose="020B0604020202020204" pitchFamily="34" charset="0"/>
              <a:buChar char="•"/>
            </a:pPr>
            <a:r>
              <a:rPr lang="en-US" sz="1950" dirty="0" err="1"/>
              <a:t>Syndecan</a:t>
            </a:r>
            <a:r>
              <a:rPr lang="en-US" sz="1950" dirty="0"/>
              <a:t> and lactate added as well</a:t>
            </a:r>
          </a:p>
        </p:txBody>
      </p:sp>
    </p:spTree>
    <p:extLst>
      <p:ext uri="{BB962C8B-B14F-4D97-AF65-F5344CB8AC3E}">
        <p14:creationId xmlns:p14="http://schemas.microsoft.com/office/powerpoint/2010/main" val="3312399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9BF77440-5ED3-3744-B55D-8B45DE5B0C59}"/>
              </a:ext>
            </a:extLst>
          </p:cNvPr>
          <p:cNvSpPr txBox="1">
            <a:spLocks/>
          </p:cNvSpPr>
          <p:nvPr/>
        </p:nvSpPr>
        <p:spPr>
          <a:xfrm>
            <a:off x="3385217" y="1691886"/>
            <a:ext cx="2664325"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t>Background</a:t>
            </a:r>
          </a:p>
        </p:txBody>
      </p:sp>
      <p:sp>
        <p:nvSpPr>
          <p:cNvPr id="5" name="Content Placeholder 4">
            <a:extLst>
              <a:ext uri="{FF2B5EF4-FFF2-40B4-BE49-F238E27FC236}">
                <a16:creationId xmlns:a16="http://schemas.microsoft.com/office/drawing/2014/main" xmlns="" id="{0AA9611B-0338-6764-B3FB-E8C979C02413}"/>
              </a:ext>
            </a:extLst>
          </p:cNvPr>
          <p:cNvSpPr txBox="1">
            <a:spLocks/>
          </p:cNvSpPr>
          <p:nvPr/>
        </p:nvSpPr>
        <p:spPr>
          <a:xfrm>
            <a:off x="381001" y="1791795"/>
            <a:ext cx="7155779" cy="369460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800" dirty="0"/>
          </a:p>
        </p:txBody>
      </p:sp>
      <p:sp>
        <p:nvSpPr>
          <p:cNvPr id="4" name="TextBox 3">
            <a:extLst>
              <a:ext uri="{FF2B5EF4-FFF2-40B4-BE49-F238E27FC236}">
                <a16:creationId xmlns:a16="http://schemas.microsoft.com/office/drawing/2014/main" xmlns="" id="{0B205340-F997-430F-72F2-FD8B863EB972}"/>
              </a:ext>
            </a:extLst>
          </p:cNvPr>
          <p:cNvSpPr txBox="1"/>
          <p:nvPr/>
        </p:nvSpPr>
        <p:spPr>
          <a:xfrm>
            <a:off x="381001" y="2147181"/>
            <a:ext cx="8672758" cy="3693319"/>
          </a:xfrm>
          <a:prstGeom prst="rect">
            <a:avLst/>
          </a:prstGeom>
          <a:noFill/>
        </p:spPr>
        <p:txBody>
          <a:bodyPr wrap="square" rtlCol="0">
            <a:spAutoFit/>
          </a:bodyPr>
          <a:lstStyle/>
          <a:p>
            <a:pPr marL="285743" indent="-285743">
              <a:buFont typeface="Arial" panose="020B0604020202020204" pitchFamily="34" charset="0"/>
              <a:buChar char="•"/>
            </a:pPr>
            <a:r>
              <a:rPr lang="en-US" sz="1950" dirty="0"/>
              <a:t>With increasing strain on health care resources, early cytokine levels may help with prognostication in severely injured trauma patients</a:t>
            </a:r>
          </a:p>
          <a:p>
            <a:endParaRPr lang="en-US" sz="1950" dirty="0"/>
          </a:p>
          <a:p>
            <a:pPr marL="285743" indent="-285743">
              <a:buFont typeface="Arial" panose="020B0604020202020204" pitchFamily="34" charset="0"/>
              <a:buChar char="•"/>
            </a:pPr>
            <a:r>
              <a:rPr lang="en-US" sz="1950" dirty="0"/>
              <a:t>Are these serum marker changes predictive for </a:t>
            </a:r>
            <a:r>
              <a:rPr lang="en-US" sz="1950" b="1" u="sng" dirty="0"/>
              <a:t>all</a:t>
            </a:r>
            <a:r>
              <a:rPr lang="en-US" sz="1950" dirty="0"/>
              <a:t> critically injured patients, not just those in hemorrhagic shock</a:t>
            </a:r>
          </a:p>
          <a:p>
            <a:pPr marL="285743" indent="-285743">
              <a:buFont typeface="Arial" panose="020B0604020202020204" pitchFamily="34" charset="0"/>
              <a:buChar char="•"/>
            </a:pPr>
            <a:endParaRPr lang="en-US" sz="1950" dirty="0"/>
          </a:p>
          <a:p>
            <a:pPr marL="285743" indent="-285743">
              <a:buFont typeface="Arial" panose="020B0604020202020204" pitchFamily="34" charset="0"/>
              <a:buChar char="•"/>
            </a:pPr>
            <a:r>
              <a:rPr lang="en-US" sz="1950" dirty="0"/>
              <a:t>Sept 2021 – Aug 2022 enrolled 465 patients by convenience sampling of remnant serum at 6, 24, and 72 hour samples available</a:t>
            </a:r>
          </a:p>
          <a:p>
            <a:pPr marL="742931" lvl="1" indent="-285743">
              <a:buFont typeface="Arial" panose="020B0604020202020204" pitchFamily="34" charset="0"/>
              <a:buChar char="•"/>
            </a:pPr>
            <a:r>
              <a:rPr lang="en-US" sz="1950" dirty="0"/>
              <a:t>217 patients excluded due to lacking one or more desired timepoints (mortality 3.7% 7/217)</a:t>
            </a:r>
          </a:p>
          <a:p>
            <a:pPr marL="742931" lvl="1" indent="-285743">
              <a:buFont typeface="Arial" panose="020B0604020202020204" pitchFamily="34" charset="0"/>
              <a:buChar char="•"/>
            </a:pPr>
            <a:endParaRPr lang="en-US" sz="1950" dirty="0"/>
          </a:p>
          <a:p>
            <a:pPr marL="285743" indent="-285743">
              <a:buFont typeface="Arial" panose="020B0604020202020204" pitchFamily="34" charset="0"/>
              <a:buChar char="•"/>
            </a:pPr>
            <a:r>
              <a:rPr lang="en-US" sz="1950" dirty="0"/>
              <a:t>Divided patients by transfusion status (none, some (1-4 units), massive (5+))</a:t>
            </a:r>
          </a:p>
        </p:txBody>
      </p:sp>
    </p:spTree>
    <p:extLst>
      <p:ext uri="{BB962C8B-B14F-4D97-AF65-F5344CB8AC3E}">
        <p14:creationId xmlns:p14="http://schemas.microsoft.com/office/powerpoint/2010/main" val="344312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B6A6A36-3214-8AB5-6AFB-94C4EAAAF8CF}"/>
              </a:ext>
            </a:extLst>
          </p:cNvPr>
          <p:cNvGrpSpPr/>
          <p:nvPr/>
        </p:nvGrpSpPr>
        <p:grpSpPr>
          <a:xfrm>
            <a:off x="1118528" y="1729636"/>
            <a:ext cx="7705725" cy="4089400"/>
            <a:chOff x="1532467" y="731667"/>
            <a:chExt cx="10274300" cy="5452533"/>
          </a:xfrm>
        </p:grpSpPr>
        <p:pic>
          <p:nvPicPr>
            <p:cNvPr id="4" name="Picture 3">
              <a:extLst>
                <a:ext uri="{FF2B5EF4-FFF2-40B4-BE49-F238E27FC236}">
                  <a16:creationId xmlns:a16="http://schemas.microsoft.com/office/drawing/2014/main" xmlns="" id="{D9486F11-38B8-DB8D-F694-14C1489AA131}"/>
                </a:ext>
              </a:extLst>
            </p:cNvPr>
            <p:cNvPicPr>
              <a:picLocks noChangeAspect="1"/>
            </p:cNvPicPr>
            <p:nvPr/>
          </p:nvPicPr>
          <p:blipFill>
            <a:blip r:embed="rId3"/>
            <a:stretch>
              <a:fillRect/>
            </a:stretch>
          </p:blipFill>
          <p:spPr>
            <a:xfrm>
              <a:off x="1532467" y="731667"/>
              <a:ext cx="9127067" cy="5452533"/>
            </a:xfrm>
            <a:prstGeom prst="rect">
              <a:avLst/>
            </a:prstGeom>
          </p:spPr>
        </p:pic>
        <p:grpSp>
          <p:nvGrpSpPr>
            <p:cNvPr id="3" name="Group 2">
              <a:extLst>
                <a:ext uri="{FF2B5EF4-FFF2-40B4-BE49-F238E27FC236}">
                  <a16:creationId xmlns:a16="http://schemas.microsoft.com/office/drawing/2014/main" xmlns="" id="{1A40F9D3-25F6-8F48-5077-508AA2176593}"/>
                </a:ext>
              </a:extLst>
            </p:cNvPr>
            <p:cNvGrpSpPr/>
            <p:nvPr/>
          </p:nvGrpSpPr>
          <p:grpSpPr>
            <a:xfrm>
              <a:off x="5791200" y="977024"/>
              <a:ext cx="5544417" cy="2885012"/>
              <a:chOff x="5791200" y="977024"/>
              <a:chExt cx="5544417" cy="2885012"/>
            </a:xfrm>
          </p:grpSpPr>
          <p:sp>
            <p:nvSpPr>
              <p:cNvPr id="2" name="TextBox 1">
                <a:extLst>
                  <a:ext uri="{FF2B5EF4-FFF2-40B4-BE49-F238E27FC236}">
                    <a16:creationId xmlns:a16="http://schemas.microsoft.com/office/drawing/2014/main" xmlns="" id="{11A943D5-FB89-086C-4F7C-270EF808B1E7}"/>
                  </a:ext>
                </a:extLst>
              </p:cNvPr>
              <p:cNvSpPr txBox="1"/>
              <p:nvPr/>
            </p:nvSpPr>
            <p:spPr>
              <a:xfrm>
                <a:off x="5820173" y="1968684"/>
                <a:ext cx="1117600" cy="492443"/>
              </a:xfrm>
              <a:prstGeom prst="rect">
                <a:avLst/>
              </a:prstGeom>
              <a:noFill/>
            </p:spPr>
            <p:txBody>
              <a:bodyPr wrap="square" rtlCol="0">
                <a:spAutoFit/>
              </a:bodyPr>
              <a:lstStyle/>
              <a:p>
                <a:r>
                  <a:rPr lang="en-US" dirty="0">
                    <a:solidFill>
                      <a:srgbClr val="FF0000"/>
                    </a:solidFill>
                  </a:rPr>
                  <a:t>9.6%</a:t>
                </a:r>
              </a:p>
            </p:txBody>
          </p:sp>
          <p:sp>
            <p:nvSpPr>
              <p:cNvPr id="5" name="TextBox 4">
                <a:extLst>
                  <a:ext uri="{FF2B5EF4-FFF2-40B4-BE49-F238E27FC236}">
                    <a16:creationId xmlns:a16="http://schemas.microsoft.com/office/drawing/2014/main" xmlns="" id="{8BDCC6C4-B49E-E217-09CA-2932F8BD3EB7}"/>
                  </a:ext>
                </a:extLst>
              </p:cNvPr>
              <p:cNvSpPr txBox="1"/>
              <p:nvPr/>
            </p:nvSpPr>
            <p:spPr>
              <a:xfrm>
                <a:off x="5820173" y="2885034"/>
                <a:ext cx="1117600" cy="492443"/>
              </a:xfrm>
              <a:prstGeom prst="rect">
                <a:avLst/>
              </a:prstGeom>
              <a:noFill/>
            </p:spPr>
            <p:txBody>
              <a:bodyPr wrap="square" rtlCol="0">
                <a:spAutoFit/>
              </a:bodyPr>
              <a:lstStyle/>
              <a:p>
                <a:r>
                  <a:rPr lang="en-US" dirty="0">
                    <a:solidFill>
                      <a:srgbClr val="FF0000"/>
                    </a:solidFill>
                  </a:rPr>
                  <a:t>16.7%</a:t>
                </a:r>
              </a:p>
            </p:txBody>
          </p:sp>
          <p:sp>
            <p:nvSpPr>
              <p:cNvPr id="6" name="TextBox 5">
                <a:extLst>
                  <a:ext uri="{FF2B5EF4-FFF2-40B4-BE49-F238E27FC236}">
                    <a16:creationId xmlns:a16="http://schemas.microsoft.com/office/drawing/2014/main" xmlns="" id="{23538AA2-CB10-0ACE-8804-885461FD5316}"/>
                  </a:ext>
                </a:extLst>
              </p:cNvPr>
              <p:cNvSpPr txBox="1"/>
              <p:nvPr/>
            </p:nvSpPr>
            <p:spPr>
              <a:xfrm>
                <a:off x="5791200" y="3369593"/>
                <a:ext cx="1117600" cy="492443"/>
              </a:xfrm>
              <a:prstGeom prst="rect">
                <a:avLst/>
              </a:prstGeom>
              <a:noFill/>
            </p:spPr>
            <p:txBody>
              <a:bodyPr wrap="square" rtlCol="0">
                <a:spAutoFit/>
              </a:bodyPr>
              <a:lstStyle/>
              <a:p>
                <a:r>
                  <a:rPr lang="en-US" dirty="0">
                    <a:solidFill>
                      <a:srgbClr val="FF0000"/>
                    </a:solidFill>
                  </a:rPr>
                  <a:t>20.0%</a:t>
                </a:r>
              </a:p>
            </p:txBody>
          </p:sp>
          <p:sp>
            <p:nvSpPr>
              <p:cNvPr id="7" name="TextBox 6">
                <a:extLst>
                  <a:ext uri="{FF2B5EF4-FFF2-40B4-BE49-F238E27FC236}">
                    <a16:creationId xmlns:a16="http://schemas.microsoft.com/office/drawing/2014/main" xmlns="" id="{FAB61B58-A2C1-D1E2-CE9A-F55F9EBF77A4}"/>
                  </a:ext>
                </a:extLst>
              </p:cNvPr>
              <p:cNvSpPr txBox="1"/>
              <p:nvPr/>
            </p:nvSpPr>
            <p:spPr>
              <a:xfrm>
                <a:off x="9440333" y="1806609"/>
                <a:ext cx="1219200" cy="451405"/>
              </a:xfrm>
              <a:prstGeom prst="rect">
                <a:avLst/>
              </a:prstGeom>
              <a:noFill/>
            </p:spPr>
            <p:txBody>
              <a:bodyPr wrap="square" rtlCol="0">
                <a:spAutoFit/>
              </a:bodyPr>
              <a:lstStyle/>
              <a:p>
                <a:r>
                  <a:rPr lang="en-US" sz="1600" dirty="0"/>
                  <a:t>(13/135)</a:t>
                </a:r>
              </a:p>
            </p:txBody>
          </p:sp>
          <p:sp>
            <p:nvSpPr>
              <p:cNvPr id="10" name="TextBox 9">
                <a:extLst>
                  <a:ext uri="{FF2B5EF4-FFF2-40B4-BE49-F238E27FC236}">
                    <a16:creationId xmlns:a16="http://schemas.microsoft.com/office/drawing/2014/main" xmlns="" id="{7A20D7DD-AB80-D07C-A518-BDBAA45B728A}"/>
                  </a:ext>
                </a:extLst>
              </p:cNvPr>
              <p:cNvSpPr txBox="1"/>
              <p:nvPr/>
            </p:nvSpPr>
            <p:spPr>
              <a:xfrm>
                <a:off x="10116417" y="977024"/>
                <a:ext cx="1219200" cy="451405"/>
              </a:xfrm>
              <a:prstGeom prst="rect">
                <a:avLst/>
              </a:prstGeom>
              <a:noFill/>
            </p:spPr>
            <p:txBody>
              <a:bodyPr wrap="square" rtlCol="0">
                <a:spAutoFit/>
              </a:bodyPr>
              <a:lstStyle/>
              <a:p>
                <a:r>
                  <a:rPr lang="en-US" sz="1600" dirty="0"/>
                  <a:t>(5/25)</a:t>
                </a:r>
              </a:p>
            </p:txBody>
          </p:sp>
        </p:grpSp>
        <p:sp>
          <p:nvSpPr>
            <p:cNvPr id="12" name="TextBox 11">
              <a:extLst>
                <a:ext uri="{FF2B5EF4-FFF2-40B4-BE49-F238E27FC236}">
                  <a16:creationId xmlns:a16="http://schemas.microsoft.com/office/drawing/2014/main" xmlns="" id="{3F404BBF-2982-3DD6-052E-FDBA95F32AF4}"/>
                </a:ext>
              </a:extLst>
            </p:cNvPr>
            <p:cNvSpPr txBox="1"/>
            <p:nvPr/>
          </p:nvSpPr>
          <p:spPr>
            <a:xfrm>
              <a:off x="10587567" y="1423696"/>
              <a:ext cx="1219200" cy="451405"/>
            </a:xfrm>
            <a:prstGeom prst="rect">
              <a:avLst/>
            </a:prstGeom>
            <a:noFill/>
          </p:spPr>
          <p:txBody>
            <a:bodyPr wrap="square" rtlCol="0">
              <a:spAutoFit/>
            </a:bodyPr>
            <a:lstStyle/>
            <a:p>
              <a:r>
                <a:rPr lang="en-US" sz="1600" dirty="0"/>
                <a:t>(13/78)</a:t>
              </a:r>
            </a:p>
          </p:txBody>
        </p:sp>
      </p:grpSp>
    </p:spTree>
    <p:extLst>
      <p:ext uri="{BB962C8B-B14F-4D97-AF65-F5344CB8AC3E}">
        <p14:creationId xmlns:p14="http://schemas.microsoft.com/office/powerpoint/2010/main" val="3995520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B842753-E24D-1419-4677-6E27BA238722}"/>
              </a:ext>
            </a:extLst>
          </p:cNvPr>
          <p:cNvPicPr>
            <a:picLocks noChangeAspect="1"/>
          </p:cNvPicPr>
          <p:nvPr/>
        </p:nvPicPr>
        <p:blipFill rotWithShape="1">
          <a:blip r:embed="rId3"/>
          <a:srcRect b="9432"/>
          <a:stretch/>
        </p:blipFill>
        <p:spPr>
          <a:xfrm>
            <a:off x="1330504" y="1706756"/>
            <a:ext cx="6482993" cy="4320120"/>
          </a:xfrm>
          <a:prstGeom prst="rect">
            <a:avLst/>
          </a:prstGeom>
        </p:spPr>
      </p:pic>
      <p:pic>
        <p:nvPicPr>
          <p:cNvPr id="5" name="Picture 4">
            <a:extLst>
              <a:ext uri="{FF2B5EF4-FFF2-40B4-BE49-F238E27FC236}">
                <a16:creationId xmlns:a16="http://schemas.microsoft.com/office/drawing/2014/main" xmlns="" id="{C1EBA1B8-5A86-0907-122D-907D3C16584C}"/>
              </a:ext>
            </a:extLst>
          </p:cNvPr>
          <p:cNvPicPr>
            <a:picLocks noChangeAspect="1"/>
          </p:cNvPicPr>
          <p:nvPr/>
        </p:nvPicPr>
        <p:blipFill rotWithShape="1">
          <a:blip r:embed="rId3"/>
          <a:srcRect l="74809" t="88879"/>
          <a:stretch/>
        </p:blipFill>
        <p:spPr>
          <a:xfrm>
            <a:off x="7586578" y="1706756"/>
            <a:ext cx="1642185" cy="533400"/>
          </a:xfrm>
          <a:prstGeom prst="rect">
            <a:avLst/>
          </a:prstGeom>
        </p:spPr>
      </p:pic>
    </p:spTree>
    <p:extLst>
      <p:ext uri="{BB962C8B-B14F-4D97-AF65-F5344CB8AC3E}">
        <p14:creationId xmlns:p14="http://schemas.microsoft.com/office/powerpoint/2010/main" val="1647196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FE69C09-1EC3-4CC3-BF17-A51D761803F8}"/>
              </a:ext>
            </a:extLst>
          </p:cNvPr>
          <p:cNvPicPr>
            <a:picLocks noChangeAspect="1"/>
          </p:cNvPicPr>
          <p:nvPr/>
        </p:nvPicPr>
        <p:blipFill>
          <a:blip r:embed="rId3"/>
          <a:stretch>
            <a:fillRect/>
          </a:stretch>
        </p:blipFill>
        <p:spPr>
          <a:xfrm>
            <a:off x="685801" y="1841680"/>
            <a:ext cx="8196099" cy="2779796"/>
          </a:xfrm>
          <a:prstGeom prst="rect">
            <a:avLst/>
          </a:prstGeom>
        </p:spPr>
      </p:pic>
      <p:sp>
        <p:nvSpPr>
          <p:cNvPr id="2" name="TextBox 1">
            <a:extLst>
              <a:ext uri="{FF2B5EF4-FFF2-40B4-BE49-F238E27FC236}">
                <a16:creationId xmlns:a16="http://schemas.microsoft.com/office/drawing/2014/main" xmlns="" id="{779299C8-5C32-EC74-8B78-846BF2D34592}"/>
              </a:ext>
            </a:extLst>
          </p:cNvPr>
          <p:cNvSpPr txBox="1"/>
          <p:nvPr/>
        </p:nvSpPr>
        <p:spPr>
          <a:xfrm>
            <a:off x="1600200" y="4727314"/>
            <a:ext cx="5943600" cy="646331"/>
          </a:xfrm>
          <a:prstGeom prst="rect">
            <a:avLst/>
          </a:prstGeom>
          <a:noFill/>
        </p:spPr>
        <p:txBody>
          <a:bodyPr wrap="square" rtlCol="0">
            <a:spAutoFit/>
          </a:bodyPr>
          <a:lstStyle/>
          <a:p>
            <a:pPr algn="ctr"/>
            <a:r>
              <a:rPr lang="en-US" dirty="0"/>
              <a:t>Lactate but not syndecan-1 levels correlated with early cytokine elevation in non-survivors </a:t>
            </a:r>
          </a:p>
        </p:txBody>
      </p:sp>
    </p:spTree>
    <p:extLst>
      <p:ext uri="{BB962C8B-B14F-4D97-AF65-F5344CB8AC3E}">
        <p14:creationId xmlns:p14="http://schemas.microsoft.com/office/powerpoint/2010/main" val="657639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9BF77440-5ED3-3744-B55D-8B45DE5B0C59}"/>
              </a:ext>
            </a:extLst>
          </p:cNvPr>
          <p:cNvSpPr txBox="1">
            <a:spLocks/>
          </p:cNvSpPr>
          <p:nvPr/>
        </p:nvSpPr>
        <p:spPr>
          <a:xfrm>
            <a:off x="3100983" y="1620361"/>
            <a:ext cx="3856435"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6-hour Timepoint</a:t>
            </a:r>
          </a:p>
        </p:txBody>
      </p:sp>
      <p:sp>
        <p:nvSpPr>
          <p:cNvPr id="5" name="Content Placeholder 4">
            <a:extLst>
              <a:ext uri="{FF2B5EF4-FFF2-40B4-BE49-F238E27FC236}">
                <a16:creationId xmlns:a16="http://schemas.microsoft.com/office/drawing/2014/main" xmlns="" id="{0AA9611B-0338-6764-B3FB-E8C979C02413}"/>
              </a:ext>
            </a:extLst>
          </p:cNvPr>
          <p:cNvSpPr txBox="1">
            <a:spLocks/>
          </p:cNvSpPr>
          <p:nvPr/>
        </p:nvSpPr>
        <p:spPr>
          <a:xfrm>
            <a:off x="381001" y="1791795"/>
            <a:ext cx="7155779" cy="369460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800" dirty="0"/>
          </a:p>
        </p:txBody>
      </p:sp>
      <p:graphicFrame>
        <p:nvGraphicFramePr>
          <p:cNvPr id="4" name="Table 5">
            <a:extLst>
              <a:ext uri="{FF2B5EF4-FFF2-40B4-BE49-F238E27FC236}">
                <a16:creationId xmlns:a16="http://schemas.microsoft.com/office/drawing/2014/main" xmlns="" id="{A46F69AF-A59E-0590-34A1-36557CCB3DBE}"/>
              </a:ext>
            </a:extLst>
          </p:cNvPr>
          <p:cNvGraphicFramePr>
            <a:graphicFrameLocks noGrp="1"/>
          </p:cNvGraphicFramePr>
          <p:nvPr>
            <p:extLst/>
          </p:nvPr>
        </p:nvGraphicFramePr>
        <p:xfrm>
          <a:off x="1440779" y="2158528"/>
          <a:ext cx="6096000" cy="2433319"/>
        </p:xfrm>
        <a:graphic>
          <a:graphicData uri="http://schemas.openxmlformats.org/drawingml/2006/table">
            <a:tbl>
              <a:tblPr firstRow="1" bandRow="1">
                <a:tableStyleId>{EB344D84-9AFB-497E-A393-DC336BA19D2E}</a:tableStyleId>
              </a:tblPr>
              <a:tblGrid>
                <a:gridCol w="1524000">
                  <a:extLst>
                    <a:ext uri="{9D8B030D-6E8A-4147-A177-3AD203B41FA5}">
                      <a16:colId xmlns:a16="http://schemas.microsoft.com/office/drawing/2014/main" xmlns="" val="748461020"/>
                    </a:ext>
                  </a:extLst>
                </a:gridCol>
                <a:gridCol w="1524000">
                  <a:extLst>
                    <a:ext uri="{9D8B030D-6E8A-4147-A177-3AD203B41FA5}">
                      <a16:colId xmlns:a16="http://schemas.microsoft.com/office/drawing/2014/main" xmlns="" val="3381187431"/>
                    </a:ext>
                  </a:extLst>
                </a:gridCol>
                <a:gridCol w="1524000">
                  <a:extLst>
                    <a:ext uri="{9D8B030D-6E8A-4147-A177-3AD203B41FA5}">
                      <a16:colId xmlns:a16="http://schemas.microsoft.com/office/drawing/2014/main" xmlns="" val="3062109961"/>
                    </a:ext>
                  </a:extLst>
                </a:gridCol>
                <a:gridCol w="1524000">
                  <a:extLst>
                    <a:ext uri="{9D8B030D-6E8A-4147-A177-3AD203B41FA5}">
                      <a16:colId xmlns:a16="http://schemas.microsoft.com/office/drawing/2014/main" xmlns="" val="2107522737"/>
                    </a:ext>
                  </a:extLst>
                </a:gridCol>
              </a:tblGrid>
              <a:tr h="579120">
                <a:tc>
                  <a:txBody>
                    <a:bodyPr/>
                    <a:lstStyle/>
                    <a:p>
                      <a:pPr algn="ctr"/>
                      <a:r>
                        <a:rPr lang="en-US" sz="1600" dirty="0"/>
                        <a:t>All Patients</a:t>
                      </a:r>
                    </a:p>
                  </a:txBody>
                  <a:tcPr/>
                </a:tc>
                <a:tc>
                  <a:txBody>
                    <a:bodyPr/>
                    <a:lstStyle/>
                    <a:p>
                      <a:pPr algn="ctr"/>
                      <a:r>
                        <a:rPr lang="en-US" sz="1600" dirty="0"/>
                        <a:t>Massive Transfusion</a:t>
                      </a:r>
                    </a:p>
                  </a:txBody>
                  <a:tcPr/>
                </a:tc>
                <a:tc>
                  <a:txBody>
                    <a:bodyPr/>
                    <a:lstStyle/>
                    <a:p>
                      <a:pPr algn="ctr"/>
                      <a:r>
                        <a:rPr lang="en-US" sz="1600" dirty="0"/>
                        <a:t>Submassive Transfusion</a:t>
                      </a:r>
                    </a:p>
                  </a:txBody>
                  <a:tcPr/>
                </a:tc>
                <a:tc>
                  <a:txBody>
                    <a:bodyPr/>
                    <a:lstStyle/>
                    <a:p>
                      <a:pPr algn="ctr"/>
                      <a:r>
                        <a:rPr lang="en-US" sz="1600" dirty="0"/>
                        <a:t>No Transfusion</a:t>
                      </a:r>
                    </a:p>
                  </a:txBody>
                  <a:tcPr/>
                </a:tc>
                <a:extLst>
                  <a:ext uri="{0D108BD9-81ED-4DB2-BD59-A6C34878D82A}">
                    <a16:rowId xmlns:a16="http://schemas.microsoft.com/office/drawing/2014/main" xmlns="" val="2987607071"/>
                  </a:ext>
                </a:extLst>
              </a:tr>
              <a:tr h="370840">
                <a:tc>
                  <a:txBody>
                    <a:bodyPr/>
                    <a:lstStyle/>
                    <a:p>
                      <a:pPr algn="ctr"/>
                      <a:r>
                        <a:rPr lang="en-US" sz="1600" dirty="0"/>
                        <a:t>IL-1ra</a:t>
                      </a:r>
                    </a:p>
                  </a:txBody>
                  <a:tcPr/>
                </a:tc>
                <a:tc>
                  <a:txBody>
                    <a:bodyPr/>
                    <a:lstStyle/>
                    <a:p>
                      <a:pPr algn="ctr"/>
                      <a:endParaRPr lang="en-US" sz="1600" dirty="0"/>
                    </a:p>
                  </a:txBody>
                  <a:tcPr/>
                </a:tc>
                <a:tc>
                  <a:txBody>
                    <a:bodyPr/>
                    <a:lstStyle/>
                    <a:p>
                      <a:pPr algn="ctr"/>
                      <a:r>
                        <a:rPr lang="en-US" sz="1600" dirty="0"/>
                        <a:t>IL-8</a:t>
                      </a:r>
                    </a:p>
                  </a:txBody>
                  <a:tcPr/>
                </a:tc>
                <a:tc>
                  <a:txBody>
                    <a:bodyPr/>
                    <a:lstStyle/>
                    <a:p>
                      <a:pPr algn="ctr"/>
                      <a:r>
                        <a:rPr lang="en-US" sz="1600" dirty="0"/>
                        <a:t>IL-1ra</a:t>
                      </a:r>
                    </a:p>
                  </a:txBody>
                  <a:tcPr/>
                </a:tc>
                <a:extLst>
                  <a:ext uri="{0D108BD9-81ED-4DB2-BD59-A6C34878D82A}">
                    <a16:rowId xmlns:a16="http://schemas.microsoft.com/office/drawing/2014/main" xmlns="" val="1313253737"/>
                  </a:ext>
                </a:extLst>
              </a:tr>
              <a:tr h="370840">
                <a:tc>
                  <a:txBody>
                    <a:bodyPr/>
                    <a:lstStyle/>
                    <a:p>
                      <a:pPr algn="ctr"/>
                      <a:r>
                        <a:rPr lang="en-US" sz="1600" dirty="0"/>
                        <a:t>IL-8</a:t>
                      </a:r>
                    </a:p>
                  </a:txBody>
                  <a:tcPr/>
                </a:tc>
                <a:tc>
                  <a:txBody>
                    <a:bodyPr/>
                    <a:lstStyle/>
                    <a:p>
                      <a:pPr algn="ctr"/>
                      <a:endParaRPr lang="en-US" sz="1600" dirty="0"/>
                    </a:p>
                  </a:txBody>
                  <a:tcPr/>
                </a:tc>
                <a:tc>
                  <a:txBody>
                    <a:bodyPr/>
                    <a:lstStyle/>
                    <a:p>
                      <a:pPr algn="ctr"/>
                      <a:r>
                        <a:rPr lang="en-US" sz="1600" dirty="0"/>
                        <a:t>Lactate</a:t>
                      </a:r>
                    </a:p>
                  </a:txBody>
                  <a:tcPr/>
                </a:tc>
                <a:tc>
                  <a:txBody>
                    <a:bodyPr/>
                    <a:lstStyle/>
                    <a:p>
                      <a:pPr algn="ctr"/>
                      <a:r>
                        <a:rPr lang="en-US" sz="1600" dirty="0"/>
                        <a:t>IL-10</a:t>
                      </a:r>
                    </a:p>
                  </a:txBody>
                  <a:tcPr/>
                </a:tc>
                <a:extLst>
                  <a:ext uri="{0D108BD9-81ED-4DB2-BD59-A6C34878D82A}">
                    <a16:rowId xmlns:a16="http://schemas.microsoft.com/office/drawing/2014/main" xmlns="" val="1779636541"/>
                  </a:ext>
                </a:extLst>
              </a:tr>
              <a:tr h="370840">
                <a:tc>
                  <a:txBody>
                    <a:bodyPr/>
                    <a:lstStyle/>
                    <a:p>
                      <a:pPr algn="ctr"/>
                      <a:r>
                        <a:rPr lang="en-US" sz="1600" dirty="0"/>
                        <a:t>IL-10</a:t>
                      </a:r>
                    </a:p>
                  </a:txBody>
                  <a:tcPr/>
                </a:tc>
                <a:tc>
                  <a:txBody>
                    <a:bodyPr/>
                    <a:lstStyle/>
                    <a:p>
                      <a:pPr algn="ctr"/>
                      <a:endParaRPr lang="en-US" sz="1600" dirty="0"/>
                    </a:p>
                  </a:txBody>
                  <a:tcPr/>
                </a:tc>
                <a:tc>
                  <a:txBody>
                    <a:bodyPr/>
                    <a:lstStyle/>
                    <a:p>
                      <a:pPr algn="ctr"/>
                      <a:endParaRPr lang="en-US" sz="1600"/>
                    </a:p>
                  </a:txBody>
                  <a:tcPr/>
                </a:tc>
                <a:tc>
                  <a:txBody>
                    <a:bodyPr/>
                    <a:lstStyle/>
                    <a:p>
                      <a:pPr algn="ctr"/>
                      <a:endParaRPr lang="en-US" sz="1600"/>
                    </a:p>
                  </a:txBody>
                  <a:tcPr/>
                </a:tc>
                <a:extLst>
                  <a:ext uri="{0D108BD9-81ED-4DB2-BD59-A6C34878D82A}">
                    <a16:rowId xmlns:a16="http://schemas.microsoft.com/office/drawing/2014/main" xmlns="" val="2273646870"/>
                  </a:ext>
                </a:extLst>
              </a:tr>
              <a:tr h="370840">
                <a:tc>
                  <a:txBody>
                    <a:bodyPr/>
                    <a:lstStyle/>
                    <a:p>
                      <a:pPr algn="ctr"/>
                      <a:r>
                        <a:rPr lang="en-US" sz="1600" dirty="0"/>
                        <a:t>MCP-1</a:t>
                      </a:r>
                    </a:p>
                  </a:txBody>
                  <a:tcPr/>
                </a:tc>
                <a:tc>
                  <a:txBody>
                    <a:bodyPr/>
                    <a:lstStyle/>
                    <a:p>
                      <a:pPr algn="ctr"/>
                      <a:endParaRPr lang="en-US" sz="1600"/>
                    </a:p>
                  </a:txBody>
                  <a:tcPr/>
                </a:tc>
                <a:tc>
                  <a:txBody>
                    <a:bodyPr/>
                    <a:lstStyle/>
                    <a:p>
                      <a:pPr algn="ctr"/>
                      <a:endParaRPr lang="en-US" sz="1600" dirty="0"/>
                    </a:p>
                  </a:txBody>
                  <a:tcPr/>
                </a:tc>
                <a:tc>
                  <a:txBody>
                    <a:bodyPr/>
                    <a:lstStyle/>
                    <a:p>
                      <a:pPr algn="ctr"/>
                      <a:endParaRPr lang="en-US" sz="1600" dirty="0"/>
                    </a:p>
                  </a:txBody>
                  <a:tcPr/>
                </a:tc>
                <a:extLst>
                  <a:ext uri="{0D108BD9-81ED-4DB2-BD59-A6C34878D82A}">
                    <a16:rowId xmlns:a16="http://schemas.microsoft.com/office/drawing/2014/main" xmlns="" val="361795825"/>
                  </a:ext>
                </a:extLst>
              </a:tr>
              <a:tr h="370840">
                <a:tc>
                  <a:txBody>
                    <a:bodyPr/>
                    <a:lstStyle/>
                    <a:p>
                      <a:pPr algn="ctr"/>
                      <a:r>
                        <a:rPr lang="en-US" sz="1600" dirty="0"/>
                        <a:t>Lactate</a:t>
                      </a:r>
                    </a:p>
                  </a:txBody>
                  <a:tcPr/>
                </a:tc>
                <a:tc>
                  <a:txBody>
                    <a:bodyPr/>
                    <a:lstStyle/>
                    <a:p>
                      <a:pPr algn="ctr"/>
                      <a:endParaRPr lang="en-US" sz="1600"/>
                    </a:p>
                  </a:txBody>
                  <a:tcPr/>
                </a:tc>
                <a:tc>
                  <a:txBody>
                    <a:bodyPr/>
                    <a:lstStyle/>
                    <a:p>
                      <a:pPr algn="ctr"/>
                      <a:endParaRPr lang="en-US" sz="1600" dirty="0"/>
                    </a:p>
                  </a:txBody>
                  <a:tcPr/>
                </a:tc>
                <a:tc>
                  <a:txBody>
                    <a:bodyPr/>
                    <a:lstStyle/>
                    <a:p>
                      <a:pPr algn="ctr"/>
                      <a:endParaRPr lang="en-US" sz="1600" dirty="0"/>
                    </a:p>
                  </a:txBody>
                  <a:tcPr/>
                </a:tc>
                <a:extLst>
                  <a:ext uri="{0D108BD9-81ED-4DB2-BD59-A6C34878D82A}">
                    <a16:rowId xmlns:a16="http://schemas.microsoft.com/office/drawing/2014/main" xmlns="" val="3668632379"/>
                  </a:ext>
                </a:extLst>
              </a:tr>
            </a:tbl>
          </a:graphicData>
        </a:graphic>
      </p:graphicFrame>
    </p:spTree>
    <p:extLst>
      <p:ext uri="{BB962C8B-B14F-4D97-AF65-F5344CB8AC3E}">
        <p14:creationId xmlns:p14="http://schemas.microsoft.com/office/powerpoint/2010/main" val="3525237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xmlns="" id="{9BF77440-5ED3-3744-B55D-8B45DE5B0C59}"/>
              </a:ext>
            </a:extLst>
          </p:cNvPr>
          <p:cNvSpPr txBox="1">
            <a:spLocks/>
          </p:cNvSpPr>
          <p:nvPr/>
        </p:nvSpPr>
        <p:spPr>
          <a:xfrm>
            <a:off x="2452956" y="1791794"/>
            <a:ext cx="4618435"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Transition to next study</a:t>
            </a:r>
          </a:p>
        </p:txBody>
      </p:sp>
      <p:sp>
        <p:nvSpPr>
          <p:cNvPr id="5" name="Content Placeholder 4">
            <a:extLst>
              <a:ext uri="{FF2B5EF4-FFF2-40B4-BE49-F238E27FC236}">
                <a16:creationId xmlns:a16="http://schemas.microsoft.com/office/drawing/2014/main" xmlns="" id="{0AA9611B-0338-6764-B3FB-E8C979C02413}"/>
              </a:ext>
            </a:extLst>
          </p:cNvPr>
          <p:cNvSpPr txBox="1">
            <a:spLocks/>
          </p:cNvSpPr>
          <p:nvPr/>
        </p:nvSpPr>
        <p:spPr>
          <a:xfrm>
            <a:off x="381001" y="1791795"/>
            <a:ext cx="7155779" cy="369460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800" dirty="0"/>
          </a:p>
        </p:txBody>
      </p:sp>
      <p:sp>
        <p:nvSpPr>
          <p:cNvPr id="4" name="TextBox 3">
            <a:extLst>
              <a:ext uri="{FF2B5EF4-FFF2-40B4-BE49-F238E27FC236}">
                <a16:creationId xmlns:a16="http://schemas.microsoft.com/office/drawing/2014/main" xmlns="" id="{B4FBC46D-6669-2DBF-A079-98E19B4129B7}"/>
              </a:ext>
            </a:extLst>
          </p:cNvPr>
          <p:cNvSpPr txBox="1"/>
          <p:nvPr/>
        </p:nvSpPr>
        <p:spPr>
          <a:xfrm>
            <a:off x="723900" y="2363295"/>
            <a:ext cx="7696200" cy="3393237"/>
          </a:xfrm>
          <a:prstGeom prst="rect">
            <a:avLst/>
          </a:prstGeom>
          <a:noFill/>
        </p:spPr>
        <p:txBody>
          <a:bodyPr wrap="square" rtlCol="0">
            <a:spAutoFit/>
          </a:bodyPr>
          <a:lstStyle/>
          <a:p>
            <a:pPr marL="285743" indent="-285743">
              <a:buFont typeface="Arial" panose="020B0604020202020204" pitchFamily="34" charset="0"/>
              <a:buChar char="•"/>
            </a:pPr>
            <a:r>
              <a:rPr lang="en-US" sz="1650" dirty="0"/>
              <a:t>Early elevation of IL-1ra, IL-8, IL-10, MCP-1, and lactate at 6-hours post-traumatic injury may be useful predictors of 30-day mortality</a:t>
            </a:r>
          </a:p>
          <a:p>
            <a:pPr marL="285743" indent="-285743">
              <a:buFont typeface="Arial" panose="020B0604020202020204" pitchFamily="34" charset="0"/>
              <a:buChar char="•"/>
            </a:pPr>
            <a:endParaRPr lang="en-US" sz="1650" dirty="0"/>
          </a:p>
          <a:p>
            <a:pPr marL="285743" indent="-285743">
              <a:buFont typeface="Arial" panose="020B0604020202020204" pitchFamily="34" charset="0"/>
              <a:buChar char="•"/>
            </a:pPr>
            <a:r>
              <a:rPr lang="en-US" sz="1650" dirty="0"/>
              <a:t>Although significant differences between survivors and non-survivors at 6-hours, not strong enough to calculate a reliable cut off value</a:t>
            </a:r>
          </a:p>
          <a:p>
            <a:pPr marL="285743" indent="-285743">
              <a:buFont typeface="Arial" panose="020B0604020202020204" pitchFamily="34" charset="0"/>
              <a:buChar char="•"/>
            </a:pPr>
            <a:endParaRPr lang="en-US" sz="1650" dirty="0"/>
          </a:p>
          <a:p>
            <a:pPr marL="285743" indent="-285743">
              <a:buFont typeface="Arial" panose="020B0604020202020204" pitchFamily="34" charset="0"/>
              <a:buChar char="•"/>
            </a:pPr>
            <a:r>
              <a:rPr lang="en-US" sz="1650" dirty="0"/>
              <a:t>46% of patients were excluded for not having all 6, 24, 72 hour samples</a:t>
            </a:r>
          </a:p>
          <a:p>
            <a:pPr marL="285743" indent="-285743">
              <a:buFont typeface="Arial" panose="020B0604020202020204" pitchFamily="34" charset="0"/>
              <a:buChar char="•"/>
            </a:pPr>
            <a:endParaRPr lang="en-US" sz="1650" dirty="0"/>
          </a:p>
          <a:p>
            <a:pPr marL="285743" indent="-285743">
              <a:buFont typeface="Arial" panose="020B0604020202020204" pitchFamily="34" charset="0"/>
              <a:buChar char="•"/>
            </a:pPr>
            <a:r>
              <a:rPr lang="en-US" sz="1650" dirty="0"/>
              <a:t>Focus on the 6 hour, or ICU admission timepoint</a:t>
            </a:r>
          </a:p>
          <a:p>
            <a:pPr marL="285743" indent="-285743">
              <a:buFont typeface="Arial" panose="020B0604020202020204" pitchFamily="34" charset="0"/>
              <a:buChar char="•"/>
            </a:pPr>
            <a:endParaRPr lang="en-US" sz="1650" dirty="0"/>
          </a:p>
          <a:p>
            <a:pPr marL="285743" indent="-285743">
              <a:buFont typeface="Arial" panose="020B0604020202020204" pitchFamily="34" charset="0"/>
              <a:buChar char="•"/>
            </a:pPr>
            <a:r>
              <a:rPr lang="en-US" sz="1650" dirty="0"/>
              <a:t>Combined with Orthopedics interest in:</a:t>
            </a:r>
          </a:p>
          <a:p>
            <a:pPr marL="628643" lvl="1" indent="-285743">
              <a:buFont typeface="Arial" panose="020B0604020202020204" pitchFamily="34" charset="0"/>
              <a:buChar char="•"/>
            </a:pPr>
            <a:r>
              <a:rPr lang="en-US" sz="1650" dirty="0"/>
              <a:t>IL-6 association with fracture fixation outcomes</a:t>
            </a:r>
          </a:p>
          <a:p>
            <a:pPr marL="628643" lvl="1" indent="-285743">
              <a:buFont typeface="Arial" panose="020B0604020202020204" pitchFamily="34" charset="0"/>
              <a:buChar char="•"/>
            </a:pPr>
            <a:r>
              <a:rPr lang="en-US" sz="1650" dirty="0"/>
              <a:t>Demonstrated thrombophilia outcomes in pelvic fracture patients</a:t>
            </a:r>
          </a:p>
        </p:txBody>
      </p:sp>
    </p:spTree>
    <p:extLst>
      <p:ext uri="{BB962C8B-B14F-4D97-AF65-F5344CB8AC3E}">
        <p14:creationId xmlns:p14="http://schemas.microsoft.com/office/powerpoint/2010/main" val="958764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C0F4876C-7253-4727-94D6-85562C01CA27}"/>
              </a:ext>
            </a:extLst>
          </p:cNvPr>
          <p:cNvSpPr txBox="1">
            <a:spLocks noChangeArrowheads="1"/>
          </p:cNvSpPr>
          <p:nvPr/>
        </p:nvSpPr>
        <p:spPr>
          <a:xfrm>
            <a:off x="1487523" y="1585326"/>
            <a:ext cx="6343650" cy="41790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000" b="1" kern="0" dirty="0">
                <a:solidFill>
                  <a:schemeClr val="tx1"/>
                </a:solidFill>
              </a:rPr>
              <a:t>Resuscitation in real time</a:t>
            </a:r>
          </a:p>
        </p:txBody>
      </p:sp>
      <p:grpSp>
        <p:nvGrpSpPr>
          <p:cNvPr id="7" name="Group 6">
            <a:extLst>
              <a:ext uri="{FF2B5EF4-FFF2-40B4-BE49-F238E27FC236}">
                <a16:creationId xmlns:a16="http://schemas.microsoft.com/office/drawing/2014/main" xmlns="" id="{3DB55C34-7D12-E4E0-89EB-D9D98D5B3206}"/>
              </a:ext>
            </a:extLst>
          </p:cNvPr>
          <p:cNvGrpSpPr/>
          <p:nvPr/>
        </p:nvGrpSpPr>
        <p:grpSpPr>
          <a:xfrm>
            <a:off x="1400175" y="1981200"/>
            <a:ext cx="6343650" cy="3962400"/>
            <a:chOff x="1544241" y="1653778"/>
            <a:chExt cx="5534026" cy="3243263"/>
          </a:xfrm>
        </p:grpSpPr>
        <p:grpSp>
          <p:nvGrpSpPr>
            <p:cNvPr id="58371" name="Group 29">
              <a:extLst>
                <a:ext uri="{FF2B5EF4-FFF2-40B4-BE49-F238E27FC236}">
                  <a16:creationId xmlns:a16="http://schemas.microsoft.com/office/drawing/2014/main" xmlns="" id="{BAD53161-61D8-7655-BE0F-5613F78F2327}"/>
                </a:ext>
              </a:extLst>
            </p:cNvPr>
            <p:cNvGrpSpPr>
              <a:grpSpLocks/>
            </p:cNvGrpSpPr>
            <p:nvPr/>
          </p:nvGrpSpPr>
          <p:grpSpPr bwMode="auto">
            <a:xfrm>
              <a:off x="2041923" y="1653778"/>
              <a:ext cx="5036344" cy="3243263"/>
              <a:chOff x="643261" y="2229450"/>
              <a:chExt cx="6716126" cy="4323750"/>
            </a:xfrm>
          </p:grpSpPr>
          <p:sp>
            <p:nvSpPr>
              <p:cNvPr id="58379" name="TextBox 16">
                <a:extLst>
                  <a:ext uri="{FF2B5EF4-FFF2-40B4-BE49-F238E27FC236}">
                    <a16:creationId xmlns:a16="http://schemas.microsoft.com/office/drawing/2014/main" xmlns="" id="{565911F6-878A-ADF7-A6A3-78EE06363FA1}"/>
                  </a:ext>
                </a:extLst>
              </p:cNvPr>
              <p:cNvSpPr txBox="1">
                <a:spLocks noChangeArrowheads="1"/>
              </p:cNvSpPr>
              <p:nvPr/>
            </p:nvSpPr>
            <p:spPr bwMode="auto">
              <a:xfrm>
                <a:off x="643261" y="5397000"/>
                <a:ext cx="3352799" cy="32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a:t>Permissive hypotension</a:t>
                </a:r>
              </a:p>
            </p:txBody>
          </p:sp>
          <p:grpSp>
            <p:nvGrpSpPr>
              <p:cNvPr id="58380" name="Group 28">
                <a:extLst>
                  <a:ext uri="{FF2B5EF4-FFF2-40B4-BE49-F238E27FC236}">
                    <a16:creationId xmlns:a16="http://schemas.microsoft.com/office/drawing/2014/main" xmlns="" id="{65C660A0-7766-C039-0035-0CF9F03193F1}"/>
                  </a:ext>
                </a:extLst>
              </p:cNvPr>
              <p:cNvGrpSpPr>
                <a:grpSpLocks/>
              </p:cNvGrpSpPr>
              <p:nvPr/>
            </p:nvGrpSpPr>
            <p:grpSpPr bwMode="auto">
              <a:xfrm>
                <a:off x="990975" y="2229450"/>
                <a:ext cx="6368412" cy="4323750"/>
                <a:chOff x="990975" y="2229450"/>
                <a:chExt cx="6368412" cy="4323750"/>
              </a:xfrm>
            </p:grpSpPr>
            <p:sp>
              <p:nvSpPr>
                <p:cNvPr id="8" name="Arrow: Right 7">
                  <a:extLst>
                    <a:ext uri="{FF2B5EF4-FFF2-40B4-BE49-F238E27FC236}">
                      <a16:creationId xmlns:a16="http://schemas.microsoft.com/office/drawing/2014/main" xmlns="" id="{0D5D9346-E271-4511-BD78-08168B31EA95}"/>
                    </a:ext>
                  </a:extLst>
                </p:cNvPr>
                <p:cNvSpPr/>
                <p:nvPr/>
              </p:nvSpPr>
              <p:spPr>
                <a:xfrm>
                  <a:off x="990975" y="6019874"/>
                  <a:ext cx="6323955" cy="533326"/>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8382" name="TextBox 8">
                  <a:extLst>
                    <a:ext uri="{FF2B5EF4-FFF2-40B4-BE49-F238E27FC236}">
                      <a16:creationId xmlns:a16="http://schemas.microsoft.com/office/drawing/2014/main" xmlns="" id="{D6B3EDFF-F885-9E32-0645-94ECE1D91527}"/>
                    </a:ext>
                  </a:extLst>
                </p:cNvPr>
                <p:cNvSpPr txBox="1">
                  <a:spLocks noChangeArrowheads="1"/>
                </p:cNvSpPr>
                <p:nvPr/>
              </p:nvSpPr>
              <p:spPr bwMode="auto">
                <a:xfrm>
                  <a:off x="1447800" y="6110054"/>
                  <a:ext cx="5410201" cy="32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a:t>Time from injury</a:t>
                  </a:r>
                </a:p>
              </p:txBody>
            </p:sp>
            <p:sp>
              <p:nvSpPr>
                <p:cNvPr id="11" name="Right Triangle 10">
                  <a:extLst>
                    <a:ext uri="{FF2B5EF4-FFF2-40B4-BE49-F238E27FC236}">
                      <a16:creationId xmlns:a16="http://schemas.microsoft.com/office/drawing/2014/main" xmlns="" id="{22AA3CEE-32C2-45C0-A428-F34749E49B12}"/>
                    </a:ext>
                  </a:extLst>
                </p:cNvPr>
                <p:cNvSpPr/>
                <p:nvPr/>
              </p:nvSpPr>
              <p:spPr>
                <a:xfrm>
                  <a:off x="990975" y="4572275"/>
                  <a:ext cx="4061430" cy="1142841"/>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2" name="Rectangle 11">
                  <a:extLst>
                    <a:ext uri="{FF2B5EF4-FFF2-40B4-BE49-F238E27FC236}">
                      <a16:creationId xmlns:a16="http://schemas.microsoft.com/office/drawing/2014/main" xmlns="" id="{9A9DF07B-7711-4EAF-B5B1-617851A61321}"/>
                    </a:ext>
                  </a:extLst>
                </p:cNvPr>
                <p:cNvSpPr/>
                <p:nvPr/>
              </p:nvSpPr>
              <p:spPr>
                <a:xfrm>
                  <a:off x="990975" y="5802416"/>
                  <a:ext cx="6019110" cy="3079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Right Triangle 13">
                  <a:extLst>
                    <a:ext uri="{FF2B5EF4-FFF2-40B4-BE49-F238E27FC236}">
                      <a16:creationId xmlns:a16="http://schemas.microsoft.com/office/drawing/2014/main" xmlns="" id="{A25F04E6-2B25-4268-87D5-31E18CD9A5AC}"/>
                    </a:ext>
                  </a:extLst>
                </p:cNvPr>
                <p:cNvSpPr/>
                <p:nvPr/>
              </p:nvSpPr>
              <p:spPr>
                <a:xfrm>
                  <a:off x="3658373" y="3810381"/>
                  <a:ext cx="2665810" cy="1912672"/>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8386" name="TextBox 17">
                  <a:extLst>
                    <a:ext uri="{FF2B5EF4-FFF2-40B4-BE49-F238E27FC236}">
                      <a16:creationId xmlns:a16="http://schemas.microsoft.com/office/drawing/2014/main" xmlns="" id="{73AB4708-BDD6-3B2A-9612-12F5488DCD03}"/>
                    </a:ext>
                  </a:extLst>
                </p:cNvPr>
                <p:cNvSpPr txBox="1">
                  <a:spLocks noChangeArrowheads="1"/>
                </p:cNvSpPr>
                <p:nvPr/>
              </p:nvSpPr>
              <p:spPr bwMode="auto">
                <a:xfrm>
                  <a:off x="1010390" y="5799311"/>
                  <a:ext cx="3352800" cy="32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50"/>
                    <a:t>Limited crystalloid</a:t>
                  </a:r>
                </a:p>
              </p:txBody>
            </p:sp>
            <p:sp>
              <p:nvSpPr>
                <p:cNvPr id="58387" name="TextBox 19">
                  <a:extLst>
                    <a:ext uri="{FF2B5EF4-FFF2-40B4-BE49-F238E27FC236}">
                      <a16:creationId xmlns:a16="http://schemas.microsoft.com/office/drawing/2014/main" xmlns="" id="{19177525-AEC1-D015-3329-23E741E7CE70}"/>
                    </a:ext>
                  </a:extLst>
                </p:cNvPr>
                <p:cNvSpPr txBox="1">
                  <a:spLocks noChangeArrowheads="1"/>
                </p:cNvSpPr>
                <p:nvPr/>
              </p:nvSpPr>
              <p:spPr bwMode="auto">
                <a:xfrm>
                  <a:off x="3747186" y="4774799"/>
                  <a:ext cx="1557662" cy="55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a:t>Balanced </a:t>
                  </a:r>
                </a:p>
                <a:p>
                  <a:pPr algn="ctr">
                    <a:spcBef>
                      <a:spcPct val="0"/>
                    </a:spcBef>
                    <a:buFontTx/>
                    <a:buNone/>
                  </a:pPr>
                  <a:r>
                    <a:rPr lang="en-US" altLang="en-US" sz="1350"/>
                    <a:t>resuscitation</a:t>
                  </a:r>
                </a:p>
              </p:txBody>
            </p:sp>
            <p:sp>
              <p:nvSpPr>
                <p:cNvPr id="21" name="Arrow: Down 20">
                  <a:extLst>
                    <a:ext uri="{FF2B5EF4-FFF2-40B4-BE49-F238E27FC236}">
                      <a16:creationId xmlns:a16="http://schemas.microsoft.com/office/drawing/2014/main" xmlns="" id="{A43E3DF1-B670-4073-B0AC-0428DF3EE748}"/>
                    </a:ext>
                  </a:extLst>
                </p:cNvPr>
                <p:cNvSpPr/>
                <p:nvPr/>
              </p:nvSpPr>
              <p:spPr>
                <a:xfrm>
                  <a:off x="3161411" y="2911980"/>
                  <a:ext cx="609691" cy="65713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8389" name="TextBox 21">
                  <a:extLst>
                    <a:ext uri="{FF2B5EF4-FFF2-40B4-BE49-F238E27FC236}">
                      <a16:creationId xmlns:a16="http://schemas.microsoft.com/office/drawing/2014/main" xmlns="" id="{5C09519C-4E99-78BD-3A08-E01B7D2CBC42}"/>
                    </a:ext>
                  </a:extLst>
                </p:cNvPr>
                <p:cNvSpPr txBox="1">
                  <a:spLocks noChangeArrowheads="1"/>
                </p:cNvSpPr>
                <p:nvPr/>
              </p:nvSpPr>
              <p:spPr bwMode="auto">
                <a:xfrm>
                  <a:off x="3008894" y="2245066"/>
                  <a:ext cx="914400" cy="55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a:t>Whole blood</a:t>
                  </a:r>
                </a:p>
              </p:txBody>
            </p:sp>
            <p:sp>
              <p:nvSpPr>
                <p:cNvPr id="23" name="Arrow: Down 22">
                  <a:extLst>
                    <a:ext uri="{FF2B5EF4-FFF2-40B4-BE49-F238E27FC236}">
                      <a16:creationId xmlns:a16="http://schemas.microsoft.com/office/drawing/2014/main" xmlns="" id="{9C906025-64C3-4769-AED8-B27A0983F9EB}"/>
                    </a:ext>
                  </a:extLst>
                </p:cNvPr>
                <p:cNvSpPr/>
                <p:nvPr/>
              </p:nvSpPr>
              <p:spPr>
                <a:xfrm>
                  <a:off x="4147395" y="2911980"/>
                  <a:ext cx="1462306" cy="65713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8391" name="TextBox 23">
                  <a:extLst>
                    <a:ext uri="{FF2B5EF4-FFF2-40B4-BE49-F238E27FC236}">
                      <a16:creationId xmlns:a16="http://schemas.microsoft.com/office/drawing/2014/main" xmlns="" id="{2B096778-6019-9924-3D38-57CF7DDE2CFC}"/>
                    </a:ext>
                  </a:extLst>
                </p:cNvPr>
                <p:cNvSpPr txBox="1">
                  <a:spLocks noChangeArrowheads="1"/>
                </p:cNvSpPr>
                <p:nvPr/>
              </p:nvSpPr>
              <p:spPr bwMode="auto">
                <a:xfrm>
                  <a:off x="4027269" y="2229450"/>
                  <a:ext cx="1687728" cy="55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dirty="0"/>
                    <a:t>Hemostatic adjuncts</a:t>
                  </a:r>
                </a:p>
              </p:txBody>
            </p:sp>
            <p:sp>
              <p:nvSpPr>
                <p:cNvPr id="25" name="TextBox 24">
                  <a:extLst>
                    <a:ext uri="{FF2B5EF4-FFF2-40B4-BE49-F238E27FC236}">
                      <a16:creationId xmlns:a16="http://schemas.microsoft.com/office/drawing/2014/main" xmlns="" id="{C8DB5CB0-BEBF-4378-B6A2-BBB1CAF6AE20}"/>
                    </a:ext>
                  </a:extLst>
                </p:cNvPr>
                <p:cNvSpPr txBox="1"/>
                <p:nvPr/>
              </p:nvSpPr>
              <p:spPr>
                <a:xfrm>
                  <a:off x="2569185" y="4138947"/>
                  <a:ext cx="1178101" cy="453389"/>
                </a:xfrm>
                <a:prstGeom prst="rect">
                  <a:avLst/>
                </a:prstGeom>
                <a:noFill/>
                <a:ln>
                  <a:solidFill>
                    <a:schemeClr val="accent5">
                      <a:lumMod val="50000"/>
                    </a:schemeClr>
                  </a:solidFill>
                </a:ln>
              </p:spPr>
              <p:txBody>
                <a:bodyPr>
                  <a:spAutoFit/>
                </a:bodyPr>
                <a:lstStyle/>
                <a:p>
                  <a:pPr algn="ctr">
                    <a:defRPr/>
                  </a:pPr>
                  <a:r>
                    <a:rPr lang="en-US" sz="1050" dirty="0"/>
                    <a:t>Viscoelastic testing</a:t>
                  </a:r>
                </a:p>
              </p:txBody>
            </p:sp>
            <p:sp>
              <p:nvSpPr>
                <p:cNvPr id="26" name="TextBox 25">
                  <a:extLst>
                    <a:ext uri="{FF2B5EF4-FFF2-40B4-BE49-F238E27FC236}">
                      <a16:creationId xmlns:a16="http://schemas.microsoft.com/office/drawing/2014/main" xmlns="" id="{F17B5B0F-CE00-4A67-B3F8-5476645FEB9A}"/>
                    </a:ext>
                  </a:extLst>
                </p:cNvPr>
                <p:cNvSpPr txBox="1"/>
                <p:nvPr/>
              </p:nvSpPr>
              <p:spPr>
                <a:xfrm>
                  <a:off x="4871403" y="4224659"/>
                  <a:ext cx="1219382" cy="453389"/>
                </a:xfrm>
                <a:prstGeom prst="rect">
                  <a:avLst/>
                </a:prstGeom>
                <a:noFill/>
                <a:ln>
                  <a:solidFill>
                    <a:schemeClr val="accent5">
                      <a:lumMod val="50000"/>
                    </a:schemeClr>
                  </a:solidFill>
                </a:ln>
              </p:spPr>
              <p:txBody>
                <a:bodyPr>
                  <a:spAutoFit/>
                </a:bodyPr>
                <a:lstStyle/>
                <a:p>
                  <a:pPr algn="ctr">
                    <a:defRPr/>
                  </a:pPr>
                  <a:r>
                    <a:rPr lang="en-US" sz="1050" dirty="0"/>
                    <a:t>Viscoelastic testing</a:t>
                  </a:r>
                </a:p>
              </p:txBody>
            </p:sp>
            <p:sp>
              <p:nvSpPr>
                <p:cNvPr id="28" name="TextBox 27">
                  <a:extLst>
                    <a:ext uri="{FF2B5EF4-FFF2-40B4-BE49-F238E27FC236}">
                      <a16:creationId xmlns:a16="http://schemas.microsoft.com/office/drawing/2014/main" xmlns="" id="{69D33484-706D-4E3F-94C6-B0ADE1246825}"/>
                    </a:ext>
                  </a:extLst>
                </p:cNvPr>
                <p:cNvSpPr txBox="1"/>
                <p:nvPr/>
              </p:nvSpPr>
              <p:spPr>
                <a:xfrm>
                  <a:off x="6140005" y="4224659"/>
                  <a:ext cx="1219382" cy="453389"/>
                </a:xfrm>
                <a:prstGeom prst="rect">
                  <a:avLst/>
                </a:prstGeom>
                <a:noFill/>
                <a:ln>
                  <a:solidFill>
                    <a:schemeClr val="accent5">
                      <a:lumMod val="50000"/>
                    </a:schemeClr>
                  </a:solidFill>
                </a:ln>
              </p:spPr>
              <p:txBody>
                <a:bodyPr>
                  <a:spAutoFit/>
                </a:bodyPr>
                <a:lstStyle/>
                <a:p>
                  <a:pPr algn="ctr">
                    <a:defRPr/>
                  </a:pPr>
                  <a:r>
                    <a:rPr lang="en-US" sz="1050" dirty="0"/>
                    <a:t>Viscoelastic testing</a:t>
                  </a:r>
                </a:p>
              </p:txBody>
            </p:sp>
          </p:grpSp>
        </p:grpSp>
        <p:pic>
          <p:nvPicPr>
            <p:cNvPr id="58372" name="Picture 8" descr="http://free-pictograms.com/material/300.jpg">
              <a:extLst>
                <a:ext uri="{FF2B5EF4-FFF2-40B4-BE49-F238E27FC236}">
                  <a16:creationId xmlns:a16="http://schemas.microsoft.com/office/drawing/2014/main" xmlns="" id="{0849DE0E-5B05-A681-DC87-961788DFA7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4241" y="2566988"/>
              <a:ext cx="746522" cy="52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 descr="Ambulance Icon 126255">
              <a:extLst>
                <a:ext uri="{FF2B5EF4-FFF2-40B4-BE49-F238E27FC236}">
                  <a16:creationId xmlns:a16="http://schemas.microsoft.com/office/drawing/2014/main" xmlns="" id="{4A41971C-F159-351F-7855-2C0F1FC91A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1478" y="2507457"/>
              <a:ext cx="622697"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Helicopter Icon 4006258">
              <a:extLst>
                <a:ext uri="{FF2B5EF4-FFF2-40B4-BE49-F238E27FC236}">
                  <a16:creationId xmlns:a16="http://schemas.microsoft.com/office/drawing/2014/main" xmlns="" id="{B03A3AC2-92CE-793E-AC1C-3E2FD5A161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7994" y="2507457"/>
              <a:ext cx="594122"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0" descr="operating table Icon 160264">
              <a:extLst>
                <a:ext uri="{FF2B5EF4-FFF2-40B4-BE49-F238E27FC236}">
                  <a16:creationId xmlns:a16="http://schemas.microsoft.com/office/drawing/2014/main" xmlns="" id="{D3815EEF-DE27-925B-F292-FA4E3320B0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3319" y="2581275"/>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2" descr="surgery room Icon 2485202">
              <a:extLst>
                <a:ext uri="{FF2B5EF4-FFF2-40B4-BE49-F238E27FC236}">
                  <a16:creationId xmlns:a16="http://schemas.microsoft.com/office/drawing/2014/main" xmlns="" id="{EDB04AA3-5B53-0E56-E036-F2D8B9B4EA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7713" y="2533650"/>
              <a:ext cx="722710" cy="72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4" descr="ventilator Icon 3462642">
              <a:extLst>
                <a:ext uri="{FF2B5EF4-FFF2-40B4-BE49-F238E27FC236}">
                  <a16:creationId xmlns:a16="http://schemas.microsoft.com/office/drawing/2014/main" xmlns="" id="{E586FF06-8B92-47D0-23F8-9C42769CF0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2694" y="2599135"/>
              <a:ext cx="591741" cy="59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xmlns="" id="{8A7E9E62-CC9B-4E2E-8EB2-70CDE7DEA748}"/>
                </a:ext>
              </a:extLst>
            </p:cNvPr>
            <p:cNvSpPr txBox="1"/>
            <p:nvPr/>
          </p:nvSpPr>
          <p:spPr>
            <a:xfrm>
              <a:off x="3486150" y="3493294"/>
              <a:ext cx="883444" cy="207833"/>
            </a:xfrm>
            <a:prstGeom prst="rect">
              <a:avLst/>
            </a:prstGeom>
            <a:noFill/>
            <a:ln>
              <a:solidFill>
                <a:schemeClr val="accent5">
                  <a:lumMod val="50000"/>
                </a:schemeClr>
              </a:solidFill>
            </a:ln>
          </p:spPr>
          <p:txBody>
            <a:bodyPr>
              <a:spAutoFit/>
            </a:bodyPr>
            <a:lstStyle/>
            <a:p>
              <a:pPr algn="ctr">
                <a:defRPr/>
              </a:pPr>
              <a:r>
                <a:rPr lang="en-US" sz="1050" dirty="0"/>
                <a:t>POC labs</a:t>
              </a:r>
            </a:p>
          </p:txBody>
        </p:sp>
        <p:sp>
          <p:nvSpPr>
            <p:cNvPr id="3" name="Arrow: Down 2">
              <a:extLst>
                <a:ext uri="{FF2B5EF4-FFF2-40B4-BE49-F238E27FC236}">
                  <a16:creationId xmlns:a16="http://schemas.microsoft.com/office/drawing/2014/main" xmlns="" id="{6AC0023F-C805-60A1-1FE4-FF2A1D6739B4}"/>
                </a:ext>
              </a:extLst>
            </p:cNvPr>
            <p:cNvSpPr/>
            <p:nvPr/>
          </p:nvSpPr>
          <p:spPr>
            <a:xfrm>
              <a:off x="5957078" y="2122445"/>
              <a:ext cx="372664" cy="48534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AAB8E384-ED80-6490-3041-6DA856008F01}"/>
                </a:ext>
              </a:extLst>
            </p:cNvPr>
            <p:cNvSpPr txBox="1"/>
            <p:nvPr/>
          </p:nvSpPr>
          <p:spPr>
            <a:xfrm>
              <a:off x="5624946" y="1657350"/>
              <a:ext cx="1050132" cy="245620"/>
            </a:xfrm>
            <a:prstGeom prst="rect">
              <a:avLst/>
            </a:prstGeom>
            <a:noFill/>
          </p:spPr>
          <p:txBody>
            <a:bodyPr wrap="square" rtlCol="0">
              <a:spAutoFit/>
            </a:bodyPr>
            <a:lstStyle/>
            <a:p>
              <a:pPr algn="ctr"/>
              <a:r>
                <a:rPr lang="en-US" sz="1350" b="1" dirty="0">
                  <a:solidFill>
                    <a:srgbClr val="FF0000"/>
                  </a:solidFill>
                </a:rPr>
                <a:t>ICU admission</a:t>
              </a:r>
            </a:p>
          </p:txBody>
        </p:sp>
        <p:sp>
          <p:nvSpPr>
            <p:cNvPr id="6" name="TextBox 5">
              <a:extLst>
                <a:ext uri="{FF2B5EF4-FFF2-40B4-BE49-F238E27FC236}">
                  <a16:creationId xmlns:a16="http://schemas.microsoft.com/office/drawing/2014/main" xmlns="" id="{6EC679FC-BD59-469C-A4C2-E63C202E6576}"/>
                </a:ext>
              </a:extLst>
            </p:cNvPr>
            <p:cNvSpPr txBox="1"/>
            <p:nvPr/>
          </p:nvSpPr>
          <p:spPr>
            <a:xfrm>
              <a:off x="6163867" y="3638550"/>
              <a:ext cx="914400" cy="472346"/>
            </a:xfrm>
            <a:prstGeom prst="rect">
              <a:avLst/>
            </a:prstGeom>
            <a:noFill/>
            <a:ln w="31750">
              <a:solidFill>
                <a:srgbClr val="FF0000"/>
              </a:solidFill>
            </a:ln>
          </p:spPr>
          <p:txBody>
            <a:bodyPr wrap="square" rtlCol="0">
              <a:spAutoFit/>
            </a:bodyPr>
            <a:lstStyle/>
            <a:p>
              <a:pPr algn="ctr"/>
              <a:r>
                <a:rPr lang="en-US" sz="1050" b="1" dirty="0">
                  <a:solidFill>
                    <a:srgbClr val="FF0000"/>
                  </a:solidFill>
                </a:rPr>
                <a:t>Serum biomarker testing</a:t>
              </a:r>
            </a:p>
          </p:txBody>
        </p:sp>
      </p:grpSp>
    </p:spTree>
    <p:extLst>
      <p:ext uri="{BB962C8B-B14F-4D97-AF65-F5344CB8AC3E}">
        <p14:creationId xmlns:p14="http://schemas.microsoft.com/office/powerpoint/2010/main" val="2418290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ACLS – “Future” State of the Science</a:t>
            </a:r>
          </a:p>
        </p:txBody>
      </p:sp>
      <p:pic>
        <p:nvPicPr>
          <p:cNvPr id="4" name="Picture 3">
            <a:extLst>
              <a:ext uri="{FF2B5EF4-FFF2-40B4-BE49-F238E27FC236}">
                <a16:creationId xmlns:a16="http://schemas.microsoft.com/office/drawing/2014/main" xmlns="" id="{42D16858-150D-7A47-8592-62A87FF2DE26}"/>
              </a:ext>
            </a:extLst>
          </p:cNvPr>
          <p:cNvPicPr>
            <a:picLocks noChangeAspect="1"/>
          </p:cNvPicPr>
          <p:nvPr/>
        </p:nvPicPr>
        <p:blipFill rotWithShape="1">
          <a:blip r:embed="rId2">
            <a:extLst>
              <a:ext uri="{28A0092B-C50C-407E-A947-70E740481C1C}">
                <a14:useLocalDpi xmlns:a14="http://schemas.microsoft.com/office/drawing/2010/main" val="0"/>
              </a:ext>
            </a:extLst>
          </a:blip>
          <a:srcRect l="12969" t="10166" r="13639" b="21562"/>
          <a:stretch/>
        </p:blipFill>
        <p:spPr>
          <a:xfrm>
            <a:off x="2185913" y="844894"/>
            <a:ext cx="4385792" cy="5460672"/>
          </a:xfrm>
          <a:prstGeom prst="rect">
            <a:avLst/>
          </a:prstGeom>
        </p:spPr>
      </p:pic>
      <p:sp>
        <p:nvSpPr>
          <p:cNvPr id="10" name="TextBox 9">
            <a:extLst>
              <a:ext uri="{FF2B5EF4-FFF2-40B4-BE49-F238E27FC236}">
                <a16:creationId xmlns:a16="http://schemas.microsoft.com/office/drawing/2014/main" xmlns="" id="{335B0282-5D6F-6E41-B170-2DEF56851D7A}"/>
              </a:ext>
            </a:extLst>
          </p:cNvPr>
          <p:cNvSpPr txBox="1"/>
          <p:nvPr/>
        </p:nvSpPr>
        <p:spPr>
          <a:xfrm>
            <a:off x="2359880" y="817638"/>
            <a:ext cx="2741391"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CARDIAC ARREST</a:t>
            </a:r>
          </a:p>
        </p:txBody>
      </p:sp>
      <p:sp>
        <p:nvSpPr>
          <p:cNvPr id="12" name="Bent Arrow 11">
            <a:extLst>
              <a:ext uri="{FF2B5EF4-FFF2-40B4-BE49-F238E27FC236}">
                <a16:creationId xmlns:a16="http://schemas.microsoft.com/office/drawing/2014/main" xmlns="" id="{ADAF9482-B23F-6845-AD21-A5CA37585648}"/>
              </a:ext>
            </a:extLst>
          </p:cNvPr>
          <p:cNvSpPr/>
          <p:nvPr/>
        </p:nvSpPr>
        <p:spPr>
          <a:xfrm rot="5400000" flipV="1">
            <a:off x="147509" y="2793594"/>
            <a:ext cx="3975494" cy="485905"/>
          </a:xfrm>
          <a:prstGeom prst="bentArrow">
            <a:avLst>
              <a:gd name="adj1" fmla="val 8971"/>
              <a:gd name="adj2" fmla="val 16402"/>
              <a:gd name="adj3" fmla="val 31534"/>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Bent Arrow 12">
            <a:extLst>
              <a:ext uri="{FF2B5EF4-FFF2-40B4-BE49-F238E27FC236}">
                <a16:creationId xmlns:a16="http://schemas.microsoft.com/office/drawing/2014/main" xmlns="" id="{A199AE59-5E53-B042-8956-9E105899B220}"/>
              </a:ext>
            </a:extLst>
          </p:cNvPr>
          <p:cNvSpPr/>
          <p:nvPr/>
        </p:nvSpPr>
        <p:spPr>
          <a:xfrm rot="5400000">
            <a:off x="3319869" y="2739367"/>
            <a:ext cx="3975493" cy="594360"/>
          </a:xfrm>
          <a:prstGeom prst="bentArrow">
            <a:avLst>
              <a:gd name="adj1" fmla="val 7695"/>
              <a:gd name="adj2" fmla="val 13135"/>
              <a:gd name="adj3" fmla="val 25000"/>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xmlns="" id="{9D6463F7-C628-E241-9DD7-5C281E9CF5B3}"/>
              </a:ext>
            </a:extLst>
          </p:cNvPr>
          <p:cNvSpPr txBox="1"/>
          <p:nvPr/>
        </p:nvSpPr>
        <p:spPr>
          <a:xfrm>
            <a:off x="570817" y="1334697"/>
            <a:ext cx="1282723" cy="523220"/>
          </a:xfrm>
          <a:prstGeom prst="rect">
            <a:avLst/>
          </a:prstGeom>
          <a:noFill/>
          <a:ln>
            <a:noFill/>
          </a:ln>
        </p:spPr>
        <p:txBody>
          <a:bodyPr wrap="none" rtlCol="0">
            <a:spAutoFit/>
          </a:bodyPr>
          <a:lstStyle/>
          <a:p>
            <a:r>
              <a:rPr lang="en-US" sz="2800" b="1" dirty="0">
                <a:solidFill>
                  <a:srgbClr val="FF0000"/>
                </a:solidFill>
              </a:rPr>
              <a:t>PLAN A</a:t>
            </a:r>
          </a:p>
        </p:txBody>
      </p:sp>
      <p:sp>
        <p:nvSpPr>
          <p:cNvPr id="16" name="TextBox 15">
            <a:extLst>
              <a:ext uri="{FF2B5EF4-FFF2-40B4-BE49-F238E27FC236}">
                <a16:creationId xmlns:a16="http://schemas.microsoft.com/office/drawing/2014/main" xmlns="" id="{66E74C0E-B3F9-3548-8D41-A7956F910537}"/>
              </a:ext>
            </a:extLst>
          </p:cNvPr>
          <p:cNvSpPr txBox="1"/>
          <p:nvPr/>
        </p:nvSpPr>
        <p:spPr>
          <a:xfrm>
            <a:off x="5569902" y="1340858"/>
            <a:ext cx="1282723"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PLAN B</a:t>
            </a:r>
          </a:p>
        </p:txBody>
      </p:sp>
      <p:sp>
        <p:nvSpPr>
          <p:cNvPr id="25" name="TextBox 24">
            <a:extLst>
              <a:ext uri="{FF2B5EF4-FFF2-40B4-BE49-F238E27FC236}">
                <a16:creationId xmlns:a16="http://schemas.microsoft.com/office/drawing/2014/main" xmlns="" id="{F5C5B6F0-0997-1F43-B984-509D153BFB9E}"/>
              </a:ext>
            </a:extLst>
          </p:cNvPr>
          <p:cNvSpPr txBox="1"/>
          <p:nvPr/>
        </p:nvSpPr>
        <p:spPr>
          <a:xfrm>
            <a:off x="783168" y="2534610"/>
            <a:ext cx="811441" cy="523220"/>
          </a:xfrm>
          <a:prstGeom prst="rect">
            <a:avLst/>
          </a:prstGeom>
          <a:noFill/>
          <a:ln>
            <a:noFill/>
          </a:ln>
        </p:spPr>
        <p:txBody>
          <a:bodyPr wrap="none" rtlCol="0">
            <a:spAutoFit/>
          </a:bodyPr>
          <a:lstStyle/>
          <a:p>
            <a:r>
              <a:rPr lang="en-US" sz="2800" b="1" dirty="0">
                <a:solidFill>
                  <a:srgbClr val="FF0000"/>
                </a:solidFill>
              </a:rPr>
              <a:t>20%</a:t>
            </a:r>
          </a:p>
        </p:txBody>
      </p:sp>
      <p:sp>
        <p:nvSpPr>
          <p:cNvPr id="26" name="TextBox 25">
            <a:extLst>
              <a:ext uri="{FF2B5EF4-FFF2-40B4-BE49-F238E27FC236}">
                <a16:creationId xmlns:a16="http://schemas.microsoft.com/office/drawing/2014/main" xmlns="" id="{33D3E618-1507-014B-9395-789041ACE716}"/>
              </a:ext>
            </a:extLst>
          </p:cNvPr>
          <p:cNvSpPr txBox="1"/>
          <p:nvPr/>
        </p:nvSpPr>
        <p:spPr>
          <a:xfrm>
            <a:off x="5722732" y="2507602"/>
            <a:ext cx="811441"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20%</a:t>
            </a:r>
          </a:p>
        </p:txBody>
      </p:sp>
      <p:pic>
        <p:nvPicPr>
          <p:cNvPr id="31" name="Picture 30" descr="A picture containing text, orange, lamp, light&#10;&#10;Description automatically generated">
            <a:extLst>
              <a:ext uri="{FF2B5EF4-FFF2-40B4-BE49-F238E27FC236}">
                <a16:creationId xmlns:a16="http://schemas.microsoft.com/office/drawing/2014/main" xmlns="" id="{7EF0BF09-483E-B648-969A-3A09E1052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28" y="1803288"/>
            <a:ext cx="732808" cy="732808"/>
          </a:xfrm>
          <a:prstGeom prst="rect">
            <a:avLst/>
          </a:prstGeom>
        </p:spPr>
      </p:pic>
      <p:pic>
        <p:nvPicPr>
          <p:cNvPr id="30" name="Picture 29" descr="A picture containing text, orange, lamp, light&#10;&#10;Description automatically generated">
            <a:extLst>
              <a:ext uri="{FF2B5EF4-FFF2-40B4-BE49-F238E27FC236}">
                <a16:creationId xmlns:a16="http://schemas.microsoft.com/office/drawing/2014/main" xmlns="" id="{6034ED67-4762-5142-9D03-0192C1871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645" y="1791713"/>
            <a:ext cx="732808" cy="732808"/>
          </a:xfrm>
          <a:prstGeom prst="rect">
            <a:avLst/>
          </a:prstGeom>
        </p:spPr>
      </p:pic>
      <p:sp>
        <p:nvSpPr>
          <p:cNvPr id="37" name="TextBox 36">
            <a:extLst>
              <a:ext uri="{FF2B5EF4-FFF2-40B4-BE49-F238E27FC236}">
                <a16:creationId xmlns:a16="http://schemas.microsoft.com/office/drawing/2014/main" xmlns="" id="{38EF824D-7AED-114E-8115-2BC2207E4FD5}"/>
              </a:ext>
            </a:extLst>
          </p:cNvPr>
          <p:cNvSpPr txBox="1"/>
          <p:nvPr/>
        </p:nvSpPr>
        <p:spPr>
          <a:xfrm>
            <a:off x="2314778" y="2297859"/>
            <a:ext cx="1255472"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PLAN C</a:t>
            </a:r>
          </a:p>
        </p:txBody>
      </p:sp>
      <p:sp>
        <p:nvSpPr>
          <p:cNvPr id="38" name="TextBox 37">
            <a:extLst>
              <a:ext uri="{FF2B5EF4-FFF2-40B4-BE49-F238E27FC236}">
                <a16:creationId xmlns:a16="http://schemas.microsoft.com/office/drawing/2014/main" xmlns="" id="{9676407F-8FE9-B44B-81E4-D7C5ED2641B8}"/>
              </a:ext>
            </a:extLst>
          </p:cNvPr>
          <p:cNvSpPr txBox="1"/>
          <p:nvPr/>
        </p:nvSpPr>
        <p:spPr>
          <a:xfrm>
            <a:off x="2527129" y="3497772"/>
            <a:ext cx="811441"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20%</a:t>
            </a:r>
          </a:p>
        </p:txBody>
      </p:sp>
      <p:pic>
        <p:nvPicPr>
          <p:cNvPr id="39" name="Picture 38" descr="A picture containing text, orange, lamp, light&#10;&#10;Description automatically generated">
            <a:extLst>
              <a:ext uri="{FF2B5EF4-FFF2-40B4-BE49-F238E27FC236}">
                <a16:creationId xmlns:a16="http://schemas.microsoft.com/office/drawing/2014/main" xmlns="" id="{18711322-1DDC-9545-8309-A9B195456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189" y="2766450"/>
            <a:ext cx="732808" cy="732808"/>
          </a:xfrm>
          <a:prstGeom prst="rect">
            <a:avLst/>
          </a:prstGeom>
          <a:solidFill>
            <a:schemeClr val="bg1">
              <a:alpha val="80000"/>
            </a:schemeClr>
          </a:solidFill>
        </p:spPr>
      </p:pic>
      <p:sp>
        <p:nvSpPr>
          <p:cNvPr id="43" name="TextBox 42">
            <a:extLst>
              <a:ext uri="{FF2B5EF4-FFF2-40B4-BE49-F238E27FC236}">
                <a16:creationId xmlns:a16="http://schemas.microsoft.com/office/drawing/2014/main" xmlns="" id="{12535AC8-EF7D-AF4D-9E30-84A29F9E2723}"/>
              </a:ext>
            </a:extLst>
          </p:cNvPr>
          <p:cNvSpPr txBox="1"/>
          <p:nvPr/>
        </p:nvSpPr>
        <p:spPr>
          <a:xfrm>
            <a:off x="3969762" y="2309642"/>
            <a:ext cx="1290738"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PLAN D</a:t>
            </a:r>
          </a:p>
        </p:txBody>
      </p:sp>
      <p:sp>
        <p:nvSpPr>
          <p:cNvPr id="44" name="TextBox 43">
            <a:extLst>
              <a:ext uri="{FF2B5EF4-FFF2-40B4-BE49-F238E27FC236}">
                <a16:creationId xmlns:a16="http://schemas.microsoft.com/office/drawing/2014/main" xmlns="" id="{749E4392-FA4E-BD49-ABC6-A557C82E6A2B}"/>
              </a:ext>
            </a:extLst>
          </p:cNvPr>
          <p:cNvSpPr txBox="1"/>
          <p:nvPr/>
        </p:nvSpPr>
        <p:spPr>
          <a:xfrm>
            <a:off x="4182113" y="3509555"/>
            <a:ext cx="811441"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20%</a:t>
            </a:r>
          </a:p>
        </p:txBody>
      </p:sp>
      <p:pic>
        <p:nvPicPr>
          <p:cNvPr id="45" name="Picture 44" descr="A picture containing text, orange, lamp, light&#10;&#10;Description automatically generated">
            <a:extLst>
              <a:ext uri="{FF2B5EF4-FFF2-40B4-BE49-F238E27FC236}">
                <a16:creationId xmlns:a16="http://schemas.microsoft.com/office/drawing/2014/main" xmlns="" id="{25886223-F249-B043-8169-257CB076E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173" y="2778233"/>
            <a:ext cx="732808" cy="732808"/>
          </a:xfrm>
          <a:prstGeom prst="rect">
            <a:avLst/>
          </a:prstGeom>
          <a:solidFill>
            <a:schemeClr val="bg1">
              <a:alpha val="80000"/>
            </a:schemeClr>
          </a:solidFill>
        </p:spPr>
      </p:pic>
      <p:sp>
        <p:nvSpPr>
          <p:cNvPr id="46" name="TextBox 45">
            <a:extLst>
              <a:ext uri="{FF2B5EF4-FFF2-40B4-BE49-F238E27FC236}">
                <a16:creationId xmlns:a16="http://schemas.microsoft.com/office/drawing/2014/main" xmlns="" id="{AB0DB8E4-7BFF-2C43-B896-EBC88FDFB33A}"/>
              </a:ext>
            </a:extLst>
          </p:cNvPr>
          <p:cNvSpPr txBox="1"/>
          <p:nvPr/>
        </p:nvSpPr>
        <p:spPr>
          <a:xfrm>
            <a:off x="6851317" y="2309642"/>
            <a:ext cx="1282723"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PLAN E</a:t>
            </a:r>
          </a:p>
        </p:txBody>
      </p:sp>
      <p:sp>
        <p:nvSpPr>
          <p:cNvPr id="47" name="TextBox 46">
            <a:extLst>
              <a:ext uri="{FF2B5EF4-FFF2-40B4-BE49-F238E27FC236}">
                <a16:creationId xmlns:a16="http://schemas.microsoft.com/office/drawing/2014/main" xmlns="" id="{B7A97693-D8A8-714A-8854-1144BC61E38C}"/>
              </a:ext>
            </a:extLst>
          </p:cNvPr>
          <p:cNvSpPr txBox="1"/>
          <p:nvPr/>
        </p:nvSpPr>
        <p:spPr>
          <a:xfrm>
            <a:off x="7063668" y="3509555"/>
            <a:ext cx="811441" cy="523220"/>
          </a:xfrm>
          <a:prstGeom prst="rect">
            <a:avLst/>
          </a:prstGeom>
          <a:solidFill>
            <a:schemeClr val="bg1">
              <a:alpha val="80000"/>
            </a:schemeClr>
          </a:solidFill>
          <a:ln>
            <a:noFill/>
          </a:ln>
        </p:spPr>
        <p:txBody>
          <a:bodyPr wrap="none" rtlCol="0">
            <a:spAutoFit/>
          </a:bodyPr>
          <a:lstStyle/>
          <a:p>
            <a:r>
              <a:rPr lang="en-US" sz="2800" b="1" dirty="0">
                <a:solidFill>
                  <a:srgbClr val="FF0000"/>
                </a:solidFill>
              </a:rPr>
              <a:t>20%</a:t>
            </a:r>
          </a:p>
        </p:txBody>
      </p:sp>
      <p:pic>
        <p:nvPicPr>
          <p:cNvPr id="48" name="Picture 47" descr="A picture containing text, orange, lamp, light&#10;&#10;Description automatically generated">
            <a:extLst>
              <a:ext uri="{FF2B5EF4-FFF2-40B4-BE49-F238E27FC236}">
                <a16:creationId xmlns:a16="http://schemas.microsoft.com/office/drawing/2014/main" xmlns="" id="{E04EEBAE-9FD8-EE4F-88E4-7C54E24F3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1728" y="2778233"/>
            <a:ext cx="732808" cy="732808"/>
          </a:xfrm>
          <a:prstGeom prst="rect">
            <a:avLst/>
          </a:prstGeom>
          <a:solidFill>
            <a:schemeClr val="bg1">
              <a:alpha val="80000"/>
            </a:schemeClr>
          </a:solidFill>
        </p:spPr>
      </p:pic>
      <p:sp>
        <p:nvSpPr>
          <p:cNvPr id="50" name="Bent Arrow 49">
            <a:extLst>
              <a:ext uri="{FF2B5EF4-FFF2-40B4-BE49-F238E27FC236}">
                <a16:creationId xmlns:a16="http://schemas.microsoft.com/office/drawing/2014/main" xmlns="" id="{5606BCA1-15C6-4948-A023-59F8BE7D0B59}"/>
              </a:ext>
            </a:extLst>
          </p:cNvPr>
          <p:cNvSpPr/>
          <p:nvPr/>
        </p:nvSpPr>
        <p:spPr>
          <a:xfrm rot="5400000">
            <a:off x="5605850" y="453386"/>
            <a:ext cx="1347612" cy="2538442"/>
          </a:xfrm>
          <a:prstGeom prst="bentArrow">
            <a:avLst>
              <a:gd name="adj1" fmla="val 3487"/>
              <a:gd name="adj2" fmla="val 6297"/>
              <a:gd name="adj3" fmla="val 10793"/>
              <a:gd name="adj4" fmla="val 78384"/>
            </a:avLst>
          </a:prstGeom>
          <a:solidFill>
            <a:srgbClr val="FF0000"/>
          </a:solidFill>
          <a:ln w="95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xmlns="" id="{7682D784-2D6D-4149-9DF7-6FE3B16008FD}"/>
              </a:ext>
            </a:extLst>
          </p:cNvPr>
          <p:cNvSpPr txBox="1"/>
          <p:nvPr/>
        </p:nvSpPr>
        <p:spPr>
          <a:xfrm>
            <a:off x="2793272" y="1240630"/>
            <a:ext cx="238381" cy="1133430"/>
          </a:xfrm>
          <a:prstGeom prst="rect">
            <a:avLst/>
          </a:prstGeom>
          <a:solidFill>
            <a:schemeClr val="bg1">
              <a:alpha val="80000"/>
            </a:schemeClr>
          </a:solidFill>
        </p:spPr>
        <p:txBody>
          <a:bodyPr wrap="square" rtlCol="0">
            <a:spAutoFit/>
          </a:bodyPr>
          <a:lstStyle/>
          <a:p>
            <a:endParaRPr lang="en-US" dirty="0"/>
          </a:p>
        </p:txBody>
      </p:sp>
      <p:cxnSp>
        <p:nvCxnSpPr>
          <p:cNvPr id="5" name="Straight Arrow Connector 4">
            <a:extLst>
              <a:ext uri="{FF2B5EF4-FFF2-40B4-BE49-F238E27FC236}">
                <a16:creationId xmlns:a16="http://schemas.microsoft.com/office/drawing/2014/main" xmlns="" id="{2690E2B0-C572-944A-B16E-DA0E7B19C39C}"/>
              </a:ext>
            </a:extLst>
          </p:cNvPr>
          <p:cNvCxnSpPr>
            <a:cxnSpLocks/>
          </p:cNvCxnSpPr>
          <p:nvPr/>
        </p:nvCxnSpPr>
        <p:spPr>
          <a:xfrm>
            <a:off x="2912463" y="1268062"/>
            <a:ext cx="3000" cy="1104254"/>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xmlns="" id="{6EA996F1-5255-1A49-AB61-424E8A1B4161}"/>
              </a:ext>
            </a:extLst>
          </p:cNvPr>
          <p:cNvSpPr txBox="1"/>
          <p:nvPr/>
        </p:nvSpPr>
        <p:spPr>
          <a:xfrm>
            <a:off x="4473539" y="1224998"/>
            <a:ext cx="238381" cy="1133430"/>
          </a:xfrm>
          <a:prstGeom prst="rect">
            <a:avLst/>
          </a:prstGeom>
          <a:solidFill>
            <a:schemeClr val="bg1">
              <a:alpha val="80000"/>
            </a:schemeClr>
          </a:solidFill>
        </p:spPr>
        <p:txBody>
          <a:bodyPr wrap="square" rtlCol="0">
            <a:spAutoFit/>
          </a:bodyPr>
          <a:lstStyle/>
          <a:p>
            <a:endParaRPr lang="en-US" dirty="0"/>
          </a:p>
        </p:txBody>
      </p:sp>
      <p:cxnSp>
        <p:nvCxnSpPr>
          <p:cNvPr id="54" name="Straight Arrow Connector 53">
            <a:extLst>
              <a:ext uri="{FF2B5EF4-FFF2-40B4-BE49-F238E27FC236}">
                <a16:creationId xmlns:a16="http://schemas.microsoft.com/office/drawing/2014/main" xmlns="" id="{4FE78435-6653-984D-816F-837D8A57BEED}"/>
              </a:ext>
            </a:extLst>
          </p:cNvPr>
          <p:cNvCxnSpPr>
            <a:cxnSpLocks/>
          </p:cNvCxnSpPr>
          <p:nvPr/>
        </p:nvCxnSpPr>
        <p:spPr>
          <a:xfrm>
            <a:off x="4592730" y="1252430"/>
            <a:ext cx="3000" cy="1104254"/>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55F6FE48-59C6-0952-BB0D-DB19393686C5}"/>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6" name="Picture 5" descr="A picture containing shape&#10;&#10;Description automatically generated">
            <a:extLst>
              <a:ext uri="{FF2B5EF4-FFF2-40B4-BE49-F238E27FC236}">
                <a16:creationId xmlns:a16="http://schemas.microsoft.com/office/drawing/2014/main" xmlns="" id="{4981123A-C32E-5965-4FF9-0E61C55325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7" name="Picture 6">
            <a:extLst>
              <a:ext uri="{FF2B5EF4-FFF2-40B4-BE49-F238E27FC236}">
                <a16:creationId xmlns:a16="http://schemas.microsoft.com/office/drawing/2014/main" xmlns="" id="{492E9305-BC44-0788-CC19-02F260155970}"/>
              </a:ext>
            </a:extLst>
          </p:cNvPr>
          <p:cNvPicPr>
            <a:picLocks noChangeAspect="1"/>
          </p:cNvPicPr>
          <p:nvPr/>
        </p:nvPicPr>
        <p:blipFill>
          <a:blip r:embed="rId5"/>
          <a:stretch>
            <a:fillRect/>
          </a:stretch>
        </p:blipFill>
        <p:spPr>
          <a:xfrm>
            <a:off x="3705809" y="6350409"/>
            <a:ext cx="396076" cy="486409"/>
          </a:xfrm>
          <a:prstGeom prst="rect">
            <a:avLst/>
          </a:prstGeom>
        </p:spPr>
      </p:pic>
      <p:pic>
        <p:nvPicPr>
          <p:cNvPr id="8" name="Picture 7">
            <a:extLst>
              <a:ext uri="{FF2B5EF4-FFF2-40B4-BE49-F238E27FC236}">
                <a16:creationId xmlns:a16="http://schemas.microsoft.com/office/drawing/2014/main" xmlns="" id="{67041A86-90D2-796B-0FD0-E640B06475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307235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000"/>
                            </p:stCondLst>
                            <p:childTnLst>
                              <p:par>
                                <p:cTn id="18" presetID="12" presetClass="entr" presetSubtype="1"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p:tgtEl>
                                          <p:spTgt spid="31"/>
                                        </p:tgtEl>
                                        <p:attrNameLst>
                                          <p:attrName>ppt_y</p:attrName>
                                        </p:attrNameLst>
                                      </p:cBhvr>
                                      <p:tavLst>
                                        <p:tav tm="0">
                                          <p:val>
                                            <p:strVal val="#ppt_y-#ppt_h*1.125000"/>
                                          </p:val>
                                        </p:tav>
                                        <p:tav tm="100000">
                                          <p:val>
                                            <p:strVal val="#ppt_y"/>
                                          </p:val>
                                        </p:tav>
                                      </p:tavLst>
                                    </p:anim>
                                    <p:animEffect transition="in" filter="wipe(down)">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1000"/>
                            </p:stCondLst>
                            <p:childTnLst>
                              <p:par>
                                <p:cTn id="36" presetID="12" presetClass="entr" presetSubtype="1"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p:tgtEl>
                                          <p:spTgt spid="30"/>
                                        </p:tgtEl>
                                        <p:attrNameLst>
                                          <p:attrName>ppt_y</p:attrName>
                                        </p:attrNameLst>
                                      </p:cBhvr>
                                      <p:tavLst>
                                        <p:tav tm="0">
                                          <p:val>
                                            <p:strVal val="#ppt_y-#ppt_h*1.125000"/>
                                          </p:val>
                                        </p:tav>
                                        <p:tav tm="100000">
                                          <p:val>
                                            <p:strVal val="#ppt_y"/>
                                          </p:val>
                                        </p:tav>
                                      </p:tavLst>
                                    </p:anim>
                                    <p:animEffect transition="in" filter="wipe(down)">
                                      <p:cBhvr>
                                        <p:cTn id="39" dur="500"/>
                                        <p:tgtEl>
                                          <p:spTgt spid="30"/>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par>
                                <p:cTn id="52" presetID="22" presetClass="entr" presetSubtype="1" fill="hold"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up)">
                                      <p:cBhvr>
                                        <p:cTn id="54" dur="500"/>
                                        <p:tgtEl>
                                          <p:spTgt spid="54"/>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up)">
                                      <p:cBhvr>
                                        <p:cTn id="57" dur="500"/>
                                        <p:tgtEl>
                                          <p:spTgt spid="53"/>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up)">
                                      <p:cBhvr>
                                        <p:cTn id="60" dur="500"/>
                                        <p:tgtEl>
                                          <p:spTgt spid="5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left)">
                                      <p:cBhvr>
                                        <p:cTn id="64" dur="500"/>
                                        <p:tgtEl>
                                          <p:spTgt spid="3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left)">
                                      <p:cBhvr>
                                        <p:cTn id="67" dur="500"/>
                                        <p:tgtEl>
                                          <p:spTgt spid="4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wipe(left)">
                                      <p:cBhvr>
                                        <p:cTn id="70" dur="500"/>
                                        <p:tgtEl>
                                          <p:spTgt spid="46"/>
                                        </p:tgtEl>
                                      </p:cBhvr>
                                    </p:animEffect>
                                  </p:childTnLst>
                                </p:cTn>
                              </p:par>
                            </p:childTnLst>
                          </p:cTn>
                        </p:par>
                        <p:par>
                          <p:cTn id="71" fill="hold">
                            <p:stCondLst>
                              <p:cond delay="1000"/>
                            </p:stCondLst>
                            <p:childTnLst>
                              <p:par>
                                <p:cTn id="72" presetID="12" presetClass="entr" presetSubtype="1" fill="hold" nodeType="afterEffect">
                                  <p:stCondLst>
                                    <p:cond delay="0"/>
                                  </p:stCondLst>
                                  <p:childTnLst>
                                    <p:set>
                                      <p:cBhvr>
                                        <p:cTn id="73" dur="1" fill="hold">
                                          <p:stCondLst>
                                            <p:cond delay="0"/>
                                          </p:stCondLst>
                                        </p:cTn>
                                        <p:tgtEl>
                                          <p:spTgt spid="39"/>
                                        </p:tgtEl>
                                        <p:attrNameLst>
                                          <p:attrName>style.visibility</p:attrName>
                                        </p:attrNameLst>
                                      </p:cBhvr>
                                      <p:to>
                                        <p:strVal val="visible"/>
                                      </p:to>
                                    </p:set>
                                    <p:anim calcmode="lin" valueType="num">
                                      <p:cBhvr additive="base">
                                        <p:cTn id="74" dur="500"/>
                                        <p:tgtEl>
                                          <p:spTgt spid="39"/>
                                        </p:tgtEl>
                                        <p:attrNameLst>
                                          <p:attrName>ppt_y</p:attrName>
                                        </p:attrNameLst>
                                      </p:cBhvr>
                                      <p:tavLst>
                                        <p:tav tm="0">
                                          <p:val>
                                            <p:strVal val="#ppt_y-#ppt_h*1.125000"/>
                                          </p:val>
                                        </p:tav>
                                        <p:tav tm="100000">
                                          <p:val>
                                            <p:strVal val="#ppt_y"/>
                                          </p:val>
                                        </p:tav>
                                      </p:tavLst>
                                    </p:anim>
                                    <p:animEffect transition="in" filter="wipe(down)">
                                      <p:cBhvr>
                                        <p:cTn id="75" dur="500"/>
                                        <p:tgtEl>
                                          <p:spTgt spid="39"/>
                                        </p:tgtEl>
                                      </p:cBhvr>
                                    </p:animEffect>
                                  </p:childTnLst>
                                </p:cTn>
                              </p:par>
                              <p:par>
                                <p:cTn id="76" presetID="12" presetClass="entr" presetSubtype="1" fill="hold" nodeType="with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additive="base">
                                        <p:cTn id="78" dur="500"/>
                                        <p:tgtEl>
                                          <p:spTgt spid="45"/>
                                        </p:tgtEl>
                                        <p:attrNameLst>
                                          <p:attrName>ppt_y</p:attrName>
                                        </p:attrNameLst>
                                      </p:cBhvr>
                                      <p:tavLst>
                                        <p:tav tm="0">
                                          <p:val>
                                            <p:strVal val="#ppt_y-#ppt_h*1.125000"/>
                                          </p:val>
                                        </p:tav>
                                        <p:tav tm="100000">
                                          <p:val>
                                            <p:strVal val="#ppt_y"/>
                                          </p:val>
                                        </p:tav>
                                      </p:tavLst>
                                    </p:anim>
                                    <p:animEffect transition="in" filter="wipe(down)">
                                      <p:cBhvr>
                                        <p:cTn id="79" dur="500"/>
                                        <p:tgtEl>
                                          <p:spTgt spid="45"/>
                                        </p:tgtEl>
                                      </p:cBhvr>
                                    </p:animEffect>
                                  </p:childTnLst>
                                </p:cTn>
                              </p:par>
                              <p:par>
                                <p:cTn id="80" presetID="12" presetClass="entr" presetSubtype="1" fill="hold" nodeType="with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additive="base">
                                        <p:cTn id="82" dur="500"/>
                                        <p:tgtEl>
                                          <p:spTgt spid="48"/>
                                        </p:tgtEl>
                                        <p:attrNameLst>
                                          <p:attrName>ppt_y</p:attrName>
                                        </p:attrNameLst>
                                      </p:cBhvr>
                                      <p:tavLst>
                                        <p:tav tm="0">
                                          <p:val>
                                            <p:strVal val="#ppt_y-#ppt_h*1.125000"/>
                                          </p:val>
                                        </p:tav>
                                        <p:tav tm="100000">
                                          <p:val>
                                            <p:strVal val="#ppt_y"/>
                                          </p:val>
                                        </p:tav>
                                      </p:tavLst>
                                    </p:anim>
                                    <p:animEffect transition="in" filter="wipe(down)">
                                      <p:cBhvr>
                                        <p:cTn id="83" dur="500"/>
                                        <p:tgtEl>
                                          <p:spTgt spid="48"/>
                                        </p:tgtEl>
                                      </p:cBhvr>
                                    </p:animEffect>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left)">
                                      <p:cBhvr>
                                        <p:cTn id="90" dur="500"/>
                                        <p:tgtEl>
                                          <p:spTgt spid="44"/>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wipe(left)">
                                      <p:cBhvr>
                                        <p:cTn id="9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p:bldP spid="16" grpId="0" animBg="1"/>
      <p:bldP spid="25" grpId="0"/>
      <p:bldP spid="26" grpId="0" animBg="1"/>
      <p:bldP spid="37" grpId="0" animBg="1"/>
      <p:bldP spid="38" grpId="0" animBg="1"/>
      <p:bldP spid="43" grpId="0" animBg="1"/>
      <p:bldP spid="44" grpId="0" animBg="1"/>
      <p:bldP spid="46" grpId="0" animBg="1"/>
      <p:bldP spid="47" grpId="0" animBg="1"/>
      <p:bldP spid="50" grpId="0" animBg="1"/>
      <p:bldP spid="20" grpId="0" animBg="1"/>
      <p:bldP spid="5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6FDE0F9-30F5-5201-AD3A-69529DD45A43}"/>
              </a:ext>
            </a:extLst>
          </p:cNvPr>
          <p:cNvSpPr>
            <a:spLocks noGrp="1"/>
          </p:cNvSpPr>
          <p:nvPr>
            <p:ph idx="1"/>
          </p:nvPr>
        </p:nvSpPr>
        <p:spPr>
          <a:xfrm>
            <a:off x="457200" y="2013095"/>
            <a:ext cx="8365733" cy="3498349"/>
          </a:xfrm>
        </p:spPr>
        <p:txBody>
          <a:bodyPr>
            <a:normAutofit fontScale="55000" lnSpcReduction="20000"/>
          </a:bodyPr>
          <a:lstStyle/>
          <a:p>
            <a:pPr marL="0" indent="0" algn="just">
              <a:lnSpc>
                <a:spcPct val="150000"/>
              </a:lnSpc>
              <a:spcBef>
                <a:spcPts val="0"/>
              </a:spcBef>
              <a:buNone/>
            </a:pPr>
            <a:r>
              <a:rPr lang="en-US" sz="2625" b="1" dirty="0">
                <a:solidFill>
                  <a:srgbClr val="000000"/>
                </a:solidFill>
                <a:latin typeface="Arial" panose="020B0604020202020204" pitchFamily="34" charset="0"/>
                <a:ea typeface="Times New Roman" panose="02020603050405020304" pitchFamily="18" charset="0"/>
              </a:rPr>
              <a:t>AIMS</a:t>
            </a:r>
          </a:p>
          <a:p>
            <a:pPr marL="257175" indent="-257175" algn="just">
              <a:lnSpc>
                <a:spcPct val="150000"/>
              </a:lnSpc>
              <a:spcBef>
                <a:spcPts val="0"/>
              </a:spcBef>
              <a:buFont typeface="+mj-lt"/>
              <a:buAutoNum type="arabicPeriod"/>
            </a:pPr>
            <a:r>
              <a:rPr lang="en-US" sz="2625" dirty="0">
                <a:solidFill>
                  <a:srgbClr val="000000"/>
                </a:solidFill>
                <a:latin typeface="Arial" panose="020B0604020202020204" pitchFamily="34" charset="0"/>
                <a:ea typeface="Times New Roman" panose="02020603050405020304" pitchFamily="18" charset="0"/>
              </a:rPr>
              <a:t>Evaluate the key early inflammatory markers at 4-6 hours after injury to predict 30-day morbidities and mortality</a:t>
            </a:r>
            <a:endParaRPr lang="en-US" sz="2625" dirty="0">
              <a:latin typeface="Times New Roman" panose="02020603050405020304" pitchFamily="18" charset="0"/>
              <a:ea typeface="Times New Roman" panose="02020603050405020304" pitchFamily="18" charset="0"/>
            </a:endParaRPr>
          </a:p>
          <a:p>
            <a:pPr marL="257175" indent="-257175" algn="just">
              <a:lnSpc>
                <a:spcPct val="150000"/>
              </a:lnSpc>
              <a:spcBef>
                <a:spcPts val="0"/>
              </a:spcBef>
              <a:buFont typeface="+mj-lt"/>
              <a:buAutoNum type="arabicPeriod"/>
            </a:pPr>
            <a:r>
              <a:rPr lang="en-US" sz="2625" dirty="0">
                <a:solidFill>
                  <a:srgbClr val="000000"/>
                </a:solidFill>
                <a:latin typeface="Arial" panose="020B0604020202020204" pitchFamily="34" charset="0"/>
                <a:ea typeface="Times New Roman" panose="02020603050405020304" pitchFamily="18" charset="0"/>
              </a:rPr>
              <a:t>Evaluate the utility of early serum IL-6 levels to predict poor outcomes in fracture fixation</a:t>
            </a:r>
            <a:endParaRPr lang="en-US" sz="2625" dirty="0">
              <a:latin typeface="Times New Roman" panose="02020603050405020304" pitchFamily="18" charset="0"/>
              <a:ea typeface="Times New Roman" panose="02020603050405020304" pitchFamily="18" charset="0"/>
            </a:endParaRPr>
          </a:p>
          <a:p>
            <a:pPr marL="257175" indent="-257175" algn="just">
              <a:lnSpc>
                <a:spcPct val="150000"/>
              </a:lnSpc>
              <a:spcBef>
                <a:spcPts val="0"/>
              </a:spcBef>
              <a:buFont typeface="+mj-lt"/>
              <a:buAutoNum type="arabicPeriod"/>
            </a:pPr>
            <a:r>
              <a:rPr lang="en-US" sz="2625" dirty="0">
                <a:solidFill>
                  <a:srgbClr val="000000"/>
                </a:solidFill>
                <a:latin typeface="Arial" panose="020B0604020202020204" pitchFamily="34" charset="0"/>
                <a:ea typeface="Times New Roman" panose="02020603050405020304" pitchFamily="18" charset="0"/>
              </a:rPr>
              <a:t>Evaluate early genetic markers of inherited thrombophilia in trauma patients</a:t>
            </a:r>
          </a:p>
          <a:p>
            <a:pPr marL="0" indent="0" algn="just">
              <a:lnSpc>
                <a:spcPct val="150000"/>
              </a:lnSpc>
              <a:spcBef>
                <a:spcPts val="0"/>
              </a:spcBef>
              <a:buNone/>
            </a:pPr>
            <a:endParaRPr lang="en-US" sz="2625" dirty="0">
              <a:solidFill>
                <a:srgbClr val="000000"/>
              </a:solidFill>
              <a:latin typeface="Arial" panose="020B0604020202020204" pitchFamily="34" charset="0"/>
              <a:ea typeface="Times New Roman" panose="02020603050405020304" pitchFamily="18" charset="0"/>
            </a:endParaRPr>
          </a:p>
          <a:p>
            <a:pPr marL="0" indent="0" algn="just">
              <a:lnSpc>
                <a:spcPct val="150000"/>
              </a:lnSpc>
              <a:spcBef>
                <a:spcPts val="0"/>
              </a:spcBef>
              <a:buNone/>
            </a:pPr>
            <a:r>
              <a:rPr lang="en-US" sz="2625" b="1" dirty="0">
                <a:solidFill>
                  <a:srgbClr val="000000"/>
                </a:solidFill>
                <a:latin typeface="Arial" panose="020B0604020202020204" pitchFamily="34" charset="0"/>
                <a:ea typeface="Times New Roman" panose="02020603050405020304" pitchFamily="18" charset="0"/>
              </a:rPr>
              <a:t>CURRENT STATUS</a:t>
            </a:r>
          </a:p>
          <a:p>
            <a:pPr marL="0" indent="0" algn="just">
              <a:lnSpc>
                <a:spcPct val="150000"/>
              </a:lnSpc>
              <a:spcBef>
                <a:spcPts val="0"/>
              </a:spcBef>
              <a:buNone/>
            </a:pPr>
            <a:r>
              <a:rPr lang="en-US" sz="2625" dirty="0">
                <a:solidFill>
                  <a:srgbClr val="000000"/>
                </a:solidFill>
                <a:latin typeface="Arial" panose="020B0604020202020204" pitchFamily="34" charset="0"/>
                <a:ea typeface="Times New Roman" panose="02020603050405020304" pitchFamily="18" charset="0"/>
              </a:rPr>
              <a:t>Collecting initial serum samples from all trauma patients admitted to SICU or NSICU</a:t>
            </a:r>
          </a:p>
          <a:p>
            <a:pPr marL="0" indent="0" algn="just">
              <a:lnSpc>
                <a:spcPct val="150000"/>
              </a:lnSpc>
              <a:spcBef>
                <a:spcPts val="0"/>
              </a:spcBef>
              <a:buNone/>
            </a:pPr>
            <a:r>
              <a:rPr lang="en-US" sz="2625" dirty="0">
                <a:solidFill>
                  <a:srgbClr val="000000"/>
                </a:solidFill>
                <a:latin typeface="Arial" panose="020B0604020202020204" pitchFamily="34" charset="0"/>
                <a:ea typeface="Times New Roman" panose="02020603050405020304" pitchFamily="18" charset="0"/>
              </a:rPr>
              <a:t>Will collect for 8-9 months</a:t>
            </a:r>
          </a:p>
          <a:p>
            <a:pPr marL="0" indent="0" algn="just">
              <a:lnSpc>
                <a:spcPct val="150000"/>
              </a:lnSpc>
              <a:spcBef>
                <a:spcPts val="0"/>
              </a:spcBef>
              <a:buNone/>
            </a:pPr>
            <a:r>
              <a:rPr lang="en-US" sz="2625" dirty="0">
                <a:solidFill>
                  <a:srgbClr val="000000"/>
                </a:solidFill>
                <a:latin typeface="Arial" panose="020B0604020202020204" pitchFamily="34" charset="0"/>
                <a:ea typeface="Times New Roman" panose="02020603050405020304" pitchFamily="18" charset="0"/>
              </a:rPr>
              <a:t>Then run all serum analyses at once Spring 2024</a:t>
            </a:r>
          </a:p>
          <a:p>
            <a:pPr marL="0" indent="0" algn="just">
              <a:lnSpc>
                <a:spcPct val="150000"/>
              </a:lnSpc>
              <a:spcBef>
                <a:spcPts val="0"/>
              </a:spcBef>
              <a:buNone/>
            </a:pPr>
            <a:endParaRPr lang="en-US" sz="1350" dirty="0">
              <a:solidFill>
                <a:srgbClr val="000000"/>
              </a:solidFill>
              <a:latin typeface="Arial" panose="020B0604020202020204" pitchFamily="34" charset="0"/>
              <a:ea typeface="Times New Roman" panose="02020603050405020304" pitchFamily="18" charset="0"/>
            </a:endParaRPr>
          </a:p>
          <a:p>
            <a:pPr marL="0" indent="0" algn="just">
              <a:lnSpc>
                <a:spcPct val="150000"/>
              </a:lnSpc>
              <a:spcBef>
                <a:spcPts val="0"/>
              </a:spcBef>
              <a:buNone/>
            </a:pPr>
            <a:endParaRPr lang="en-US" sz="1350"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727627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3F8926-A474-9476-2EEC-65ED250523B7}"/>
              </a:ext>
            </a:extLst>
          </p:cNvPr>
          <p:cNvSpPr>
            <a:spLocks noGrp="1"/>
          </p:cNvSpPr>
          <p:nvPr>
            <p:ph type="title"/>
          </p:nvPr>
        </p:nvSpPr>
        <p:spPr>
          <a:xfrm>
            <a:off x="457200" y="821639"/>
            <a:ext cx="8229600" cy="857250"/>
          </a:xfrm>
        </p:spPr>
        <p:txBody>
          <a:bodyPr>
            <a:normAutofit/>
          </a:bodyPr>
          <a:lstStyle/>
          <a:p>
            <a:r>
              <a:rPr lang="en-US" sz="3600" b="1" dirty="0">
                <a:solidFill>
                  <a:schemeClr val="bg1"/>
                </a:solidFill>
                <a:latin typeface="Calibri"/>
                <a:cs typeface="Calibri"/>
              </a:rPr>
              <a:t>THANK YOU!</a:t>
            </a:r>
            <a:endParaRPr lang="en-US" dirty="0"/>
          </a:p>
        </p:txBody>
      </p:sp>
      <p:pic>
        <p:nvPicPr>
          <p:cNvPr id="4" name="Picture 4">
            <a:extLst>
              <a:ext uri="{FF2B5EF4-FFF2-40B4-BE49-F238E27FC236}">
                <a16:creationId xmlns:a16="http://schemas.microsoft.com/office/drawing/2014/main" xmlns="" id="{B8E83C72-A6F9-30E5-6225-E0E6F638B723}"/>
              </a:ext>
            </a:extLst>
          </p:cNvPr>
          <p:cNvPicPr>
            <a:picLocks noChangeAspect="1"/>
          </p:cNvPicPr>
          <p:nvPr/>
        </p:nvPicPr>
        <p:blipFill rotWithShape="1">
          <a:blip r:embed="rId3"/>
          <a:srcRect l="28630" t="-301" r="137"/>
          <a:stretch/>
        </p:blipFill>
        <p:spPr>
          <a:xfrm>
            <a:off x="4853255" y="2475430"/>
            <a:ext cx="4224803" cy="2698985"/>
          </a:xfrm>
          <a:prstGeom prst="rect">
            <a:avLst/>
          </a:prstGeom>
        </p:spPr>
      </p:pic>
      <p:pic>
        <p:nvPicPr>
          <p:cNvPr id="5" name="Picture 9">
            <a:extLst>
              <a:ext uri="{FF2B5EF4-FFF2-40B4-BE49-F238E27FC236}">
                <a16:creationId xmlns:a16="http://schemas.microsoft.com/office/drawing/2014/main" xmlns="" id="{90E18517-5DB2-8F69-FA5B-258EF0D62CA4}"/>
              </a:ext>
            </a:extLst>
          </p:cNvPr>
          <p:cNvPicPr>
            <a:picLocks noChangeAspect="1"/>
          </p:cNvPicPr>
          <p:nvPr/>
        </p:nvPicPr>
        <p:blipFill>
          <a:blip r:embed="rId4"/>
          <a:stretch>
            <a:fillRect/>
          </a:stretch>
        </p:blipFill>
        <p:spPr>
          <a:xfrm>
            <a:off x="53353" y="2475430"/>
            <a:ext cx="4740726" cy="2698985"/>
          </a:xfrm>
          <a:prstGeom prst="rect">
            <a:avLst/>
          </a:prstGeom>
        </p:spPr>
      </p:pic>
    </p:spTree>
    <p:extLst>
      <p:ext uri="{BB962C8B-B14F-4D97-AF65-F5344CB8AC3E}">
        <p14:creationId xmlns:p14="http://schemas.microsoft.com/office/powerpoint/2010/main" val="3992829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5">
            <a:extLst>
              <a:ext uri="{FF2B5EF4-FFF2-40B4-BE49-F238E27FC236}">
                <a16:creationId xmlns:a16="http://schemas.microsoft.com/office/drawing/2014/main" xmlns="" id="{E7ED2646-D1B7-547A-7942-0D7F9D3DD6D3}"/>
              </a:ext>
            </a:extLst>
          </p:cNvPr>
          <p:cNvPicPr>
            <a:picLocks noChangeAspect="1"/>
          </p:cNvPicPr>
          <p:nvPr/>
        </p:nvPicPr>
        <p:blipFill rotWithShape="1">
          <a:blip r:embed="rId2"/>
          <a:srcRect t="631" r="9089" b="17405"/>
          <a:stretch/>
        </p:blipFill>
        <p:spPr>
          <a:xfrm>
            <a:off x="2642616" y="857257"/>
            <a:ext cx="6501384" cy="5143493"/>
          </a:xfrm>
          <a:prstGeom prst="rect">
            <a:avLst/>
          </a:prstGeom>
        </p:spPr>
      </p:pic>
      <p:sp>
        <p:nvSpPr>
          <p:cNvPr id="12" name="Rectangle 11">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857250"/>
            <a:ext cx="7004405" cy="51435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4C11A05B-E7CD-8DB4-D948-BB377B628EC4}"/>
              </a:ext>
            </a:extLst>
          </p:cNvPr>
          <p:cNvSpPr>
            <a:spLocks noGrp="1"/>
          </p:cNvSpPr>
          <p:nvPr>
            <p:ph type="ctrTitle"/>
          </p:nvPr>
        </p:nvSpPr>
        <p:spPr>
          <a:xfrm>
            <a:off x="358486" y="1699022"/>
            <a:ext cx="4335110" cy="2403101"/>
          </a:xfrm>
        </p:spPr>
        <p:txBody>
          <a:bodyPr anchor="b">
            <a:normAutofit/>
          </a:bodyPr>
          <a:lstStyle/>
          <a:p>
            <a:pPr algn="l"/>
            <a:r>
              <a:rPr lang="en-US" sz="3600" dirty="0">
                <a:solidFill>
                  <a:schemeClr val="bg1"/>
                </a:solidFill>
              </a:rPr>
              <a:t>Minimal Risk Studies in High Risk Clinical Settings</a:t>
            </a:r>
            <a:br>
              <a:rPr lang="en-US" sz="3600" dirty="0">
                <a:solidFill>
                  <a:schemeClr val="bg1"/>
                </a:solidFill>
              </a:rPr>
            </a:br>
            <a:r>
              <a:rPr lang="en-US" sz="3600" dirty="0">
                <a:solidFill>
                  <a:schemeClr val="bg1"/>
                </a:solidFill>
              </a:rPr>
              <a:t>IRB Perspective</a:t>
            </a:r>
          </a:p>
        </p:txBody>
      </p:sp>
      <p:sp>
        <p:nvSpPr>
          <p:cNvPr id="3" name="Subtitle 2">
            <a:extLst>
              <a:ext uri="{FF2B5EF4-FFF2-40B4-BE49-F238E27FC236}">
                <a16:creationId xmlns:a16="http://schemas.microsoft.com/office/drawing/2014/main" xmlns="" id="{79EA648C-17E5-5D44-5BEB-7218AFC7264B}"/>
              </a:ext>
            </a:extLst>
          </p:cNvPr>
          <p:cNvSpPr>
            <a:spLocks noGrp="1"/>
          </p:cNvSpPr>
          <p:nvPr>
            <p:ph type="subTitle" idx="1"/>
          </p:nvPr>
        </p:nvSpPr>
        <p:spPr>
          <a:xfrm>
            <a:off x="358486" y="4511942"/>
            <a:ext cx="3017519" cy="906106"/>
          </a:xfrm>
        </p:spPr>
        <p:txBody>
          <a:bodyPr>
            <a:normAutofit/>
          </a:bodyPr>
          <a:lstStyle/>
          <a:p>
            <a:pPr algn="l"/>
            <a:r>
              <a:rPr lang="en-US" sz="1500">
                <a:solidFill>
                  <a:schemeClr val="bg1"/>
                </a:solidFill>
              </a:rPr>
              <a:t>David Ficker, MD</a:t>
            </a:r>
          </a:p>
          <a:p>
            <a:pPr algn="l"/>
            <a:r>
              <a:rPr lang="en-US" sz="1500">
                <a:solidFill>
                  <a:schemeClr val="bg1"/>
                </a:solidFill>
              </a:rPr>
              <a:t>IRB Chair 2, 4</a:t>
            </a:r>
          </a:p>
        </p:txBody>
      </p:sp>
      <p:sp>
        <p:nvSpPr>
          <p:cNvPr id="14" name="Rectangle 13">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69941"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0772" y="426744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29972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A68DAE-D973-4434-AE0C-48E09D05C47A}"/>
              </a:ext>
            </a:extLst>
          </p:cNvPr>
          <p:cNvSpPr>
            <a:spLocks noGrp="1"/>
          </p:cNvSpPr>
          <p:nvPr>
            <p:ph type="title"/>
          </p:nvPr>
        </p:nvSpPr>
        <p:spPr/>
        <p:txBody>
          <a:bodyPr/>
          <a:lstStyle/>
          <a:p>
            <a:r>
              <a:rPr lang="en-US" dirty="0"/>
              <a:t>Clinical trial example</a:t>
            </a:r>
          </a:p>
        </p:txBody>
      </p:sp>
      <p:sp>
        <p:nvSpPr>
          <p:cNvPr id="3" name="Content Placeholder 2">
            <a:extLst>
              <a:ext uri="{FF2B5EF4-FFF2-40B4-BE49-F238E27FC236}">
                <a16:creationId xmlns:a16="http://schemas.microsoft.com/office/drawing/2014/main" xmlns="" id="{5E1DA153-BA63-4016-90A4-7D597A08930E}"/>
              </a:ext>
            </a:extLst>
          </p:cNvPr>
          <p:cNvSpPr>
            <a:spLocks noGrp="1"/>
          </p:cNvSpPr>
          <p:nvPr>
            <p:ph idx="1"/>
          </p:nvPr>
        </p:nvSpPr>
        <p:spPr/>
        <p:txBody>
          <a:bodyPr>
            <a:normAutofit fontScale="92500" lnSpcReduction="20000"/>
          </a:bodyPr>
          <a:lstStyle/>
          <a:p>
            <a:r>
              <a:rPr lang="en-US" dirty="0"/>
              <a:t> Video versus direct laryngoscopy for tracheal intubation of critically ill adults. N </a:t>
            </a:r>
            <a:r>
              <a:rPr lang="en-US" dirty="0" err="1"/>
              <a:t>Engl</a:t>
            </a:r>
            <a:r>
              <a:rPr lang="en-US" dirty="0"/>
              <a:t> J Med 2023;389:418-29</a:t>
            </a:r>
          </a:p>
          <a:p>
            <a:pPr lvl="1"/>
            <a:r>
              <a:rPr lang="en-US" dirty="0"/>
              <a:t>BACKGROUND Whether </a:t>
            </a:r>
            <a:r>
              <a:rPr lang="en-US" u="sng" dirty="0"/>
              <a:t>video laryngoscopy </a:t>
            </a:r>
            <a:r>
              <a:rPr lang="en-US" dirty="0"/>
              <a:t>as compared with </a:t>
            </a:r>
            <a:r>
              <a:rPr lang="en-US" u="sng" dirty="0"/>
              <a:t>direct laryngoscopy</a:t>
            </a:r>
            <a:r>
              <a:rPr lang="en-US" dirty="0"/>
              <a:t> increases the likelihood of successful tracheal intubation on the first attempt among critically ill adults is uncertain</a:t>
            </a:r>
          </a:p>
          <a:p>
            <a:pPr lvl="1"/>
            <a:r>
              <a:rPr lang="en-US" dirty="0"/>
              <a:t>METHODS In a multicenter, randomized trial conducted at 17 emergency departments and intensive care units (ICUs), we randomly assigned critically ill adults undergoing tracheal intubation to the video-laryngoscope group or the direct-laryngoscope group. </a:t>
            </a:r>
          </a:p>
          <a:p>
            <a:pPr lvl="2"/>
            <a:r>
              <a:rPr lang="en-US" dirty="0"/>
              <a:t>primary outcome was successful intubation on the first attempt. </a:t>
            </a:r>
          </a:p>
          <a:p>
            <a:pPr lvl="2"/>
            <a:r>
              <a:rPr lang="en-US" dirty="0"/>
              <a:t>secondary outcome was the occurrence of severe complications during intubation; severe complications were defined as severe hypoxemia, severe hypotension, new or increased vasopressor use, cardiac arrest, or death.</a:t>
            </a:r>
          </a:p>
        </p:txBody>
      </p:sp>
    </p:spTree>
    <p:extLst>
      <p:ext uri="{BB962C8B-B14F-4D97-AF65-F5344CB8AC3E}">
        <p14:creationId xmlns:p14="http://schemas.microsoft.com/office/powerpoint/2010/main" val="4181110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6E6CD8-BDC7-4DBA-8575-80A4195C11D6}"/>
              </a:ext>
            </a:extLst>
          </p:cNvPr>
          <p:cNvSpPr>
            <a:spLocks noGrp="1"/>
          </p:cNvSpPr>
          <p:nvPr>
            <p:ph type="title"/>
          </p:nvPr>
        </p:nvSpPr>
        <p:spPr/>
        <p:txBody>
          <a:bodyPr/>
          <a:lstStyle/>
          <a:p>
            <a:r>
              <a:rPr lang="en-US" dirty="0" err="1"/>
              <a:t>sIRB</a:t>
            </a:r>
            <a:r>
              <a:rPr lang="en-US" dirty="0"/>
              <a:t> review – no more than minimal risk </a:t>
            </a:r>
          </a:p>
        </p:txBody>
      </p:sp>
      <p:sp>
        <p:nvSpPr>
          <p:cNvPr id="3" name="Content Placeholder 2">
            <a:extLst>
              <a:ext uri="{FF2B5EF4-FFF2-40B4-BE49-F238E27FC236}">
                <a16:creationId xmlns:a16="http://schemas.microsoft.com/office/drawing/2014/main" xmlns="" id="{DEBAD621-657C-4144-915F-41903132C649}"/>
              </a:ext>
            </a:extLst>
          </p:cNvPr>
          <p:cNvSpPr>
            <a:spLocks noGrp="1"/>
          </p:cNvSpPr>
          <p:nvPr>
            <p:ph idx="1"/>
          </p:nvPr>
        </p:nvSpPr>
        <p:spPr/>
        <p:txBody>
          <a:bodyPr>
            <a:normAutofit fontScale="77500" lnSpcReduction="20000"/>
          </a:bodyPr>
          <a:lstStyle/>
          <a:p>
            <a:r>
              <a:rPr lang="en-US" dirty="0"/>
              <a:t>Critically ill patients undergoing tracheal intubation in the ED or ICU are at significant risk for morbidity and mortality from their underlying illness. Most patients undergoing tracheal intubation in routine clinical care are intubated using either a video laryngoscope or a direct laryngoscope on the first attempt. Any benefits or risks of these two approaches are experienced by patients undergoing tracheal intubation in clinical care, outside the context of research. </a:t>
            </a:r>
          </a:p>
          <a:p>
            <a:r>
              <a:rPr lang="en-US" dirty="0"/>
              <a:t>As a requirement for enrollment in the DEVICE trial, the patient’s treating clinician must believe that either a video laryngoscope or a direct laryngoscope would be a safe and reasonable approach for the patient (otherwise the patient is excluded). </a:t>
            </a:r>
          </a:p>
          <a:p>
            <a:r>
              <a:rPr lang="en-US" dirty="0"/>
              <a:t>Therefore, making the decision between the two approaches randomly (by study group assignment) rather than by a clinician who thinks either approach is safe and reasonable for the patient is expected to pose no more than minimal additional risk. </a:t>
            </a:r>
          </a:p>
        </p:txBody>
      </p:sp>
    </p:spTree>
    <p:extLst>
      <p:ext uri="{BB962C8B-B14F-4D97-AF65-F5344CB8AC3E}">
        <p14:creationId xmlns:p14="http://schemas.microsoft.com/office/powerpoint/2010/main" val="495801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DD9CDC-7A8E-4607-A661-672EE5FA607D}"/>
              </a:ext>
            </a:extLst>
          </p:cNvPr>
          <p:cNvSpPr>
            <a:spLocks noGrp="1"/>
          </p:cNvSpPr>
          <p:nvPr>
            <p:ph type="title"/>
          </p:nvPr>
        </p:nvSpPr>
        <p:spPr/>
        <p:txBody>
          <a:bodyPr/>
          <a:lstStyle/>
          <a:p>
            <a:r>
              <a:rPr lang="en-US" dirty="0" err="1"/>
              <a:t>sIRB</a:t>
            </a:r>
            <a:r>
              <a:rPr lang="en-US" dirty="0"/>
              <a:t> waiver of informed consent</a:t>
            </a:r>
          </a:p>
        </p:txBody>
      </p:sp>
      <p:sp>
        <p:nvSpPr>
          <p:cNvPr id="3" name="Content Placeholder 2">
            <a:extLst>
              <a:ext uri="{FF2B5EF4-FFF2-40B4-BE49-F238E27FC236}">
                <a16:creationId xmlns:a16="http://schemas.microsoft.com/office/drawing/2014/main" xmlns="" id="{23B69C64-8BA4-4563-8E6E-608BF86007D9}"/>
              </a:ext>
            </a:extLst>
          </p:cNvPr>
          <p:cNvSpPr>
            <a:spLocks noGrp="1"/>
          </p:cNvSpPr>
          <p:nvPr>
            <p:ph idx="1"/>
          </p:nvPr>
        </p:nvSpPr>
        <p:spPr/>
        <p:txBody>
          <a:bodyPr>
            <a:normAutofit fontScale="77500" lnSpcReduction="20000"/>
          </a:bodyPr>
          <a:lstStyle/>
          <a:p>
            <a:r>
              <a:rPr lang="en-US" dirty="0"/>
              <a:t>Obtaining informed consent for participation in the study would be impracticable. </a:t>
            </a:r>
          </a:p>
          <a:p>
            <a:pPr lvl="1"/>
            <a:r>
              <a:rPr lang="en-US" dirty="0"/>
              <a:t>The majority of patients undergoing emergency tracheal intubation lack decisional capacity due to their underlying critical illness and surrogate decision makers are frequently absent. </a:t>
            </a:r>
          </a:p>
          <a:p>
            <a:pPr lvl="1"/>
            <a:r>
              <a:rPr lang="en-US" dirty="0"/>
              <a:t>Further, emergency tracheal intubation is a time-sensitive procedure with only minutes between the decision to perform intubation and the completion of the procedure.</a:t>
            </a:r>
          </a:p>
          <a:p>
            <a:pPr lvl="2"/>
            <a:r>
              <a:rPr lang="en-US" dirty="0"/>
              <a:t>Meaningful informed consent could not be executed in this brief window and attempting to obtain informed consent would lead to potentially deleterious and unethical delays in intubation which would increase the risk of hypoxemia, hypotension, and periprocedural cardiac arrest. </a:t>
            </a:r>
          </a:p>
          <a:p>
            <a:r>
              <a:rPr lang="en-US" i="1" dirty="0"/>
              <a:t>Because the study involves </a:t>
            </a:r>
            <a:r>
              <a:rPr lang="en-US" i="1" u="sng" dirty="0"/>
              <a:t>minimal incremental risk</a:t>
            </a:r>
            <a:r>
              <a:rPr lang="en-US" i="1" dirty="0"/>
              <a:t>, the study would not adversely affect the welfare or privacy rights of the participant, and obtaining informed consent would be impracticable, a waiver of informed consent was requested from and approved by the single institutional review board at Vanderbilt </a:t>
            </a:r>
          </a:p>
        </p:txBody>
      </p:sp>
    </p:spTree>
    <p:extLst>
      <p:ext uri="{BB962C8B-B14F-4D97-AF65-F5344CB8AC3E}">
        <p14:creationId xmlns:p14="http://schemas.microsoft.com/office/powerpoint/2010/main" val="1463726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4769D-6EF0-DD74-2613-F31570B3B53B}"/>
              </a:ext>
            </a:extLst>
          </p:cNvPr>
          <p:cNvSpPr>
            <a:spLocks noGrp="1"/>
          </p:cNvSpPr>
          <p:nvPr>
            <p:ph type="title"/>
          </p:nvPr>
        </p:nvSpPr>
        <p:spPr/>
        <p:txBody>
          <a:bodyPr/>
          <a:lstStyle/>
          <a:p>
            <a:r>
              <a:rPr lang="en-US" dirty="0"/>
              <a:t>Discussion of intubation study</a:t>
            </a:r>
          </a:p>
        </p:txBody>
      </p:sp>
      <p:sp>
        <p:nvSpPr>
          <p:cNvPr id="3" name="Content Placeholder 2">
            <a:extLst>
              <a:ext uri="{FF2B5EF4-FFF2-40B4-BE49-F238E27FC236}">
                <a16:creationId xmlns:a16="http://schemas.microsoft.com/office/drawing/2014/main" xmlns="" id="{D9EC8F04-F438-FA5C-9088-8F3A59E0094D}"/>
              </a:ext>
            </a:extLst>
          </p:cNvPr>
          <p:cNvSpPr>
            <a:spLocks noGrp="1"/>
          </p:cNvSpPr>
          <p:nvPr>
            <p:ph idx="1"/>
          </p:nvPr>
        </p:nvSpPr>
        <p:spPr/>
        <p:txBody>
          <a:bodyPr/>
          <a:lstStyle/>
          <a:p>
            <a:r>
              <a:rPr lang="en-US" dirty="0"/>
              <a:t>Video versus direct laryngoscopy for tracheal intubation of critically ill adults</a:t>
            </a:r>
          </a:p>
        </p:txBody>
      </p:sp>
    </p:spTree>
    <p:extLst>
      <p:ext uri="{BB962C8B-B14F-4D97-AF65-F5344CB8AC3E}">
        <p14:creationId xmlns:p14="http://schemas.microsoft.com/office/powerpoint/2010/main" val="1560141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9A22F4-CA1B-764E-3AED-1F7F7F97A27C}"/>
              </a:ext>
            </a:extLst>
          </p:cNvPr>
          <p:cNvSpPr>
            <a:spLocks noGrp="1"/>
          </p:cNvSpPr>
          <p:nvPr>
            <p:ph type="title"/>
          </p:nvPr>
        </p:nvSpPr>
        <p:spPr/>
        <p:txBody>
          <a:bodyPr/>
          <a:lstStyle/>
          <a:p>
            <a:r>
              <a:rPr lang="en-US" dirty="0"/>
              <a:t>UC HRP-001 - SOP - Definitions</a:t>
            </a:r>
          </a:p>
        </p:txBody>
      </p:sp>
      <p:sp>
        <p:nvSpPr>
          <p:cNvPr id="3" name="Content Placeholder 2">
            <a:extLst>
              <a:ext uri="{FF2B5EF4-FFF2-40B4-BE49-F238E27FC236}">
                <a16:creationId xmlns:a16="http://schemas.microsoft.com/office/drawing/2014/main" xmlns="" id="{DF03D28B-D3FE-913D-99D1-F98F26080644}"/>
              </a:ext>
            </a:extLst>
          </p:cNvPr>
          <p:cNvSpPr>
            <a:spLocks noGrp="1"/>
          </p:cNvSpPr>
          <p:nvPr>
            <p:ph idx="1"/>
          </p:nvPr>
        </p:nvSpPr>
        <p:spPr/>
        <p:txBody>
          <a:bodyPr>
            <a:normAutofit/>
          </a:bodyPr>
          <a:lstStyle/>
          <a:p>
            <a:pPr marL="0" indent="0">
              <a:buNone/>
            </a:pPr>
            <a:r>
              <a:rPr lang="en-US" sz="2700" dirty="0">
                <a:latin typeface="Arial" panose="020B0604020202020204" pitchFamily="34" charset="0"/>
              </a:rPr>
              <a:t>3.23 Minimal Risk: </a:t>
            </a:r>
          </a:p>
          <a:p>
            <a:pPr marL="0" indent="0">
              <a:buNone/>
            </a:pPr>
            <a:r>
              <a:rPr lang="en-US" dirty="0">
                <a:effectLst/>
                <a:latin typeface="Arial" panose="020B0604020202020204" pitchFamily="34" charset="0"/>
              </a:rPr>
              <a:t>The probability and magnitude of harm or discomfort anticipated in the research that are </a:t>
            </a:r>
            <a:r>
              <a:rPr lang="en-US" u="sng" dirty="0">
                <a:effectLst/>
                <a:latin typeface="Arial" panose="020B0604020202020204" pitchFamily="34" charset="0"/>
              </a:rPr>
              <a:t>not greater </a:t>
            </a:r>
            <a:r>
              <a:rPr lang="en-US" dirty="0">
                <a:effectLst/>
                <a:latin typeface="Arial" panose="020B0604020202020204" pitchFamily="34" charset="0"/>
              </a:rPr>
              <a:t>in and of themselves than those </a:t>
            </a:r>
            <a:r>
              <a:rPr lang="en-US" u="sng" dirty="0">
                <a:effectLst/>
                <a:latin typeface="Arial" panose="020B0604020202020204" pitchFamily="34" charset="0"/>
              </a:rPr>
              <a:t>ordinarily encountered </a:t>
            </a:r>
            <a:r>
              <a:rPr lang="en-US" dirty="0">
                <a:effectLst/>
                <a:latin typeface="Arial" panose="020B0604020202020204" pitchFamily="34" charset="0"/>
              </a:rPr>
              <a:t>in daily life or during the performance of </a:t>
            </a:r>
            <a:r>
              <a:rPr lang="en-US" u="sng" dirty="0">
                <a:effectLst/>
                <a:latin typeface="Arial" panose="020B0604020202020204" pitchFamily="34" charset="0"/>
              </a:rPr>
              <a:t>routine physical or psychological examinations or tests</a:t>
            </a:r>
          </a:p>
          <a:p>
            <a:pPr marL="0" indent="0">
              <a:buNone/>
            </a:pPr>
            <a:endParaRPr lang="en-US" dirty="0">
              <a:latin typeface="Arial" panose="020B0604020202020204" pitchFamily="34" charset="0"/>
            </a:endParaRPr>
          </a:p>
          <a:p>
            <a:endParaRPr lang="en-US" dirty="0">
              <a:effectLst/>
              <a:latin typeface="Arial" panose="020B0604020202020204" pitchFamily="34" charset="0"/>
            </a:endParaRPr>
          </a:p>
          <a:p>
            <a:endParaRPr lang="en-US" dirty="0"/>
          </a:p>
        </p:txBody>
      </p:sp>
    </p:spTree>
    <p:extLst>
      <p:ext uri="{BB962C8B-B14F-4D97-AF65-F5344CB8AC3E}">
        <p14:creationId xmlns:p14="http://schemas.microsoft.com/office/powerpoint/2010/main" val="1625365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D42C16-5FBB-348A-8873-E0AFB28BF2F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3F071FD1-3967-BFC9-7788-D71B213C8147}"/>
              </a:ext>
            </a:extLst>
          </p:cNvPr>
          <p:cNvSpPr>
            <a:spLocks noGrp="1"/>
          </p:cNvSpPr>
          <p:nvPr>
            <p:ph idx="1"/>
          </p:nvPr>
        </p:nvSpPr>
        <p:spPr/>
        <p:txBody>
          <a:bodyPr/>
          <a:lstStyle/>
          <a:p>
            <a:r>
              <a:rPr lang="en-US" b="0" i="0" u="none" strike="noStrike" dirty="0">
                <a:solidFill>
                  <a:srgbClr val="333333"/>
                </a:solidFill>
                <a:effectLst/>
                <a:latin typeface="Arial" panose="020B0604020202020204" pitchFamily="34" charset="0"/>
                <a:cs typeface="Arial" panose="020B0604020202020204" pitchFamily="34" charset="0"/>
              </a:rPr>
              <a:t>If an IRB determines an activity is minimal risk</a:t>
            </a:r>
          </a:p>
          <a:p>
            <a:pPr lvl="1"/>
            <a:r>
              <a:rPr lang="en-US" sz="2100" dirty="0">
                <a:solidFill>
                  <a:srgbClr val="333333"/>
                </a:solidFill>
                <a:latin typeface="Arial" panose="020B0604020202020204" pitchFamily="34" charset="0"/>
                <a:cs typeface="Arial" panose="020B0604020202020204" pitchFamily="34" charset="0"/>
              </a:rPr>
              <a:t>The research might be eligible for review through expedited review if the research is minimal risk and the research fits into one of the categories</a:t>
            </a:r>
          </a:p>
          <a:p>
            <a:pPr lvl="1"/>
            <a:endParaRPr lang="en-US" dirty="0">
              <a:solidFill>
                <a:srgbClr val="333333"/>
              </a:solidFill>
              <a:latin typeface="Arial" panose="020B0604020202020204" pitchFamily="34" charset="0"/>
              <a:cs typeface="Arial" panose="020B0604020202020204" pitchFamily="34" charset="0"/>
            </a:endParaRPr>
          </a:p>
          <a:p>
            <a:r>
              <a:rPr lang="en-US" dirty="0">
                <a:solidFill>
                  <a:srgbClr val="333333"/>
                </a:solidFill>
                <a:latin typeface="Arial" panose="020B0604020202020204" pitchFamily="34" charset="0"/>
                <a:cs typeface="Arial" panose="020B0604020202020204" pitchFamily="34" charset="0"/>
              </a:rPr>
              <a:t>Not all minimal risk studies are eligible for expedited review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476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C82A7C-F9BA-D872-41ED-3CE88B329CA6}"/>
              </a:ext>
            </a:extLst>
          </p:cNvPr>
          <p:cNvSpPr>
            <a:spLocks noGrp="1"/>
          </p:cNvSpPr>
          <p:nvPr>
            <p:ph type="title"/>
          </p:nvPr>
        </p:nvSpPr>
        <p:spPr/>
        <p:txBody>
          <a:bodyPr/>
          <a:lstStyle/>
          <a:p>
            <a:r>
              <a:rPr lang="en-US" dirty="0"/>
              <a:t>Definition of minimal risk is subject to interpretation </a:t>
            </a:r>
          </a:p>
        </p:txBody>
      </p:sp>
      <p:sp>
        <p:nvSpPr>
          <p:cNvPr id="3" name="Content Placeholder 2">
            <a:extLst>
              <a:ext uri="{FF2B5EF4-FFF2-40B4-BE49-F238E27FC236}">
                <a16:creationId xmlns:a16="http://schemas.microsoft.com/office/drawing/2014/main" xmlns="" id="{F6FE7984-64D0-C52B-4688-DC27BDF805FF}"/>
              </a:ext>
            </a:extLst>
          </p:cNvPr>
          <p:cNvSpPr>
            <a:spLocks noGrp="1"/>
          </p:cNvSpPr>
          <p:nvPr>
            <p:ph idx="1"/>
          </p:nvPr>
        </p:nvSpPr>
        <p:spPr/>
        <p:txBody>
          <a:bodyPr>
            <a:normAutofit fontScale="92500" lnSpcReduction="20000"/>
          </a:bodyPr>
          <a:lstStyle/>
          <a:p>
            <a:r>
              <a:rPr lang="en-US" dirty="0"/>
              <a:t>Whose daily life should be the standard?</a:t>
            </a:r>
          </a:p>
          <a:p>
            <a:pPr lvl="1"/>
            <a:r>
              <a:rPr lang="en-US" dirty="0"/>
              <a:t>Risk faced by an average person in the general population?</a:t>
            </a:r>
          </a:p>
          <a:p>
            <a:pPr lvl="1"/>
            <a:r>
              <a:rPr lang="en-US" dirty="0"/>
              <a:t>Risk faced by a member of the particular study population?</a:t>
            </a:r>
          </a:p>
          <a:p>
            <a:r>
              <a:rPr lang="en-US" dirty="0"/>
              <a:t>What are routine examinations? </a:t>
            </a:r>
          </a:p>
          <a:p>
            <a:pPr lvl="1"/>
            <a:r>
              <a:rPr lang="en-US" dirty="0"/>
              <a:t>UC IRB – MRI scans without contrast are routine. </a:t>
            </a:r>
          </a:p>
          <a:p>
            <a:r>
              <a:rPr lang="en-US" dirty="0"/>
              <a:t>Harm and discomfort are not well defined</a:t>
            </a:r>
          </a:p>
          <a:p>
            <a:endParaRPr lang="en-US" dirty="0"/>
          </a:p>
          <a:p>
            <a:r>
              <a:rPr lang="en-US" dirty="0"/>
              <a:t>UC SOPs: </a:t>
            </a:r>
          </a:p>
          <a:p>
            <a:pPr lvl="1"/>
            <a:r>
              <a:rPr lang="en-US" sz="1425" dirty="0">
                <a:latin typeface="Arial" panose="020B0604020202020204" pitchFamily="34" charset="0"/>
                <a:cs typeface="Arial" panose="020B0604020202020204" pitchFamily="34" charset="0"/>
              </a:rPr>
              <a:t>The phrase “ordinarily encountered in daily life or during the performance of routine physical or physiological examinations or tests” should not be interpreted to include the inherent risks certain categories of subjects face in their everyday life. For example, the risks imposed in research involving human subjects focused on a special population should not be evaluated against the inherent risks encountered in their environment (e.g., emergency responder, pilot, soldier in a combat zone) or having a medical condition (e.g., frequent medical tests or constant pain).  </a:t>
            </a:r>
            <a:r>
              <a:rPr lang="en-US" dirty="0">
                <a:effectLst/>
                <a:latin typeface="Arial" panose="020B0604020202020204" pitchFamily="34" charset="0"/>
              </a:rPr>
              <a:t/>
            </a:r>
            <a:br>
              <a:rPr lang="en-US" dirty="0">
                <a:effectLst/>
                <a:latin typeface="Arial" panose="020B0604020202020204" pitchFamily="34" charset="0"/>
              </a:rPr>
            </a:br>
            <a:endParaRPr lang="en-US" dirty="0">
              <a:effectLst/>
              <a:latin typeface="Arial" panose="020B0604020202020204" pitchFamily="34" charset="0"/>
            </a:endParaRPr>
          </a:p>
          <a:p>
            <a:endParaRPr lang="en-US" dirty="0"/>
          </a:p>
          <a:p>
            <a:pPr lvl="1"/>
            <a:endParaRPr lang="en-US" dirty="0"/>
          </a:p>
          <a:p>
            <a:pPr lvl="1"/>
            <a:endParaRPr lang="en-US" dirty="0"/>
          </a:p>
        </p:txBody>
      </p:sp>
    </p:spTree>
    <p:extLst>
      <p:ext uri="{BB962C8B-B14F-4D97-AF65-F5344CB8AC3E}">
        <p14:creationId xmlns:p14="http://schemas.microsoft.com/office/powerpoint/2010/main" val="2275946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patient's life cycle&#10;&#10;Description automatically generated">
            <a:extLst>
              <a:ext uri="{FF2B5EF4-FFF2-40B4-BE49-F238E27FC236}">
                <a16:creationId xmlns:a16="http://schemas.microsoft.com/office/drawing/2014/main" xmlns="" id="{79838BE9-AE42-4634-177A-270CD9FAD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4788" y="809572"/>
            <a:ext cx="4385791" cy="5434966"/>
          </a:xfrm>
          <a:prstGeom prst="rect">
            <a:avLst/>
          </a:prstGeom>
        </p:spPr>
      </p:pic>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A Fundamental Lack of Information</a:t>
            </a:r>
          </a:p>
        </p:txBody>
      </p:sp>
      <p:sp>
        <p:nvSpPr>
          <p:cNvPr id="34" name="Oval 33">
            <a:extLst>
              <a:ext uri="{FF2B5EF4-FFF2-40B4-BE49-F238E27FC236}">
                <a16:creationId xmlns:a16="http://schemas.microsoft.com/office/drawing/2014/main" xmlns="" id="{844E0F00-AFBF-4E47-A6B7-CA6D6FC09BCD}"/>
              </a:ext>
            </a:extLst>
          </p:cNvPr>
          <p:cNvSpPr/>
          <p:nvPr/>
        </p:nvSpPr>
        <p:spPr>
          <a:xfrm>
            <a:off x="3317192" y="1369949"/>
            <a:ext cx="794229" cy="424767"/>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TextBox 26">
            <a:extLst>
              <a:ext uri="{FF2B5EF4-FFF2-40B4-BE49-F238E27FC236}">
                <a16:creationId xmlns:a16="http://schemas.microsoft.com/office/drawing/2014/main" xmlns="" id="{3F66ECDB-B07D-2349-9C13-C8E929D78344}"/>
              </a:ext>
            </a:extLst>
          </p:cNvPr>
          <p:cNvSpPr txBox="1"/>
          <p:nvPr/>
        </p:nvSpPr>
        <p:spPr>
          <a:xfrm>
            <a:off x="47283" y="1272171"/>
            <a:ext cx="2306326" cy="2246769"/>
          </a:xfrm>
          <a:prstGeom prst="rect">
            <a:avLst/>
          </a:prstGeom>
          <a:noFill/>
          <a:ln>
            <a:noFill/>
          </a:ln>
        </p:spPr>
        <p:txBody>
          <a:bodyPr wrap="square" rtlCol="0">
            <a:spAutoFit/>
          </a:bodyPr>
          <a:lstStyle/>
          <a:p>
            <a:r>
              <a:rPr lang="en-US" sz="2800" b="1" dirty="0">
                <a:solidFill>
                  <a:srgbClr val="FF0000"/>
                </a:solidFill>
              </a:rPr>
              <a:t>Current knowledge only explains 50% of survival rates</a:t>
            </a:r>
          </a:p>
        </p:txBody>
      </p:sp>
      <p:sp>
        <p:nvSpPr>
          <p:cNvPr id="30" name="TextBox 29">
            <a:extLst>
              <a:ext uri="{FF2B5EF4-FFF2-40B4-BE49-F238E27FC236}">
                <a16:creationId xmlns:a16="http://schemas.microsoft.com/office/drawing/2014/main" xmlns="" id="{F7F7B43C-8001-BE4E-8953-DE62FA20F672}"/>
              </a:ext>
            </a:extLst>
          </p:cNvPr>
          <p:cNvSpPr txBox="1"/>
          <p:nvPr/>
        </p:nvSpPr>
        <p:spPr>
          <a:xfrm>
            <a:off x="6648684" y="1268424"/>
            <a:ext cx="2495316" cy="2677656"/>
          </a:xfrm>
          <a:prstGeom prst="rect">
            <a:avLst/>
          </a:prstGeom>
          <a:noFill/>
          <a:ln>
            <a:noFill/>
          </a:ln>
        </p:spPr>
        <p:txBody>
          <a:bodyPr wrap="square" rtlCol="0">
            <a:spAutoFit/>
          </a:bodyPr>
          <a:lstStyle/>
          <a:p>
            <a:r>
              <a:rPr lang="en-US" sz="2800" b="1" dirty="0">
                <a:solidFill>
                  <a:srgbClr val="FF0000"/>
                </a:solidFill>
              </a:rPr>
              <a:t>Reasons why one patient survives, and another does not, remain unknown.</a:t>
            </a:r>
          </a:p>
        </p:txBody>
      </p:sp>
      <p:pic>
        <p:nvPicPr>
          <p:cNvPr id="6" name="Picture 5" descr="A picture containing shape&#10;&#10;Description automatically generated">
            <a:extLst>
              <a:ext uri="{FF2B5EF4-FFF2-40B4-BE49-F238E27FC236}">
                <a16:creationId xmlns:a16="http://schemas.microsoft.com/office/drawing/2014/main" xmlns="" id="{22B7B8D7-7C61-085E-1A61-9DD2590354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7" name="Picture 6">
            <a:extLst>
              <a:ext uri="{FF2B5EF4-FFF2-40B4-BE49-F238E27FC236}">
                <a16:creationId xmlns:a16="http://schemas.microsoft.com/office/drawing/2014/main" xmlns="" id="{57F82A3A-AB35-5068-F814-E101986DD702}"/>
              </a:ext>
            </a:extLst>
          </p:cNvPr>
          <p:cNvPicPr>
            <a:picLocks noChangeAspect="1"/>
          </p:cNvPicPr>
          <p:nvPr/>
        </p:nvPicPr>
        <p:blipFill>
          <a:blip r:embed="rId4"/>
          <a:stretch>
            <a:fillRect/>
          </a:stretch>
        </p:blipFill>
        <p:spPr>
          <a:xfrm>
            <a:off x="3705809" y="6350409"/>
            <a:ext cx="396076" cy="486409"/>
          </a:xfrm>
          <a:prstGeom prst="rect">
            <a:avLst/>
          </a:prstGeom>
        </p:spPr>
      </p:pic>
      <p:sp>
        <p:nvSpPr>
          <p:cNvPr id="4" name="TextBox 3">
            <a:extLst>
              <a:ext uri="{FF2B5EF4-FFF2-40B4-BE49-F238E27FC236}">
                <a16:creationId xmlns:a16="http://schemas.microsoft.com/office/drawing/2014/main" xmlns="" id="{F86DB864-877C-1461-AFED-90A6A232B2DB}"/>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10" name="Picture 9">
            <a:extLst>
              <a:ext uri="{FF2B5EF4-FFF2-40B4-BE49-F238E27FC236}">
                <a16:creationId xmlns:a16="http://schemas.microsoft.com/office/drawing/2014/main" xmlns="" id="{9152A5DF-55EF-2DE7-8AA1-B6A16D986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195705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p:tgtEl>
                                          <p:spTgt spid="27"/>
                                        </p:tgtEl>
                                        <p:attrNameLst>
                                          <p:attrName>ppt_x</p:attrName>
                                        </p:attrNameLst>
                                      </p:cBhvr>
                                      <p:tavLst>
                                        <p:tav tm="0">
                                          <p:val>
                                            <p:strVal val="#ppt_x+#ppt_w*1.125000"/>
                                          </p:val>
                                        </p:tav>
                                        <p:tav tm="100000">
                                          <p:val>
                                            <p:strVal val="#ppt_x"/>
                                          </p:val>
                                        </p:tav>
                                      </p:tavLst>
                                    </p:anim>
                                    <p:animEffect transition="in" filter="wipe(lef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p:tgtEl>
                                          <p:spTgt spid="30"/>
                                        </p:tgtEl>
                                        <p:attrNameLst>
                                          <p:attrName>ppt_x</p:attrName>
                                        </p:attrNameLst>
                                      </p:cBhvr>
                                      <p:tavLst>
                                        <p:tav tm="0">
                                          <p:val>
                                            <p:strVal val="#ppt_x-#ppt_w*1.125000"/>
                                          </p:val>
                                        </p:tav>
                                        <p:tav tm="100000">
                                          <p:val>
                                            <p:strVal val="#ppt_x"/>
                                          </p:val>
                                        </p:tav>
                                      </p:tavLst>
                                    </p:anim>
                                    <p:animEffect transition="in" filter="wipe(right)">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7" grpId="0"/>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AAE79-F809-EC80-F0B1-6A4E783A3539}"/>
              </a:ext>
            </a:extLst>
          </p:cNvPr>
          <p:cNvSpPr>
            <a:spLocks noGrp="1"/>
          </p:cNvSpPr>
          <p:nvPr>
            <p:ph type="title"/>
          </p:nvPr>
        </p:nvSpPr>
        <p:spPr/>
        <p:txBody>
          <a:bodyPr/>
          <a:lstStyle/>
          <a:p>
            <a:r>
              <a:rPr lang="en-US" dirty="0"/>
              <a:t>Special circumstances </a:t>
            </a:r>
          </a:p>
        </p:txBody>
      </p:sp>
      <p:sp>
        <p:nvSpPr>
          <p:cNvPr id="3" name="Content Placeholder 2">
            <a:extLst>
              <a:ext uri="{FF2B5EF4-FFF2-40B4-BE49-F238E27FC236}">
                <a16:creationId xmlns:a16="http://schemas.microsoft.com/office/drawing/2014/main" xmlns="" id="{1AF7141A-2359-3BE3-7D11-E8DD8537422C}"/>
              </a:ext>
            </a:extLst>
          </p:cNvPr>
          <p:cNvSpPr>
            <a:spLocks noGrp="1"/>
          </p:cNvSpPr>
          <p:nvPr>
            <p:ph idx="1"/>
          </p:nvPr>
        </p:nvSpPr>
        <p:spPr/>
        <p:txBody>
          <a:bodyPr>
            <a:normAutofit fontScale="77500" lnSpcReduction="20000"/>
          </a:bodyPr>
          <a:lstStyle/>
          <a:p>
            <a:r>
              <a:rPr lang="en-US" dirty="0">
                <a:effectLst/>
                <a:latin typeface="Arial" panose="020B0604020202020204" pitchFamily="34" charset="0"/>
              </a:rPr>
              <a:t>3.23.1 For research involving </a:t>
            </a:r>
            <a:r>
              <a:rPr lang="en-US" b="1" u="sng" dirty="0">
                <a:effectLst/>
                <a:latin typeface="Arial" panose="020B0604020202020204" pitchFamily="34" charset="0"/>
              </a:rPr>
              <a:t>prisoners</a:t>
            </a:r>
            <a:r>
              <a:rPr lang="en-US" dirty="0">
                <a:effectLst/>
                <a:latin typeface="Arial" panose="020B0604020202020204" pitchFamily="34" charset="0"/>
              </a:rPr>
              <a:t> Minimal Risk is the probability and magnitude of physical or psychological harm that is normally encountered in the daily lives, or in the routine medical, dental, or psychological examination of healthy persons. </a:t>
            </a:r>
          </a:p>
          <a:p>
            <a:r>
              <a:rPr lang="en-US" dirty="0">
                <a:effectLst/>
                <a:latin typeface="Arial" panose="020B0604020202020204" pitchFamily="34" charset="0"/>
              </a:rPr>
              <a:t>3.23.2 When following </a:t>
            </a:r>
            <a:r>
              <a:rPr lang="en-US" b="1" u="sng" dirty="0">
                <a:effectLst/>
                <a:latin typeface="Arial" panose="020B0604020202020204" pitchFamily="34" charset="0"/>
              </a:rPr>
              <a:t>Department of Defense </a:t>
            </a:r>
            <a:r>
              <a:rPr lang="en-US" dirty="0">
                <a:effectLst/>
                <a:latin typeface="Arial" panose="020B0604020202020204" pitchFamily="34" charset="0"/>
              </a:rPr>
              <a:t>regulations, the definition of minimal risk based on the phrase “ordinarily encountered in daily life or during the performance of routine physical or physiological examination or tests” shall not be interpreted to include the inherent risks certain categories of human participants face in their everyday life. </a:t>
            </a:r>
          </a:p>
          <a:p>
            <a:pPr lvl="1"/>
            <a:r>
              <a:rPr lang="en-US" dirty="0">
                <a:effectLst/>
                <a:latin typeface="Arial" panose="020B0604020202020204" pitchFamily="34" charset="0"/>
              </a:rPr>
              <a:t>Example, the risks imposed in research involving human participants focused on a special population should not be evaluated against the inherent risks encountered in their work environment (e.g., emergency responder, pilot, soldier in a combat zone) or having a medical condition (e.g., frequent medical tests or constant pain). </a:t>
            </a:r>
          </a:p>
          <a:p>
            <a:endParaRPr lang="en-US" dirty="0"/>
          </a:p>
        </p:txBody>
      </p:sp>
    </p:spTree>
    <p:extLst>
      <p:ext uri="{BB962C8B-B14F-4D97-AF65-F5344CB8AC3E}">
        <p14:creationId xmlns:p14="http://schemas.microsoft.com/office/powerpoint/2010/main" val="3092093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3CA38-890B-E3DF-5B32-8B51159D8E21}"/>
              </a:ext>
            </a:extLst>
          </p:cNvPr>
          <p:cNvSpPr>
            <a:spLocks noGrp="1"/>
          </p:cNvSpPr>
          <p:nvPr>
            <p:ph type="title"/>
          </p:nvPr>
        </p:nvSpPr>
        <p:spPr/>
        <p:txBody>
          <a:bodyPr/>
          <a:lstStyle/>
          <a:p>
            <a:r>
              <a:rPr lang="en-US" dirty="0"/>
              <a:t>Comparative effectiveness research (CER)</a:t>
            </a:r>
          </a:p>
        </p:txBody>
      </p:sp>
      <p:sp>
        <p:nvSpPr>
          <p:cNvPr id="3" name="Content Placeholder 2">
            <a:extLst>
              <a:ext uri="{FF2B5EF4-FFF2-40B4-BE49-F238E27FC236}">
                <a16:creationId xmlns:a16="http://schemas.microsoft.com/office/drawing/2014/main" xmlns="" id="{44F77505-C1BA-4927-83E6-4C0FD520A555}"/>
              </a:ext>
            </a:extLst>
          </p:cNvPr>
          <p:cNvSpPr>
            <a:spLocks noGrp="1"/>
          </p:cNvSpPr>
          <p:nvPr>
            <p:ph idx="1"/>
          </p:nvPr>
        </p:nvSpPr>
        <p:spPr/>
        <p:txBody>
          <a:bodyPr>
            <a:normAutofit fontScale="92500" lnSpcReduction="10000"/>
          </a:bodyPr>
          <a:lstStyle/>
          <a:p>
            <a:r>
              <a:rPr lang="en-US" dirty="0"/>
              <a:t>Studies that compare two or more existing or standard of care treatments or interventions</a:t>
            </a:r>
          </a:p>
          <a:p>
            <a:r>
              <a:rPr lang="en-US" dirty="0"/>
              <a:t>Randomize participants to one of the standard treatments and compare outcomes </a:t>
            </a:r>
          </a:p>
          <a:p>
            <a:r>
              <a:rPr lang="en-US" dirty="0"/>
              <a:t>Some IRBs consider CER studies as always minimal risk</a:t>
            </a:r>
          </a:p>
          <a:p>
            <a:pPr lvl="1"/>
            <a:r>
              <a:rPr lang="en-US" dirty="0"/>
              <a:t>Subjects will not incur any additional risk over and above then the standard treatments</a:t>
            </a:r>
          </a:p>
          <a:p>
            <a:r>
              <a:rPr lang="en-US" dirty="0"/>
              <a:t>Others may consider “incremental risks”</a:t>
            </a:r>
          </a:p>
          <a:p>
            <a:pPr lvl="1"/>
            <a:r>
              <a:rPr lang="en-US" dirty="0"/>
              <a:t>The risk added by study participation, above what is involved with standard of care treatment</a:t>
            </a:r>
          </a:p>
          <a:p>
            <a:r>
              <a:rPr lang="en-US" dirty="0"/>
              <a:t>Others consider all the risks involved as research risks (even the risk of standard of care treatments)</a:t>
            </a:r>
          </a:p>
          <a:p>
            <a:endParaRPr lang="en-US" dirty="0"/>
          </a:p>
        </p:txBody>
      </p:sp>
    </p:spTree>
    <p:extLst>
      <p:ext uri="{BB962C8B-B14F-4D97-AF65-F5344CB8AC3E}">
        <p14:creationId xmlns:p14="http://schemas.microsoft.com/office/powerpoint/2010/main" val="181010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A4B185-2AA8-3D41-27DC-2081F72FE9BD}"/>
              </a:ext>
            </a:extLst>
          </p:cNvPr>
          <p:cNvSpPr>
            <a:spLocks noGrp="1"/>
          </p:cNvSpPr>
          <p:nvPr>
            <p:ph type="title"/>
          </p:nvPr>
        </p:nvSpPr>
        <p:spPr/>
        <p:txBody>
          <a:bodyPr/>
          <a:lstStyle/>
          <a:p>
            <a:r>
              <a:rPr lang="en-US" dirty="0"/>
              <a:t>Intubation study </a:t>
            </a:r>
          </a:p>
        </p:txBody>
      </p:sp>
      <p:sp>
        <p:nvSpPr>
          <p:cNvPr id="3" name="Content Placeholder 2">
            <a:extLst>
              <a:ext uri="{FF2B5EF4-FFF2-40B4-BE49-F238E27FC236}">
                <a16:creationId xmlns:a16="http://schemas.microsoft.com/office/drawing/2014/main" xmlns="" id="{ED5AE89E-7EC2-9C23-686E-84F1483095D0}"/>
              </a:ext>
            </a:extLst>
          </p:cNvPr>
          <p:cNvSpPr>
            <a:spLocks noGrp="1"/>
          </p:cNvSpPr>
          <p:nvPr>
            <p:ph idx="1"/>
          </p:nvPr>
        </p:nvSpPr>
        <p:spPr/>
        <p:txBody>
          <a:bodyPr/>
          <a:lstStyle/>
          <a:p>
            <a:r>
              <a:rPr lang="en-US" dirty="0"/>
              <a:t>Comparative effectiveness study</a:t>
            </a:r>
          </a:p>
          <a:p>
            <a:r>
              <a:rPr lang="en-US" dirty="0"/>
              <a:t>Both arms are standard of care options</a:t>
            </a:r>
          </a:p>
          <a:p>
            <a:r>
              <a:rPr lang="en-US" dirty="0"/>
              <a:t>sIRB determined that subjects will not incur any additional risk over and above then the standard treatments</a:t>
            </a:r>
          </a:p>
          <a:p>
            <a:endParaRPr lang="en-US" dirty="0"/>
          </a:p>
          <a:p>
            <a:r>
              <a:rPr lang="en-US" dirty="0"/>
              <a:t>What would you consider this study? Minimal risk or more than minimal risk</a:t>
            </a:r>
          </a:p>
          <a:p>
            <a:endParaRPr lang="en-US" dirty="0"/>
          </a:p>
        </p:txBody>
      </p:sp>
    </p:spTree>
    <p:extLst>
      <p:ext uri="{BB962C8B-B14F-4D97-AF65-F5344CB8AC3E}">
        <p14:creationId xmlns:p14="http://schemas.microsoft.com/office/powerpoint/2010/main" val="2528842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1034E-DE4D-8E31-1625-F33D6EEA67D6}"/>
              </a:ext>
            </a:extLst>
          </p:cNvPr>
          <p:cNvSpPr>
            <a:spLocks noGrp="1"/>
          </p:cNvSpPr>
          <p:nvPr>
            <p:ph type="title"/>
          </p:nvPr>
        </p:nvSpPr>
        <p:spPr/>
        <p:txBody>
          <a:bodyPr/>
          <a:lstStyle/>
          <a:p>
            <a:r>
              <a:rPr lang="en-US" dirty="0" err="1"/>
              <a:t>StrokeNet</a:t>
            </a:r>
            <a:r>
              <a:rPr lang="en-US" dirty="0"/>
              <a:t> study - CREST-2</a:t>
            </a:r>
          </a:p>
        </p:txBody>
      </p:sp>
      <p:sp>
        <p:nvSpPr>
          <p:cNvPr id="3" name="Content Placeholder 2">
            <a:extLst>
              <a:ext uri="{FF2B5EF4-FFF2-40B4-BE49-F238E27FC236}">
                <a16:creationId xmlns:a16="http://schemas.microsoft.com/office/drawing/2014/main" xmlns="" id="{5275CBD3-EBA0-6ECF-E8B8-7E8B014F19BE}"/>
              </a:ext>
            </a:extLst>
          </p:cNvPr>
          <p:cNvSpPr>
            <a:spLocks noGrp="1"/>
          </p:cNvSpPr>
          <p:nvPr>
            <p:ph idx="1"/>
          </p:nvPr>
        </p:nvSpPr>
        <p:spPr/>
        <p:txBody>
          <a:bodyPr/>
          <a:lstStyle/>
          <a:p>
            <a:r>
              <a:rPr lang="en-US" dirty="0"/>
              <a:t>Compare maximal medical therapy vs. carotid </a:t>
            </a:r>
            <a:r>
              <a:rPr lang="en-US" dirty="0" err="1"/>
              <a:t>stenting</a:t>
            </a:r>
            <a:r>
              <a:rPr lang="en-US" dirty="0"/>
              <a:t> vs. carotid endarterectomy in asymptomatic carotid stenosis </a:t>
            </a:r>
          </a:p>
          <a:p>
            <a:pPr lvl="1"/>
            <a:r>
              <a:rPr lang="en-US" sz="2100" dirty="0"/>
              <a:t>All are standard of care treatments</a:t>
            </a:r>
          </a:p>
          <a:p>
            <a:endParaRPr lang="en-US" dirty="0"/>
          </a:p>
          <a:p>
            <a:r>
              <a:rPr lang="en-US" dirty="0"/>
              <a:t>UC cIRB determined this was more than minimal risk</a:t>
            </a:r>
          </a:p>
          <a:p>
            <a:pPr lvl="1"/>
            <a:r>
              <a:rPr lang="en-US" sz="2100" dirty="0"/>
              <a:t>Protocol </a:t>
            </a:r>
            <a:r>
              <a:rPr lang="en-US" sz="2100" i="1" dirty="0"/>
              <a:t>- </a:t>
            </a:r>
            <a:r>
              <a:rPr lang="en-US" sz="2100" dirty="0"/>
              <a:t>risks of revascularization, the risks of not revascularizing, and the risks of medical therapy</a:t>
            </a:r>
          </a:p>
          <a:p>
            <a:pPr lvl="1"/>
            <a:r>
              <a:rPr lang="en-US" sz="2100" dirty="0"/>
              <a:t>Differing risks among the treatment arms</a:t>
            </a:r>
          </a:p>
        </p:txBody>
      </p:sp>
    </p:spTree>
    <p:extLst>
      <p:ext uri="{BB962C8B-B14F-4D97-AF65-F5344CB8AC3E}">
        <p14:creationId xmlns:p14="http://schemas.microsoft.com/office/powerpoint/2010/main" val="2559228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911250-8F70-AAB1-6095-B428F315D506}"/>
              </a:ext>
            </a:extLst>
          </p:cNvPr>
          <p:cNvSpPr>
            <a:spLocks noGrp="1"/>
          </p:cNvSpPr>
          <p:nvPr>
            <p:ph type="title"/>
          </p:nvPr>
        </p:nvSpPr>
        <p:spPr/>
        <p:txBody>
          <a:bodyPr/>
          <a:lstStyle/>
          <a:p>
            <a:r>
              <a:rPr lang="en-US" dirty="0"/>
              <a:t>Cardiac arrest biorepository study (UC)</a:t>
            </a:r>
          </a:p>
        </p:txBody>
      </p:sp>
      <p:sp>
        <p:nvSpPr>
          <p:cNvPr id="3" name="Content Placeholder 2">
            <a:extLst>
              <a:ext uri="{FF2B5EF4-FFF2-40B4-BE49-F238E27FC236}">
                <a16:creationId xmlns:a16="http://schemas.microsoft.com/office/drawing/2014/main" xmlns="" id="{C2A9A05E-6901-9EFF-1D4D-A75C1F0CC2A3}"/>
              </a:ext>
            </a:extLst>
          </p:cNvPr>
          <p:cNvSpPr>
            <a:spLocks noGrp="1"/>
          </p:cNvSpPr>
          <p:nvPr>
            <p:ph idx="1"/>
          </p:nvPr>
        </p:nvSpPr>
        <p:spPr/>
        <p:txBody>
          <a:bodyPr>
            <a:normAutofit fontScale="92500" lnSpcReduction="20000"/>
          </a:bodyPr>
          <a:lstStyle/>
          <a:p>
            <a:r>
              <a:rPr lang="en-US" dirty="0"/>
              <a:t>Collect blood from out of hospital cardiac arrest patients in the field</a:t>
            </a:r>
          </a:p>
          <a:p>
            <a:pPr lvl="1"/>
            <a:r>
              <a:rPr lang="en-US" dirty="0"/>
              <a:t>Collect after vascular access obtained by EMS</a:t>
            </a:r>
          </a:p>
          <a:p>
            <a:pPr lvl="1"/>
            <a:r>
              <a:rPr lang="en-US" dirty="0"/>
              <a:t>Second collection of blood after 30 mins of resuscitation </a:t>
            </a:r>
          </a:p>
          <a:p>
            <a:pPr lvl="1"/>
            <a:r>
              <a:rPr lang="en-US" dirty="0"/>
              <a:t>50 ml blood total (or 3 ml/kg)</a:t>
            </a:r>
          </a:p>
          <a:p>
            <a:pPr lvl="1"/>
            <a:r>
              <a:rPr lang="en-US" dirty="0"/>
              <a:t>Identify potential biomarkers </a:t>
            </a:r>
          </a:p>
          <a:p>
            <a:r>
              <a:rPr lang="en-US" dirty="0"/>
              <a:t>Investigators requested waiver of informed consent </a:t>
            </a:r>
          </a:p>
          <a:p>
            <a:pPr lvl="1"/>
            <a:r>
              <a:rPr lang="en-US" dirty="0"/>
              <a:t>IRB – </a:t>
            </a:r>
            <a:r>
              <a:rPr lang="en-US" i="1" dirty="0"/>
              <a:t>Research </a:t>
            </a:r>
            <a:r>
              <a:rPr lang="en-US" b="0" i="1" u="none" strike="noStrike" dirty="0">
                <a:solidFill>
                  <a:srgbClr val="212121"/>
                </a:solidFill>
                <a:effectLst/>
                <a:latin typeface="Calibri" panose="020F0502020204030204" pitchFamily="34" charset="0"/>
              </a:rPr>
              <a:t>could not practically carried out without the waiver, as there is little time and no opportunities to conduct the informed consent while treating someone for cardiac arrest out in the field. The board also noted the complexity of obtaining future consent with the high rate of mortality. In addition, the data obtained through the biorepository will not result in clinically actionable results, nor would it adversely affect the rights and welfare of the participants.</a:t>
            </a:r>
            <a:r>
              <a:rPr lang="en-US" i="1" dirty="0"/>
              <a:t> </a:t>
            </a:r>
          </a:p>
          <a:p>
            <a:endParaRPr lang="en-US" dirty="0"/>
          </a:p>
        </p:txBody>
      </p:sp>
    </p:spTree>
    <p:extLst>
      <p:ext uri="{BB962C8B-B14F-4D97-AF65-F5344CB8AC3E}">
        <p14:creationId xmlns:p14="http://schemas.microsoft.com/office/powerpoint/2010/main" val="3363858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edical information&#10;&#10;Description automatically generated">
            <a:extLst>
              <a:ext uri="{FF2B5EF4-FFF2-40B4-BE49-F238E27FC236}">
                <a16:creationId xmlns:a16="http://schemas.microsoft.com/office/drawing/2014/main" xmlns="" id="{FB0E5AE8-41ED-FF9A-B0A0-DEB98CF9796C}"/>
              </a:ext>
            </a:extLst>
          </p:cNvPr>
          <p:cNvPicPr>
            <a:picLocks noGrp="1" noChangeAspect="1"/>
          </p:cNvPicPr>
          <p:nvPr>
            <p:ph idx="1"/>
          </p:nvPr>
        </p:nvPicPr>
        <p:blipFill>
          <a:blip r:embed="rId2"/>
          <a:stretch>
            <a:fillRect/>
          </a:stretch>
        </p:blipFill>
        <p:spPr>
          <a:xfrm>
            <a:off x="445510" y="978853"/>
            <a:ext cx="4495437" cy="1594535"/>
          </a:xfrm>
        </p:spPr>
      </p:pic>
      <p:pic>
        <p:nvPicPr>
          <p:cNvPr id="7" name="Picture 6" descr="A paper with text on it&#10;&#10;Description automatically generated">
            <a:extLst>
              <a:ext uri="{FF2B5EF4-FFF2-40B4-BE49-F238E27FC236}">
                <a16:creationId xmlns:a16="http://schemas.microsoft.com/office/drawing/2014/main" xmlns="" id="{0F5B572A-E676-E20F-E840-3A001C89EB1E}"/>
              </a:ext>
            </a:extLst>
          </p:cNvPr>
          <p:cNvPicPr>
            <a:picLocks noChangeAspect="1"/>
          </p:cNvPicPr>
          <p:nvPr/>
        </p:nvPicPr>
        <p:blipFill>
          <a:blip r:embed="rId3"/>
          <a:stretch>
            <a:fillRect/>
          </a:stretch>
        </p:blipFill>
        <p:spPr>
          <a:xfrm>
            <a:off x="352834" y="2712401"/>
            <a:ext cx="7962419" cy="2760098"/>
          </a:xfrm>
          <a:prstGeom prst="rect">
            <a:avLst/>
          </a:prstGeom>
        </p:spPr>
      </p:pic>
    </p:spTree>
    <p:extLst>
      <p:ext uri="{BB962C8B-B14F-4D97-AF65-F5344CB8AC3E}">
        <p14:creationId xmlns:p14="http://schemas.microsoft.com/office/powerpoint/2010/main" val="1270882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able of medical information&#10;&#10;Description automatically generated">
            <a:extLst>
              <a:ext uri="{FF2B5EF4-FFF2-40B4-BE49-F238E27FC236}">
                <a16:creationId xmlns:a16="http://schemas.microsoft.com/office/drawing/2014/main" xmlns="" id="{AECE358A-C9D0-CAC1-E91A-866BFE07E5D1}"/>
              </a:ext>
            </a:extLst>
          </p:cNvPr>
          <p:cNvPicPr>
            <a:picLocks noGrp="1" noChangeAspect="1"/>
          </p:cNvPicPr>
          <p:nvPr>
            <p:ph idx="1"/>
          </p:nvPr>
        </p:nvPicPr>
        <p:blipFill>
          <a:blip r:embed="rId2"/>
          <a:stretch>
            <a:fillRect/>
          </a:stretch>
        </p:blipFill>
        <p:spPr>
          <a:xfrm>
            <a:off x="1578308" y="957762"/>
            <a:ext cx="5423086" cy="4942477"/>
          </a:xfrm>
        </p:spPr>
      </p:pic>
    </p:spTree>
    <p:extLst>
      <p:ext uri="{BB962C8B-B14F-4D97-AF65-F5344CB8AC3E}">
        <p14:creationId xmlns:p14="http://schemas.microsoft.com/office/powerpoint/2010/main" val="3156046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A Fundamental Lack of Information</a:t>
            </a:r>
          </a:p>
        </p:txBody>
      </p:sp>
      <p:sp>
        <p:nvSpPr>
          <p:cNvPr id="27" name="TextBox 26">
            <a:extLst>
              <a:ext uri="{FF2B5EF4-FFF2-40B4-BE49-F238E27FC236}">
                <a16:creationId xmlns:a16="http://schemas.microsoft.com/office/drawing/2014/main" xmlns="" id="{3F66ECDB-B07D-2349-9C13-C8E929D78344}"/>
              </a:ext>
            </a:extLst>
          </p:cNvPr>
          <p:cNvSpPr txBox="1"/>
          <p:nvPr/>
        </p:nvSpPr>
        <p:spPr>
          <a:xfrm>
            <a:off x="707166" y="5394830"/>
            <a:ext cx="7681610" cy="523220"/>
          </a:xfrm>
          <a:prstGeom prst="rect">
            <a:avLst/>
          </a:prstGeom>
          <a:noFill/>
          <a:ln>
            <a:noFill/>
          </a:ln>
        </p:spPr>
        <p:txBody>
          <a:bodyPr wrap="square" rtlCol="0">
            <a:spAutoFit/>
          </a:bodyPr>
          <a:lstStyle/>
          <a:p>
            <a:r>
              <a:rPr lang="en-US" sz="2800" b="1" dirty="0">
                <a:solidFill>
                  <a:srgbClr val="FF0000"/>
                </a:solidFill>
              </a:rPr>
              <a:t>Lack of patient selection = “Negative” clinical trials</a:t>
            </a:r>
          </a:p>
        </p:txBody>
      </p:sp>
      <p:pic>
        <p:nvPicPr>
          <p:cNvPr id="10" name="Picture 9" descr="A magnifying glass on top of a stack of books&#10;&#10;Description automatically generated">
            <a:extLst>
              <a:ext uri="{FF2B5EF4-FFF2-40B4-BE49-F238E27FC236}">
                <a16:creationId xmlns:a16="http://schemas.microsoft.com/office/drawing/2014/main" xmlns="" id="{A7114F21-C496-D486-424C-988A5C5567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045" y="1687721"/>
            <a:ext cx="3926987" cy="2945240"/>
          </a:xfrm>
          <a:prstGeom prst="rect">
            <a:avLst/>
          </a:prstGeom>
        </p:spPr>
      </p:pic>
      <p:pic>
        <p:nvPicPr>
          <p:cNvPr id="12" name="Picture 11" descr="A person's hands holding a piece of puzzle&#10;&#10;Description automatically generated">
            <a:extLst>
              <a:ext uri="{FF2B5EF4-FFF2-40B4-BE49-F238E27FC236}">
                <a16:creationId xmlns:a16="http://schemas.microsoft.com/office/drawing/2014/main" xmlns="" id="{1A1F285D-A51C-6EE8-3142-3F2D147A7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2067" y="1687720"/>
            <a:ext cx="4803888" cy="2945240"/>
          </a:xfrm>
          <a:prstGeom prst="rect">
            <a:avLst/>
          </a:prstGeom>
        </p:spPr>
      </p:pic>
      <p:sp>
        <p:nvSpPr>
          <p:cNvPr id="13" name="TextBox 12">
            <a:extLst>
              <a:ext uri="{FF2B5EF4-FFF2-40B4-BE49-F238E27FC236}">
                <a16:creationId xmlns:a16="http://schemas.microsoft.com/office/drawing/2014/main" xmlns="" id="{3DA8F289-C886-4322-8C2F-3247C8F2C406}"/>
              </a:ext>
            </a:extLst>
          </p:cNvPr>
          <p:cNvSpPr txBox="1"/>
          <p:nvPr/>
        </p:nvSpPr>
        <p:spPr>
          <a:xfrm>
            <a:off x="1426030" y="1170862"/>
            <a:ext cx="1371016" cy="523220"/>
          </a:xfrm>
          <a:prstGeom prst="rect">
            <a:avLst/>
          </a:prstGeom>
          <a:noFill/>
        </p:spPr>
        <p:txBody>
          <a:bodyPr wrap="none" rtlCol="0">
            <a:spAutoFit/>
          </a:bodyPr>
          <a:lstStyle/>
          <a:p>
            <a:r>
              <a:rPr lang="en-US" sz="2800" dirty="0"/>
              <a:t>Mystery</a:t>
            </a:r>
          </a:p>
        </p:txBody>
      </p:sp>
      <p:sp>
        <p:nvSpPr>
          <p:cNvPr id="14" name="TextBox 13">
            <a:extLst>
              <a:ext uri="{FF2B5EF4-FFF2-40B4-BE49-F238E27FC236}">
                <a16:creationId xmlns:a16="http://schemas.microsoft.com/office/drawing/2014/main" xmlns="" id="{D153747F-A7F4-3CC0-768D-67057F9DAE02}"/>
              </a:ext>
            </a:extLst>
          </p:cNvPr>
          <p:cNvSpPr txBox="1"/>
          <p:nvPr/>
        </p:nvSpPr>
        <p:spPr>
          <a:xfrm>
            <a:off x="6043219" y="1164500"/>
            <a:ext cx="1101584" cy="523220"/>
          </a:xfrm>
          <a:prstGeom prst="rect">
            <a:avLst/>
          </a:prstGeom>
          <a:noFill/>
        </p:spPr>
        <p:txBody>
          <a:bodyPr wrap="none" rtlCol="0">
            <a:spAutoFit/>
          </a:bodyPr>
          <a:lstStyle/>
          <a:p>
            <a:r>
              <a:rPr lang="en-US" sz="2800" dirty="0"/>
              <a:t>Puzzle</a:t>
            </a:r>
          </a:p>
        </p:txBody>
      </p:sp>
      <p:sp>
        <p:nvSpPr>
          <p:cNvPr id="15" name="Oval 14">
            <a:extLst>
              <a:ext uri="{FF2B5EF4-FFF2-40B4-BE49-F238E27FC236}">
                <a16:creationId xmlns:a16="http://schemas.microsoft.com/office/drawing/2014/main" xmlns="" id="{52541BF1-A21D-7D26-A087-849AB8CB85EC}"/>
              </a:ext>
            </a:extLst>
          </p:cNvPr>
          <p:cNvSpPr/>
          <p:nvPr/>
        </p:nvSpPr>
        <p:spPr>
          <a:xfrm>
            <a:off x="5899707" y="1201560"/>
            <a:ext cx="1301193" cy="47040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xmlns="" id="{192A57C5-B43D-9154-583B-820DDC9A0114}"/>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4" name="Picture 3" descr="A picture containing shape&#10;&#10;Description automatically generated">
            <a:extLst>
              <a:ext uri="{FF2B5EF4-FFF2-40B4-BE49-F238E27FC236}">
                <a16:creationId xmlns:a16="http://schemas.microsoft.com/office/drawing/2014/main" xmlns="" id="{11DCA101-F418-3C9F-2DA0-BB7CFEDDCC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11" name="Picture 10">
            <a:extLst>
              <a:ext uri="{FF2B5EF4-FFF2-40B4-BE49-F238E27FC236}">
                <a16:creationId xmlns:a16="http://schemas.microsoft.com/office/drawing/2014/main" xmlns="" id="{331BA1EB-525F-1E00-57D5-5B877AB6257E}"/>
              </a:ext>
            </a:extLst>
          </p:cNvPr>
          <p:cNvPicPr>
            <a:picLocks noChangeAspect="1"/>
          </p:cNvPicPr>
          <p:nvPr/>
        </p:nvPicPr>
        <p:blipFill>
          <a:blip r:embed="rId5"/>
          <a:stretch>
            <a:fillRect/>
          </a:stretch>
        </p:blipFill>
        <p:spPr>
          <a:xfrm>
            <a:off x="3705809" y="6350409"/>
            <a:ext cx="396076" cy="486409"/>
          </a:xfrm>
          <a:prstGeom prst="rect">
            <a:avLst/>
          </a:prstGeom>
        </p:spPr>
      </p:pic>
      <p:pic>
        <p:nvPicPr>
          <p:cNvPr id="16" name="Picture 15">
            <a:extLst>
              <a:ext uri="{FF2B5EF4-FFF2-40B4-BE49-F238E27FC236}">
                <a16:creationId xmlns:a16="http://schemas.microsoft.com/office/drawing/2014/main" xmlns="" id="{78C9A8B0-6846-0EB4-AFE6-3428B0582E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
        <p:nvSpPr>
          <p:cNvPr id="17" name="TextBox 16">
            <a:extLst>
              <a:ext uri="{FF2B5EF4-FFF2-40B4-BE49-F238E27FC236}">
                <a16:creationId xmlns:a16="http://schemas.microsoft.com/office/drawing/2014/main" xmlns="" id="{66720C6D-AFA8-5A93-8FA8-3148D03E30B8}"/>
              </a:ext>
            </a:extLst>
          </p:cNvPr>
          <p:cNvSpPr txBox="1"/>
          <p:nvPr/>
        </p:nvSpPr>
        <p:spPr>
          <a:xfrm>
            <a:off x="393792" y="4623909"/>
            <a:ext cx="3435492" cy="523220"/>
          </a:xfrm>
          <a:prstGeom prst="rect">
            <a:avLst/>
          </a:prstGeom>
          <a:noFill/>
        </p:spPr>
        <p:txBody>
          <a:bodyPr wrap="none" rtlCol="0">
            <a:spAutoFit/>
          </a:bodyPr>
          <a:lstStyle/>
          <a:p>
            <a:r>
              <a:rPr lang="en-US" sz="2800" dirty="0"/>
              <a:t>Too Much Information</a:t>
            </a:r>
          </a:p>
        </p:txBody>
      </p:sp>
      <p:sp>
        <p:nvSpPr>
          <p:cNvPr id="18" name="TextBox 17">
            <a:extLst>
              <a:ext uri="{FF2B5EF4-FFF2-40B4-BE49-F238E27FC236}">
                <a16:creationId xmlns:a16="http://schemas.microsoft.com/office/drawing/2014/main" xmlns="" id="{4970CA3C-4BA1-BA9C-AE3E-2ADE8A06A5BF}"/>
              </a:ext>
            </a:extLst>
          </p:cNvPr>
          <p:cNvSpPr txBox="1"/>
          <p:nvPr/>
        </p:nvSpPr>
        <p:spPr>
          <a:xfrm>
            <a:off x="4735264" y="4633150"/>
            <a:ext cx="3717493" cy="523220"/>
          </a:xfrm>
          <a:prstGeom prst="rect">
            <a:avLst/>
          </a:prstGeom>
          <a:noFill/>
        </p:spPr>
        <p:txBody>
          <a:bodyPr wrap="none" rtlCol="0">
            <a:spAutoFit/>
          </a:bodyPr>
          <a:lstStyle/>
          <a:p>
            <a:r>
              <a:rPr lang="en-US" sz="2800" dirty="0"/>
              <a:t>Not Enough Information</a:t>
            </a:r>
          </a:p>
        </p:txBody>
      </p:sp>
    </p:spTree>
    <p:extLst>
      <p:ext uri="{BB962C8B-B14F-4D97-AF65-F5344CB8AC3E}">
        <p14:creationId xmlns:p14="http://schemas.microsoft.com/office/powerpoint/2010/main" val="252227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p:tgtEl>
                                          <p:spTgt spid="27"/>
                                        </p:tgtEl>
                                        <p:attrNameLst>
                                          <p:attrName>ppt_x</p:attrName>
                                        </p:attrNameLst>
                                      </p:cBhvr>
                                      <p:tavLst>
                                        <p:tav tm="0">
                                          <p:val>
                                            <p:strVal val="#ppt_x+#ppt_w*1.125000"/>
                                          </p:val>
                                        </p:tav>
                                        <p:tav tm="100000">
                                          <p:val>
                                            <p:strVal val="#ppt_x"/>
                                          </p:val>
                                        </p:tav>
                                      </p:tavLst>
                                    </p:anim>
                                    <p:animEffect transition="in" filter="wipe(left)">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Lack of Patient Selection = “Negative” Trials</a:t>
            </a:r>
          </a:p>
        </p:txBody>
      </p:sp>
      <p:pic>
        <p:nvPicPr>
          <p:cNvPr id="21" name="Picture 20">
            <a:extLst>
              <a:ext uri="{FF2B5EF4-FFF2-40B4-BE49-F238E27FC236}">
                <a16:creationId xmlns:a16="http://schemas.microsoft.com/office/drawing/2014/main" xmlns="" id="{56E6E3BA-40B2-BC4F-93AF-88EF905835A2}"/>
              </a:ext>
            </a:extLst>
          </p:cNvPr>
          <p:cNvPicPr>
            <a:picLocks noChangeAspect="1"/>
          </p:cNvPicPr>
          <p:nvPr/>
        </p:nvPicPr>
        <p:blipFill rotWithShape="1">
          <a:blip r:embed="rId2">
            <a:extLst>
              <a:ext uri="{28A0092B-C50C-407E-A947-70E740481C1C}">
                <a14:useLocalDpi xmlns:a14="http://schemas.microsoft.com/office/drawing/2010/main" val="0"/>
              </a:ext>
            </a:extLst>
          </a:blip>
          <a:srcRect b="20596"/>
          <a:stretch/>
        </p:blipFill>
        <p:spPr>
          <a:xfrm>
            <a:off x="1936681" y="730652"/>
            <a:ext cx="5383480" cy="5531955"/>
          </a:xfrm>
          <a:prstGeom prst="rect">
            <a:avLst/>
          </a:prstGeom>
        </p:spPr>
      </p:pic>
      <p:sp>
        <p:nvSpPr>
          <p:cNvPr id="2" name="TextBox 1">
            <a:extLst>
              <a:ext uri="{FF2B5EF4-FFF2-40B4-BE49-F238E27FC236}">
                <a16:creationId xmlns:a16="http://schemas.microsoft.com/office/drawing/2014/main" xmlns="" id="{9D02D732-3BBA-F872-053B-7997E339B59A}"/>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4" name="Picture 3" descr="A picture containing shape&#10;&#10;Description automatically generated">
            <a:extLst>
              <a:ext uri="{FF2B5EF4-FFF2-40B4-BE49-F238E27FC236}">
                <a16:creationId xmlns:a16="http://schemas.microsoft.com/office/drawing/2014/main" xmlns="" id="{33BF1D2F-3010-F1CD-FFCA-B78979AD3C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5" name="Picture 4">
            <a:extLst>
              <a:ext uri="{FF2B5EF4-FFF2-40B4-BE49-F238E27FC236}">
                <a16:creationId xmlns:a16="http://schemas.microsoft.com/office/drawing/2014/main" xmlns="" id="{BF4FA99E-3088-85FB-C030-781084F133AC}"/>
              </a:ext>
            </a:extLst>
          </p:cNvPr>
          <p:cNvPicPr>
            <a:picLocks noChangeAspect="1"/>
          </p:cNvPicPr>
          <p:nvPr/>
        </p:nvPicPr>
        <p:blipFill>
          <a:blip r:embed="rId4"/>
          <a:stretch>
            <a:fillRect/>
          </a:stretch>
        </p:blipFill>
        <p:spPr>
          <a:xfrm>
            <a:off x="3705809" y="6350409"/>
            <a:ext cx="396076" cy="486409"/>
          </a:xfrm>
          <a:prstGeom prst="rect">
            <a:avLst/>
          </a:prstGeom>
        </p:spPr>
      </p:pic>
      <p:pic>
        <p:nvPicPr>
          <p:cNvPr id="6" name="Picture 5">
            <a:extLst>
              <a:ext uri="{FF2B5EF4-FFF2-40B4-BE49-F238E27FC236}">
                <a16:creationId xmlns:a16="http://schemas.microsoft.com/office/drawing/2014/main" xmlns="" id="{2FF20234-4E10-D6E6-29D0-D67499B92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564828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Lack of Patient Selection = “Negative” Trials</a:t>
            </a:r>
          </a:p>
        </p:txBody>
      </p:sp>
      <p:pic>
        <p:nvPicPr>
          <p:cNvPr id="19" name="Picture 18">
            <a:extLst>
              <a:ext uri="{FF2B5EF4-FFF2-40B4-BE49-F238E27FC236}">
                <a16:creationId xmlns:a16="http://schemas.microsoft.com/office/drawing/2014/main" xmlns="" id="{71A19302-1C68-5C45-9ECC-31F184CE5456}"/>
              </a:ext>
            </a:extLst>
          </p:cNvPr>
          <p:cNvPicPr>
            <a:picLocks noChangeAspect="1"/>
          </p:cNvPicPr>
          <p:nvPr/>
        </p:nvPicPr>
        <p:blipFill rotWithShape="1">
          <a:blip r:embed="rId2">
            <a:extLst>
              <a:ext uri="{28A0092B-C50C-407E-A947-70E740481C1C}">
                <a14:useLocalDpi xmlns:a14="http://schemas.microsoft.com/office/drawing/2010/main" val="0"/>
              </a:ext>
            </a:extLst>
          </a:blip>
          <a:srcRect t="6764" b="8977"/>
          <a:stretch/>
        </p:blipFill>
        <p:spPr>
          <a:xfrm>
            <a:off x="2198746" y="823528"/>
            <a:ext cx="4924024" cy="5531955"/>
          </a:xfrm>
          <a:prstGeom prst="rect">
            <a:avLst/>
          </a:prstGeom>
        </p:spPr>
      </p:pic>
      <p:sp>
        <p:nvSpPr>
          <p:cNvPr id="2" name="TextBox 1">
            <a:extLst>
              <a:ext uri="{FF2B5EF4-FFF2-40B4-BE49-F238E27FC236}">
                <a16:creationId xmlns:a16="http://schemas.microsoft.com/office/drawing/2014/main" xmlns="" id="{DCD2F4CA-D011-CF2D-3B25-F9A16FAAA7D5}"/>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4" name="Picture 3" descr="A picture containing shape&#10;&#10;Description automatically generated">
            <a:extLst>
              <a:ext uri="{FF2B5EF4-FFF2-40B4-BE49-F238E27FC236}">
                <a16:creationId xmlns:a16="http://schemas.microsoft.com/office/drawing/2014/main" xmlns="" id="{098818EF-EFB2-3CDA-8999-E2DAD082D4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5" name="Picture 4">
            <a:extLst>
              <a:ext uri="{FF2B5EF4-FFF2-40B4-BE49-F238E27FC236}">
                <a16:creationId xmlns:a16="http://schemas.microsoft.com/office/drawing/2014/main" xmlns="" id="{33FAE6CD-757D-2128-43AC-882EB947DC65}"/>
              </a:ext>
            </a:extLst>
          </p:cNvPr>
          <p:cNvPicPr>
            <a:picLocks noChangeAspect="1"/>
          </p:cNvPicPr>
          <p:nvPr/>
        </p:nvPicPr>
        <p:blipFill>
          <a:blip r:embed="rId4"/>
          <a:stretch>
            <a:fillRect/>
          </a:stretch>
        </p:blipFill>
        <p:spPr>
          <a:xfrm>
            <a:off x="3705809" y="6350409"/>
            <a:ext cx="396076" cy="486409"/>
          </a:xfrm>
          <a:prstGeom prst="rect">
            <a:avLst/>
          </a:prstGeom>
        </p:spPr>
      </p:pic>
      <p:pic>
        <p:nvPicPr>
          <p:cNvPr id="6" name="Picture 5">
            <a:extLst>
              <a:ext uri="{FF2B5EF4-FFF2-40B4-BE49-F238E27FC236}">
                <a16:creationId xmlns:a16="http://schemas.microsoft.com/office/drawing/2014/main" xmlns="" id="{6103CAEE-6333-618E-4315-443F1C7384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2741106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63285" y="6323082"/>
            <a:ext cx="881742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3285" y="148447"/>
            <a:ext cx="8817429" cy="646331"/>
          </a:xfrm>
          <a:prstGeom prst="rect">
            <a:avLst/>
          </a:prstGeom>
          <a:gradFill flip="none" rotWithShape="1">
            <a:gsLst>
              <a:gs pos="0">
                <a:schemeClr val="bg1">
                  <a:lumMod val="75000"/>
                </a:schemeClr>
              </a:gs>
              <a:gs pos="100000">
                <a:schemeClr val="bg1">
                  <a:lumMod val="95000"/>
                </a:schemeClr>
              </a:gs>
            </a:gsLst>
            <a:lin ang="0" scaled="1"/>
            <a:tileRect/>
          </a:gradFill>
        </p:spPr>
        <p:txBody>
          <a:bodyPr wrap="square" rtlCol="0">
            <a:spAutoFit/>
          </a:bodyPr>
          <a:lstStyle/>
          <a:p>
            <a:pPr algn="ctr"/>
            <a:r>
              <a:rPr lang="en-US" sz="3600" dirty="0"/>
              <a:t>Lack of Patient Selection = “Negative” Trials</a:t>
            </a:r>
          </a:p>
        </p:txBody>
      </p:sp>
      <p:pic>
        <p:nvPicPr>
          <p:cNvPr id="17" name="Picture 16">
            <a:extLst>
              <a:ext uri="{FF2B5EF4-FFF2-40B4-BE49-F238E27FC236}">
                <a16:creationId xmlns:a16="http://schemas.microsoft.com/office/drawing/2014/main" xmlns="" id="{E976BB9D-A907-0B4D-8E34-344324D545B3}"/>
              </a:ext>
            </a:extLst>
          </p:cNvPr>
          <p:cNvPicPr>
            <a:picLocks noChangeAspect="1"/>
          </p:cNvPicPr>
          <p:nvPr/>
        </p:nvPicPr>
        <p:blipFill rotWithShape="1">
          <a:blip r:embed="rId2">
            <a:extLst>
              <a:ext uri="{28A0092B-C50C-407E-A947-70E740481C1C}">
                <a14:useLocalDpi xmlns:a14="http://schemas.microsoft.com/office/drawing/2010/main" val="0"/>
              </a:ext>
            </a:extLst>
          </a:blip>
          <a:srcRect t="2819" b="11752"/>
          <a:stretch/>
        </p:blipFill>
        <p:spPr>
          <a:xfrm>
            <a:off x="2181647" y="836169"/>
            <a:ext cx="4780703" cy="5445521"/>
          </a:xfrm>
          <a:prstGeom prst="rect">
            <a:avLst/>
          </a:prstGeom>
        </p:spPr>
      </p:pic>
      <p:sp>
        <p:nvSpPr>
          <p:cNvPr id="2" name="TextBox 1">
            <a:extLst>
              <a:ext uri="{FF2B5EF4-FFF2-40B4-BE49-F238E27FC236}">
                <a16:creationId xmlns:a16="http://schemas.microsoft.com/office/drawing/2014/main" xmlns="" id="{9EC6A08A-0E88-F8F0-1609-3729DE8D2FA4}"/>
              </a:ext>
            </a:extLst>
          </p:cNvPr>
          <p:cNvSpPr txBox="1"/>
          <p:nvPr/>
        </p:nvSpPr>
        <p:spPr>
          <a:xfrm>
            <a:off x="7876457" y="6444340"/>
            <a:ext cx="1024639" cy="307777"/>
          </a:xfrm>
          <a:prstGeom prst="rect">
            <a:avLst/>
          </a:prstGeom>
          <a:noFill/>
        </p:spPr>
        <p:txBody>
          <a:bodyPr wrap="none" rtlCol="0">
            <a:spAutoFit/>
          </a:bodyPr>
          <a:lstStyle/>
          <a:p>
            <a:r>
              <a:rPr lang="en-US" sz="1400" b="1" dirty="0">
                <a:solidFill>
                  <a:schemeClr val="bg1">
                    <a:lumMod val="50000"/>
                  </a:schemeClr>
                </a:solidFill>
              </a:rPr>
              <a:t>11-20-2023</a:t>
            </a:r>
          </a:p>
        </p:txBody>
      </p:sp>
      <p:pic>
        <p:nvPicPr>
          <p:cNvPr id="4" name="Picture 3" descr="A picture containing shape&#10;&#10;Description automatically generated">
            <a:extLst>
              <a:ext uri="{FF2B5EF4-FFF2-40B4-BE49-F238E27FC236}">
                <a16:creationId xmlns:a16="http://schemas.microsoft.com/office/drawing/2014/main" xmlns="" id="{4501820D-9631-46C8-33F2-2A86E6EF71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t="21644" r="8689" b="16326"/>
          <a:stretch/>
        </p:blipFill>
        <p:spPr bwMode="auto">
          <a:xfrm>
            <a:off x="1945999" y="6405291"/>
            <a:ext cx="1644430" cy="408373"/>
          </a:xfrm>
          <a:prstGeom prst="rect">
            <a:avLst/>
          </a:prstGeom>
          <a:noFill/>
          <a:ln>
            <a:noFill/>
          </a:ln>
        </p:spPr>
      </p:pic>
      <p:pic>
        <p:nvPicPr>
          <p:cNvPr id="5" name="Picture 4">
            <a:extLst>
              <a:ext uri="{FF2B5EF4-FFF2-40B4-BE49-F238E27FC236}">
                <a16:creationId xmlns:a16="http://schemas.microsoft.com/office/drawing/2014/main" xmlns="" id="{870A89E9-27F1-7FCE-1957-6EAE2D632527}"/>
              </a:ext>
            </a:extLst>
          </p:cNvPr>
          <p:cNvPicPr>
            <a:picLocks noChangeAspect="1"/>
          </p:cNvPicPr>
          <p:nvPr/>
        </p:nvPicPr>
        <p:blipFill>
          <a:blip r:embed="rId4"/>
          <a:stretch>
            <a:fillRect/>
          </a:stretch>
        </p:blipFill>
        <p:spPr>
          <a:xfrm>
            <a:off x="3705809" y="6350409"/>
            <a:ext cx="396076" cy="486409"/>
          </a:xfrm>
          <a:prstGeom prst="rect">
            <a:avLst/>
          </a:prstGeom>
        </p:spPr>
      </p:pic>
      <p:pic>
        <p:nvPicPr>
          <p:cNvPr id="6" name="Picture 5">
            <a:extLst>
              <a:ext uri="{FF2B5EF4-FFF2-40B4-BE49-F238E27FC236}">
                <a16:creationId xmlns:a16="http://schemas.microsoft.com/office/drawing/2014/main" xmlns="" id="{ACBBF121-685A-FBB3-96A7-F5DC1B8FBB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56" y="6409644"/>
            <a:ext cx="1538193" cy="352967"/>
          </a:xfrm>
          <a:prstGeom prst="rect">
            <a:avLst/>
          </a:prstGeom>
        </p:spPr>
      </p:pic>
    </p:spTree>
    <p:extLst>
      <p:ext uri="{BB962C8B-B14F-4D97-AF65-F5344CB8AC3E}">
        <p14:creationId xmlns:p14="http://schemas.microsoft.com/office/powerpoint/2010/main" val="33068801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3469</TotalTime>
  <Words>2556</Words>
  <Application>Microsoft Office PowerPoint</Application>
  <PresentationFormat>On-screen Show (4:3)</PresentationFormat>
  <Paragraphs>372</Paragraphs>
  <Slides>56</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Minimal Risk Studies in High Risk Clinical Settings IRB Perspective</vt:lpstr>
      <vt:lpstr>Clinical trial example</vt:lpstr>
      <vt:lpstr>sIRB review – no more than minimal risk </vt:lpstr>
      <vt:lpstr>sIRB waiver of informed consent</vt:lpstr>
      <vt:lpstr>Discussion of intubation study</vt:lpstr>
      <vt:lpstr>UC HRP-001 - SOP - Definitions</vt:lpstr>
      <vt:lpstr>PowerPoint Presentation</vt:lpstr>
      <vt:lpstr>Definition of minimal risk is subject to interpretation </vt:lpstr>
      <vt:lpstr>Special circumstances </vt:lpstr>
      <vt:lpstr>Comparative effectiveness research (CER)</vt:lpstr>
      <vt:lpstr>Intubation study </vt:lpstr>
      <vt:lpstr>StrokeNet study - CREST-2</vt:lpstr>
      <vt:lpstr>Cardiac arrest biorepository study (UC)</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Benoit, Justin (benoitjn)</dc:creator>
  <cp:lastModifiedBy>Tharrington, Jamie</cp:lastModifiedBy>
  <cp:revision>107</cp:revision>
  <dcterms:created xsi:type="dcterms:W3CDTF">2015-02-20T21:16:42Z</dcterms:created>
  <dcterms:modified xsi:type="dcterms:W3CDTF">2023-12-19T16:17:20Z</dcterms:modified>
</cp:coreProperties>
</file>