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404" r:id="rId3"/>
    <p:sldId id="407" r:id="rId4"/>
    <p:sldId id="386" r:id="rId5"/>
    <p:sldId id="387" r:id="rId6"/>
    <p:sldId id="393" r:id="rId7"/>
    <p:sldId id="408" r:id="rId8"/>
    <p:sldId id="400" r:id="rId9"/>
    <p:sldId id="409" r:id="rId10"/>
    <p:sldId id="380" r:id="rId11"/>
    <p:sldId id="405" r:id="rId12"/>
    <p:sldId id="418" r:id="rId13"/>
    <p:sldId id="419" r:id="rId14"/>
    <p:sldId id="411" r:id="rId15"/>
    <p:sldId id="417" r:id="rId16"/>
    <p:sldId id="423" r:id="rId17"/>
    <p:sldId id="420" r:id="rId18"/>
    <p:sldId id="421" r:id="rId19"/>
    <p:sldId id="416" r:id="rId20"/>
    <p:sldId id="422" r:id="rId21"/>
    <p:sldId id="424" r:id="rId22"/>
    <p:sldId id="413" r:id="rId23"/>
    <p:sldId id="414" r:id="rId24"/>
    <p:sldId id="415" r:id="rId25"/>
    <p:sldId id="267" r:id="rId26"/>
    <p:sldId id="4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108" y="864"/>
      </p:cViewPr>
      <p:guideLst/>
    </p:cSldViewPr>
  </p:slideViewPr>
  <p:notesTextViewPr>
    <p:cViewPr>
      <p:scale>
        <a:sx n="1" d="1"/>
        <a:sy n="1" d="1"/>
      </p:scale>
      <p:origin x="0" y="0"/>
    </p:cViewPr>
  </p:notesTextViewPr>
  <p:notesViewPr>
    <p:cSldViewPr snapToGrid="0">
      <p:cViewPr varScale="1">
        <p:scale>
          <a:sx n="72" d="100"/>
          <a:sy n="72" d="100"/>
        </p:scale>
        <p:origin x="217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C4F4A-DF48-4EFD-89DB-E90B4351CD98}" type="datetimeFigureOut">
              <a:rPr lang="en-US" smtClean="0"/>
              <a:t>4/16/2019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F3A9B-B8CD-48BF-88FE-8456EDE42F32}" type="slidenum">
              <a:rPr lang="en-US" smtClean="0"/>
              <a:t>‹#›</a:t>
            </a:fld>
            <a:endParaRPr lang="en-US"/>
          </a:p>
        </p:txBody>
      </p:sp>
    </p:spTree>
    <p:extLst>
      <p:ext uri="{BB962C8B-B14F-4D97-AF65-F5344CB8AC3E}">
        <p14:creationId xmlns:p14="http://schemas.microsoft.com/office/powerpoint/2010/main" val="34121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Employment</a:t>
            </a:r>
          </a:p>
          <a:p>
            <a:r>
              <a:rPr lang="en-US" dirty="0">
                <a:latin typeface="Arial" panose="020B0604020202020204" pitchFamily="34" charset="0"/>
                <a:cs typeface="Arial" panose="020B0604020202020204" pitchFamily="34" charset="0"/>
              </a:rPr>
              <a:t>Housing instability</a:t>
            </a:r>
          </a:p>
          <a:p>
            <a:r>
              <a:rPr lang="en-US" dirty="0">
                <a:latin typeface="Arial" panose="020B0604020202020204" pitchFamily="34" charset="0"/>
                <a:cs typeface="Arial" panose="020B0604020202020204" pitchFamily="34" charset="0"/>
              </a:rPr>
              <a:t>Food insecurity</a:t>
            </a:r>
          </a:p>
          <a:p>
            <a:r>
              <a:rPr lang="en-US" dirty="0">
                <a:latin typeface="Arial" panose="020B0604020202020204" pitchFamily="34" charset="0"/>
                <a:cs typeface="Arial" panose="020B0604020202020204" pitchFamily="34" charset="0"/>
              </a:rPr>
              <a:t>Poverty</a:t>
            </a:r>
          </a:p>
          <a:p>
            <a:r>
              <a:rPr lang="en-US" dirty="0">
                <a:latin typeface="Arial" panose="020B0604020202020204" pitchFamily="34" charset="0"/>
                <a:cs typeface="Arial" panose="020B0604020202020204" pitchFamily="34" charset="0"/>
              </a:rPr>
              <a:t>Early childhood education and development</a:t>
            </a:r>
          </a:p>
          <a:p>
            <a:r>
              <a:rPr lang="en-US" dirty="0" smtClean="0">
                <a:latin typeface="Arial" panose="020B0604020202020204" pitchFamily="34" charset="0"/>
                <a:cs typeface="Arial" panose="020B0604020202020204" pitchFamily="34" charset="0"/>
              </a:rPr>
              <a:t>High </a:t>
            </a:r>
            <a:r>
              <a:rPr lang="en-US" dirty="0">
                <a:latin typeface="Arial" panose="020B0604020202020204" pitchFamily="34" charset="0"/>
                <a:cs typeface="Arial" panose="020B0604020202020204" pitchFamily="34" charset="0"/>
              </a:rPr>
              <a:t>school </a:t>
            </a:r>
            <a:r>
              <a:rPr lang="en-US" dirty="0" smtClean="0">
                <a:latin typeface="Arial" panose="020B0604020202020204" pitchFamily="34" charset="0"/>
                <a:cs typeface="Arial" panose="020B0604020202020204" pitchFamily="34" charset="0"/>
              </a:rPr>
              <a:t>graduation</a:t>
            </a:r>
          </a:p>
          <a:p>
            <a:r>
              <a:rPr lang="en-US" dirty="0" smtClean="0">
                <a:latin typeface="Arial" panose="020B0604020202020204" pitchFamily="34" charset="0"/>
                <a:cs typeface="Arial" panose="020B0604020202020204" pitchFamily="34" charset="0"/>
              </a:rPr>
              <a:t>Higher Education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Language and literacy</a:t>
            </a:r>
          </a:p>
          <a:p>
            <a:r>
              <a:rPr lang="en-US" dirty="0" smtClean="0"/>
              <a:t>Race and Ethnicity</a:t>
            </a:r>
          </a:p>
          <a:p>
            <a:r>
              <a:rPr lang="en-US" dirty="0" smtClean="0"/>
              <a:t>Language</a:t>
            </a:r>
          </a:p>
          <a:p>
            <a:r>
              <a:rPr lang="en-US" dirty="0" smtClean="0"/>
              <a:t>Gender</a:t>
            </a:r>
          </a:p>
          <a:p>
            <a:r>
              <a:rPr lang="en-US" dirty="0">
                <a:latin typeface="Arial" panose="020B0604020202020204" pitchFamily="34" charset="0"/>
                <a:cs typeface="Arial" panose="020B0604020202020204" pitchFamily="34" charset="0"/>
              </a:rPr>
              <a:t>Civic participation</a:t>
            </a:r>
          </a:p>
          <a:p>
            <a:r>
              <a:rPr lang="en-US" dirty="0">
                <a:latin typeface="Arial" panose="020B0604020202020204" pitchFamily="34" charset="0"/>
                <a:cs typeface="Arial" panose="020B0604020202020204" pitchFamily="34" charset="0"/>
              </a:rPr>
              <a:t>Social cohesion</a:t>
            </a:r>
          </a:p>
          <a:p>
            <a:r>
              <a:rPr lang="en-US" dirty="0">
                <a:latin typeface="Arial" panose="020B0604020202020204" pitchFamily="34" charset="0"/>
                <a:cs typeface="Arial" panose="020B0604020202020204" pitchFamily="34" charset="0"/>
              </a:rPr>
              <a:t>Incarceration</a:t>
            </a:r>
          </a:p>
          <a:p>
            <a:r>
              <a:rPr lang="en-US" dirty="0">
                <a:latin typeface="Arial" panose="020B0604020202020204" pitchFamily="34" charset="0"/>
                <a:cs typeface="Arial" panose="020B0604020202020204" pitchFamily="34" charset="0"/>
              </a:rPr>
              <a:t>Discrimination</a:t>
            </a:r>
          </a:p>
          <a:p>
            <a:r>
              <a:rPr lang="en-US" dirty="0">
                <a:latin typeface="Arial" panose="020B0604020202020204" pitchFamily="34" charset="0"/>
                <a:cs typeface="Arial" panose="020B0604020202020204" pitchFamily="34" charset="0"/>
              </a:rPr>
              <a:t>Reduced life expectancy</a:t>
            </a:r>
          </a:p>
          <a:p>
            <a:r>
              <a:rPr lang="en-US" dirty="0">
                <a:latin typeface="Arial" panose="020B0604020202020204" pitchFamily="34" charset="0"/>
                <a:cs typeface="Arial" panose="020B0604020202020204" pitchFamily="34" charset="0"/>
              </a:rPr>
              <a:t>Higher incidence of cardiovascular disease, diabetes, infectious diseases</a:t>
            </a:r>
          </a:p>
          <a:p>
            <a:r>
              <a:rPr lang="en-US" dirty="0" smtClean="0">
                <a:latin typeface="Arial" panose="020B0604020202020204" pitchFamily="34" charset="0"/>
                <a:cs typeface="Arial" panose="020B0604020202020204" pitchFamily="34" charset="0"/>
              </a:rPr>
              <a:t>More disability</a:t>
            </a:r>
          </a:p>
          <a:p>
            <a:r>
              <a:rPr lang="en-US" dirty="0">
                <a:latin typeface="Arial" panose="020B0604020202020204" pitchFamily="34" charset="0"/>
                <a:cs typeface="Arial" panose="020B0604020202020204" pitchFamily="34" charset="0"/>
              </a:rPr>
              <a:t>Access to foods that support healthy eating habits</a:t>
            </a:r>
          </a:p>
          <a:p>
            <a:r>
              <a:rPr lang="en-US" dirty="0">
                <a:latin typeface="Arial" panose="020B0604020202020204" pitchFamily="34" charset="0"/>
                <a:cs typeface="Arial" panose="020B0604020202020204" pitchFamily="34" charset="0"/>
              </a:rPr>
              <a:t>Crime and violence</a:t>
            </a:r>
          </a:p>
          <a:p>
            <a:r>
              <a:rPr lang="en-US" dirty="0">
                <a:latin typeface="Arial" panose="020B0604020202020204" pitchFamily="34" charset="0"/>
                <a:cs typeface="Arial" panose="020B0604020202020204" pitchFamily="34" charset="0"/>
              </a:rPr>
              <a:t>Environmental conditions</a:t>
            </a:r>
          </a:p>
          <a:p>
            <a:r>
              <a:rPr lang="en-US" dirty="0">
                <a:latin typeface="Arial" panose="020B0604020202020204" pitchFamily="34" charset="0"/>
                <a:cs typeface="Arial" panose="020B0604020202020204" pitchFamily="34" charset="0"/>
              </a:rPr>
              <a:t>Quality of housing</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7AF3A9B-B8CD-48BF-88FE-8456EDE42F32}" type="slidenum">
              <a:rPr lang="en-US" smtClean="0"/>
              <a:t>4</a:t>
            </a:fld>
            <a:endParaRPr lang="en-US"/>
          </a:p>
        </p:txBody>
      </p:sp>
    </p:spTree>
    <p:extLst>
      <p:ext uri="{BB962C8B-B14F-4D97-AF65-F5344CB8AC3E}">
        <p14:creationId xmlns:p14="http://schemas.microsoft.com/office/powerpoint/2010/main" val="302928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show them an example of a scene</a:t>
            </a:r>
          </a:p>
        </p:txBody>
      </p:sp>
      <p:sp>
        <p:nvSpPr>
          <p:cNvPr id="4" name="Slide Number Placeholder 3"/>
          <p:cNvSpPr>
            <a:spLocks noGrp="1"/>
          </p:cNvSpPr>
          <p:nvPr>
            <p:ph type="sldNum" sz="quarter" idx="5"/>
          </p:nvPr>
        </p:nvSpPr>
        <p:spPr/>
        <p:txBody>
          <a:bodyPr/>
          <a:lstStyle/>
          <a:p>
            <a:fld id="{33C402E2-D1B3-4586-9969-1F9626BDEEB6}" type="slidenum">
              <a:rPr lang="en-US" smtClean="0"/>
              <a:t>13</a:t>
            </a:fld>
            <a:endParaRPr lang="en-US" dirty="0"/>
          </a:p>
        </p:txBody>
      </p:sp>
    </p:spTree>
    <p:extLst>
      <p:ext uri="{BB962C8B-B14F-4D97-AF65-F5344CB8AC3E}">
        <p14:creationId xmlns:p14="http://schemas.microsoft.com/office/powerpoint/2010/main" val="32821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character</a:t>
            </a:r>
          </a:p>
        </p:txBody>
      </p:sp>
      <p:sp>
        <p:nvSpPr>
          <p:cNvPr id="4" name="Slide Number Placeholder 3"/>
          <p:cNvSpPr>
            <a:spLocks noGrp="1"/>
          </p:cNvSpPr>
          <p:nvPr>
            <p:ph type="sldNum" sz="quarter" idx="5"/>
          </p:nvPr>
        </p:nvSpPr>
        <p:spPr/>
        <p:txBody>
          <a:bodyPr/>
          <a:lstStyle/>
          <a:p>
            <a:fld id="{33C402E2-D1B3-4586-9969-1F9626BDEEB6}" type="slidenum">
              <a:rPr lang="en-US" smtClean="0"/>
              <a:t>19</a:t>
            </a:fld>
            <a:endParaRPr lang="en-US" dirty="0"/>
          </a:p>
        </p:txBody>
      </p:sp>
    </p:spTree>
    <p:extLst>
      <p:ext uri="{BB962C8B-B14F-4D97-AF65-F5344CB8AC3E}">
        <p14:creationId xmlns:p14="http://schemas.microsoft.com/office/powerpoint/2010/main" val="171375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I’ll say what changes are in evaluation timeline</a:t>
            </a:r>
          </a:p>
        </p:txBody>
      </p:sp>
      <p:sp>
        <p:nvSpPr>
          <p:cNvPr id="4" name="Slide Number Placeholder 3"/>
          <p:cNvSpPr>
            <a:spLocks noGrp="1"/>
          </p:cNvSpPr>
          <p:nvPr>
            <p:ph type="sldNum" sz="quarter" idx="10"/>
          </p:nvPr>
        </p:nvSpPr>
        <p:spPr/>
        <p:txBody>
          <a:bodyPr/>
          <a:lstStyle/>
          <a:p>
            <a:fld id="{33C402E2-D1B3-4586-9969-1F9626BDEEB6}" type="slidenum">
              <a:rPr lang="en-US" smtClean="0"/>
              <a:t>21</a:t>
            </a:fld>
            <a:endParaRPr lang="en-US" dirty="0"/>
          </a:p>
        </p:txBody>
      </p:sp>
    </p:spTree>
    <p:extLst>
      <p:ext uri="{BB962C8B-B14F-4D97-AF65-F5344CB8AC3E}">
        <p14:creationId xmlns:p14="http://schemas.microsoft.com/office/powerpoint/2010/main" val="386992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showing what we Chris and Joni have to schlep around and the reason we got new equipment, but what this has done to our timeline.</a:t>
            </a:r>
          </a:p>
        </p:txBody>
      </p:sp>
      <p:sp>
        <p:nvSpPr>
          <p:cNvPr id="4" name="Slide Number Placeholder 3"/>
          <p:cNvSpPr>
            <a:spLocks noGrp="1"/>
          </p:cNvSpPr>
          <p:nvPr>
            <p:ph type="sldNum" sz="quarter" idx="5"/>
          </p:nvPr>
        </p:nvSpPr>
        <p:spPr/>
        <p:txBody>
          <a:bodyPr/>
          <a:lstStyle/>
          <a:p>
            <a:fld id="{33C402E2-D1B3-4586-9969-1F9626BDEEB6}" type="slidenum">
              <a:rPr lang="en-US" smtClean="0"/>
              <a:t>22</a:t>
            </a:fld>
            <a:endParaRPr lang="en-US" dirty="0"/>
          </a:p>
        </p:txBody>
      </p:sp>
    </p:spTree>
    <p:extLst>
      <p:ext uri="{BB962C8B-B14F-4D97-AF65-F5344CB8AC3E}">
        <p14:creationId xmlns:p14="http://schemas.microsoft.com/office/powerpoint/2010/main" val="248944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equipment</a:t>
            </a:r>
          </a:p>
        </p:txBody>
      </p:sp>
      <p:sp>
        <p:nvSpPr>
          <p:cNvPr id="4" name="Slide Number Placeholder 3"/>
          <p:cNvSpPr>
            <a:spLocks noGrp="1"/>
          </p:cNvSpPr>
          <p:nvPr>
            <p:ph type="sldNum" sz="quarter" idx="5"/>
          </p:nvPr>
        </p:nvSpPr>
        <p:spPr/>
        <p:txBody>
          <a:bodyPr/>
          <a:lstStyle/>
          <a:p>
            <a:fld id="{33C402E2-D1B3-4586-9969-1F9626BDEEB6}" type="slidenum">
              <a:rPr lang="en-US" smtClean="0"/>
              <a:t>23</a:t>
            </a:fld>
            <a:endParaRPr lang="en-US" dirty="0"/>
          </a:p>
        </p:txBody>
      </p:sp>
    </p:spTree>
    <p:extLst>
      <p:ext uri="{BB962C8B-B14F-4D97-AF65-F5344CB8AC3E}">
        <p14:creationId xmlns:p14="http://schemas.microsoft.com/office/powerpoint/2010/main" val="420609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say that personal connections are how we have gotten our sites.  If it looks like we’ll have time, I’ll show the video we made about using the equipment.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C402E2-D1B3-4586-9969-1F9626BDE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35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78096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5148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16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421021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5055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408823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73861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6377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16470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3839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6200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17255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30693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00518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16090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52121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351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485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7534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52180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56822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7623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39328"/>
            <a:ext cx="10972800" cy="8555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964891"/>
            <a:ext cx="10972800" cy="3387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4153925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39328"/>
            <a:ext cx="10972800" cy="8555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964891"/>
            <a:ext cx="10972800" cy="3387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4/16/2019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804337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undra.regan@uc.edu"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jaime-dulceguerrero.com/preguntas-y-respuestas-8-de-marzo-2013/" TargetMode="External"/><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C55-1A0B-4C9C-8400-1EDB88F141A2}"/>
              </a:ext>
            </a:extLst>
          </p:cNvPr>
          <p:cNvSpPr>
            <a:spLocks noGrp="1"/>
          </p:cNvSpPr>
          <p:nvPr>
            <p:ph type="title"/>
          </p:nvPr>
        </p:nvSpPr>
        <p:spPr>
          <a:xfrm>
            <a:off x="609600" y="639326"/>
            <a:ext cx="10972800" cy="1696467"/>
          </a:xfrm>
        </p:spPr>
        <p:txBody>
          <a:bodyPr>
            <a:noAutofit/>
          </a:bodyPr>
          <a:lstStyle/>
          <a:p>
            <a:r>
              <a:rPr lang="en-US" b="1" dirty="0"/>
              <a:t>Virtual Reality Simulation and Social Determinants of Health: A High-Tech Strategy to Improve Health Outcomes</a:t>
            </a:r>
          </a:p>
        </p:txBody>
      </p:sp>
      <p:sp>
        <p:nvSpPr>
          <p:cNvPr id="3" name="Content Placeholder 2">
            <a:extLst>
              <a:ext uri="{FF2B5EF4-FFF2-40B4-BE49-F238E27FC236}">
                <a16:creationId xmlns:a16="http://schemas.microsoft.com/office/drawing/2014/main" id="{D6ECCBD3-8B15-43B4-B876-120221E19F79}"/>
              </a:ext>
            </a:extLst>
          </p:cNvPr>
          <p:cNvSpPr>
            <a:spLocks noGrp="1"/>
          </p:cNvSpPr>
          <p:nvPr>
            <p:ph idx="1"/>
          </p:nvPr>
        </p:nvSpPr>
        <p:spPr>
          <a:xfrm>
            <a:off x="609600" y="2942376"/>
            <a:ext cx="10972800" cy="3612333"/>
          </a:xfrm>
        </p:spPr>
        <p:txBody>
          <a:bodyPr>
            <a:normAutofit lnSpcReduction="10000"/>
          </a:bodyPr>
          <a:lstStyle/>
          <a:p>
            <a:pPr marL="0" indent="0" algn="ctr">
              <a:buNone/>
            </a:pPr>
            <a:r>
              <a:rPr lang="en-US" sz="4000" b="1" dirty="0">
                <a:latin typeface="+mj-lt"/>
              </a:rPr>
              <a:t>Research Week 2019</a:t>
            </a:r>
          </a:p>
          <a:p>
            <a:pPr marL="0" indent="0">
              <a:buNone/>
            </a:pPr>
            <a:endParaRPr lang="en-US" sz="1900" dirty="0"/>
          </a:p>
          <a:p>
            <a:pPr marL="0" indent="0">
              <a:buNone/>
            </a:pPr>
            <a:endParaRPr lang="en-US" sz="1900" dirty="0"/>
          </a:p>
          <a:p>
            <a:pPr marL="0" indent="0">
              <a:buNone/>
            </a:pPr>
            <a:endParaRPr lang="en-US" sz="1900" dirty="0"/>
          </a:p>
          <a:p>
            <a:pPr marL="0" indent="0">
              <a:buNone/>
            </a:pPr>
            <a:r>
              <a:rPr lang="en-US" sz="1900" b="1" dirty="0">
                <a:latin typeface="+mj-lt"/>
              </a:rPr>
              <a:t>Saundra L. Regan, PhD</a:t>
            </a:r>
          </a:p>
          <a:p>
            <a:pPr marL="0" indent="0">
              <a:buNone/>
            </a:pPr>
            <a:r>
              <a:rPr lang="en-US" sz="1900" b="1" dirty="0">
                <a:latin typeface="+mj-lt"/>
              </a:rPr>
              <a:t>Assistant Professor</a:t>
            </a:r>
          </a:p>
          <a:p>
            <a:pPr marL="0" indent="0">
              <a:buNone/>
            </a:pPr>
            <a:r>
              <a:rPr lang="en-US" sz="1900" b="1" dirty="0">
                <a:latin typeface="+mj-lt"/>
              </a:rPr>
              <a:t>Associate Director </a:t>
            </a:r>
          </a:p>
          <a:p>
            <a:pPr marL="0" indent="0">
              <a:buNone/>
            </a:pPr>
            <a:r>
              <a:rPr lang="en-US" sz="1900" b="1" dirty="0">
                <a:latin typeface="+mj-lt"/>
              </a:rPr>
              <a:t>Research Division</a:t>
            </a:r>
          </a:p>
          <a:p>
            <a:pPr marL="0" indent="0">
              <a:buNone/>
            </a:pPr>
            <a:r>
              <a:rPr lang="en-US" sz="1900" b="1" dirty="0">
                <a:latin typeface="+mj-lt"/>
              </a:rPr>
              <a:t>Department of Family &amp; Community Medicine</a:t>
            </a:r>
          </a:p>
          <a:p>
            <a:pPr marL="0" indent="0">
              <a:buNone/>
            </a:pPr>
            <a:r>
              <a:rPr lang="en-US" sz="1900" u="sng" dirty="0">
                <a:latin typeface="+mj-lt"/>
                <a:hlinkClick r:id="rId2"/>
              </a:rPr>
              <a:t>saundra.regan@uc.edu</a:t>
            </a:r>
            <a:endParaRPr lang="en-US" sz="1900" dirty="0">
              <a:latin typeface="+mj-lt"/>
            </a:endParaRPr>
          </a:p>
          <a:p>
            <a:endParaRPr lang="en-US" dirty="0"/>
          </a:p>
        </p:txBody>
      </p:sp>
    </p:spTree>
    <p:extLst>
      <p:ext uri="{BB962C8B-B14F-4D97-AF65-F5344CB8AC3E}">
        <p14:creationId xmlns:p14="http://schemas.microsoft.com/office/powerpoint/2010/main" val="1577555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B7D5561-D8C8-46EE-9EBC-AD2A924ED539}"/>
              </a:ext>
            </a:extLst>
          </p:cNvPr>
          <p:cNvPicPr>
            <a:picLocks noGrp="1" noChangeAspect="1"/>
          </p:cNvPicPr>
          <p:nvPr>
            <p:ph sz="half" idx="2"/>
          </p:nvPr>
        </p:nvPicPr>
        <p:blipFill>
          <a:blip r:embed="rId2"/>
          <a:stretch>
            <a:fillRect/>
          </a:stretch>
        </p:blipFill>
        <p:spPr>
          <a:xfrm>
            <a:off x="6365496" y="520900"/>
            <a:ext cx="2490405" cy="5368247"/>
          </a:xfrm>
          <a:prstGeom prst="rect">
            <a:avLst/>
          </a:prstGeom>
        </p:spPr>
      </p:pic>
      <p:pic>
        <p:nvPicPr>
          <p:cNvPr id="11" name="Content Placeholder 10">
            <a:extLst>
              <a:ext uri="{FF2B5EF4-FFF2-40B4-BE49-F238E27FC236}">
                <a16:creationId xmlns:a16="http://schemas.microsoft.com/office/drawing/2014/main" id="{C05FCEB5-256E-43DE-9A5D-43278C8C340A}"/>
              </a:ext>
            </a:extLst>
          </p:cNvPr>
          <p:cNvPicPr>
            <a:picLocks noGrp="1" noChangeAspect="1"/>
          </p:cNvPicPr>
          <p:nvPr>
            <p:ph sz="quarter" idx="4"/>
          </p:nvPr>
        </p:nvPicPr>
        <p:blipFill>
          <a:blip r:embed="rId3"/>
          <a:stretch>
            <a:fillRect/>
          </a:stretch>
        </p:blipFill>
        <p:spPr>
          <a:xfrm>
            <a:off x="2718148" y="647362"/>
            <a:ext cx="2412202" cy="5323953"/>
          </a:xfrm>
          <a:prstGeom prst="rect">
            <a:avLst/>
          </a:prstGeom>
        </p:spPr>
      </p:pic>
    </p:spTree>
    <p:extLst>
      <p:ext uri="{BB962C8B-B14F-4D97-AF65-F5344CB8AC3E}">
        <p14:creationId xmlns:p14="http://schemas.microsoft.com/office/powerpoint/2010/main" val="836009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32" y="323738"/>
            <a:ext cx="10972800" cy="855538"/>
          </a:xfrm>
        </p:spPr>
        <p:txBody>
          <a:bodyPr/>
          <a:lstStyle/>
          <a:p>
            <a:r>
              <a:rPr lang="en-US" dirty="0" smtClean="0"/>
              <a:t>Simulation One</a:t>
            </a:r>
            <a:endParaRPr lang="en-US" dirty="0"/>
          </a:p>
        </p:txBody>
      </p:sp>
      <p:sp>
        <p:nvSpPr>
          <p:cNvPr id="3" name="Content Placeholder 2"/>
          <p:cNvSpPr>
            <a:spLocks noGrp="1"/>
          </p:cNvSpPr>
          <p:nvPr>
            <p:ph idx="1"/>
          </p:nvPr>
        </p:nvSpPr>
        <p:spPr>
          <a:xfrm>
            <a:off x="253551" y="1179276"/>
            <a:ext cx="10972800" cy="3011301"/>
          </a:xfrm>
        </p:spPr>
        <p:txBody>
          <a:bodyPr>
            <a:noAutofit/>
          </a:bodyPr>
          <a:lstStyle/>
          <a:p>
            <a:r>
              <a:rPr lang="en-US" sz="2400" dirty="0" smtClean="0">
                <a:latin typeface="+mj-lt"/>
              </a:rPr>
              <a:t>No-Show</a:t>
            </a:r>
          </a:p>
          <a:p>
            <a:pPr lvl="1"/>
            <a:r>
              <a:rPr lang="en-US" sz="2400" dirty="0" smtClean="0">
                <a:latin typeface="+mj-lt"/>
              </a:rPr>
              <a:t>Depicted from the patient perspective.</a:t>
            </a:r>
            <a:endParaRPr lang="en-US" sz="2400" dirty="0">
              <a:latin typeface="+mj-lt"/>
            </a:endParaRPr>
          </a:p>
          <a:p>
            <a:pPr lvl="1"/>
            <a:r>
              <a:rPr lang="en-US" sz="2400" dirty="0" smtClean="0">
                <a:latin typeface="+mj-lt"/>
              </a:rPr>
              <a:t>Character is a middle-aged woman who is primarily Spanish-speaking.</a:t>
            </a:r>
          </a:p>
          <a:p>
            <a:pPr lvl="1"/>
            <a:r>
              <a:rPr lang="en-US" sz="2400" dirty="0" smtClean="0">
                <a:latin typeface="+mj-lt"/>
              </a:rPr>
              <a:t>She has several chronic diseases-CHF, HTN, Diabetes.</a:t>
            </a:r>
          </a:p>
          <a:p>
            <a:pPr lvl="1"/>
            <a:r>
              <a:rPr lang="en-US" sz="2400" dirty="0" smtClean="0">
                <a:latin typeface="+mj-lt"/>
              </a:rPr>
              <a:t>She has experienced several instances of being unable to make her primary care appointments due to lack of transportation.</a:t>
            </a:r>
          </a:p>
          <a:p>
            <a:pPr lvl="1"/>
            <a:r>
              <a:rPr lang="en-US" sz="2400" dirty="0" smtClean="0">
                <a:latin typeface="+mj-lt"/>
              </a:rPr>
              <a:t>She is headed to her appointment leaving her apartment and the elevator is out. She must climb down several flights of stairs and is not standing outside her building when her Medicaid transport bus arrives and they leave, she attempts to make it to the bus stop as the bus is pulling away.</a:t>
            </a:r>
          </a:p>
          <a:p>
            <a:pPr lvl="1"/>
            <a:r>
              <a:rPr lang="en-US" sz="2400" dirty="0" smtClean="0">
                <a:latin typeface="+mj-lt"/>
              </a:rPr>
              <a:t>Walking back to her apartment she collapses from shortness of breath.</a:t>
            </a:r>
            <a:endParaRPr lang="en-US" sz="2400" dirty="0">
              <a:latin typeface="+mj-lt"/>
            </a:endParaRPr>
          </a:p>
        </p:txBody>
      </p:sp>
    </p:spTree>
    <p:extLst>
      <p:ext uri="{BB962C8B-B14F-4D97-AF65-F5344CB8AC3E}">
        <p14:creationId xmlns:p14="http://schemas.microsoft.com/office/powerpoint/2010/main" val="133597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She is taken to the ED and is evaluated for exacerbation of CHF.</a:t>
            </a:r>
          </a:p>
          <a:p>
            <a:r>
              <a:rPr lang="en-US" dirty="0" smtClean="0">
                <a:latin typeface="+mj-lt"/>
              </a:rPr>
              <a:t>The discharge nurse reads through her discharge instructions which include dietary changes and a new medication. The nurse asks if she understands everything and has any questions.</a:t>
            </a:r>
          </a:p>
          <a:p>
            <a:r>
              <a:rPr lang="en-US" dirty="0" smtClean="0">
                <a:latin typeface="+mj-lt"/>
              </a:rPr>
              <a:t>The character nods and signs but doesn’t understand very well since everything is in English.</a:t>
            </a:r>
          </a:p>
          <a:p>
            <a:r>
              <a:rPr lang="en-US" dirty="0" smtClean="0">
                <a:latin typeface="+mj-lt"/>
              </a:rPr>
              <a:t>When she gets home she calls the clinic for a new appointment and is informed that she has been discharged as a patient for 3 successive no-shows.</a:t>
            </a:r>
            <a:endParaRPr lang="en-US" dirty="0">
              <a:latin typeface="+mj-lt"/>
            </a:endParaRPr>
          </a:p>
        </p:txBody>
      </p:sp>
    </p:spTree>
    <p:extLst>
      <p:ext uri="{BB962C8B-B14F-4D97-AF65-F5344CB8AC3E}">
        <p14:creationId xmlns:p14="http://schemas.microsoft.com/office/powerpoint/2010/main" val="155993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1337" y="133417"/>
            <a:ext cx="8445517" cy="1077218"/>
          </a:xfrm>
          <a:prstGeom prst="rect">
            <a:avLst/>
          </a:prstGeom>
          <a:noFill/>
        </p:spPr>
        <p:txBody>
          <a:bodyPr wrap="none" rtlCol="0">
            <a:spAutoFit/>
          </a:bodyPr>
          <a:lstStyle/>
          <a:p>
            <a:r>
              <a:rPr lang="en-US" sz="3200" dirty="0" smtClean="0">
                <a:latin typeface="Arial" panose="020B0604020202020204" pitchFamily="34" charset="0"/>
                <a:ea typeface="Open Sans Light" panose="020B0306030504020204" pitchFamily="34" charset="0"/>
                <a:cs typeface="Arial" panose="020B0604020202020204" pitchFamily="34" charset="0"/>
              </a:rPr>
              <a:t>MEDICAID </a:t>
            </a:r>
            <a:r>
              <a:rPr lang="en-US" sz="3200" dirty="0">
                <a:latin typeface="Arial" panose="020B0604020202020204" pitchFamily="34" charset="0"/>
                <a:ea typeface="Open Sans Light" panose="020B0306030504020204" pitchFamily="34" charset="0"/>
                <a:cs typeface="Arial" panose="020B0604020202020204" pitchFamily="34" charset="0"/>
              </a:rPr>
              <a:t>EQUITY SIMULATION PROJECT</a:t>
            </a:r>
          </a:p>
          <a:p>
            <a:r>
              <a:rPr lang="en-US" sz="3200" dirty="0">
                <a:latin typeface="Arial" panose="020B0604020202020204" pitchFamily="34" charset="0"/>
                <a:ea typeface="Open Sans Light" panose="020B0306030504020204" pitchFamily="34" charset="0"/>
                <a:cs typeface="Arial" panose="020B0604020202020204" pitchFamily="34" charset="0"/>
              </a:rPr>
              <a:t>		SCENE MODELING</a:t>
            </a:r>
          </a:p>
        </p:txBody>
      </p:sp>
      <p:pic>
        <p:nvPicPr>
          <p:cNvPr id="4" name="Picture 3">
            <a:extLst>
              <a:ext uri="{FF2B5EF4-FFF2-40B4-BE49-F238E27FC236}">
                <a16:creationId xmlns:a16="http://schemas.microsoft.com/office/drawing/2014/main" id="{740C45FC-9682-421F-A893-36AD36099FAA}"/>
              </a:ext>
            </a:extLst>
          </p:cNvPr>
          <p:cNvPicPr>
            <a:picLocks noChangeAspect="1"/>
          </p:cNvPicPr>
          <p:nvPr/>
        </p:nvPicPr>
        <p:blipFill>
          <a:blip r:embed="rId3"/>
          <a:stretch>
            <a:fillRect/>
          </a:stretch>
        </p:blipFill>
        <p:spPr>
          <a:xfrm>
            <a:off x="1835236" y="1521303"/>
            <a:ext cx="7646968" cy="4456382"/>
          </a:xfrm>
          <a:prstGeom prst="rect">
            <a:avLst/>
          </a:prstGeom>
        </p:spPr>
      </p:pic>
    </p:spTree>
    <p:extLst>
      <p:ext uri="{BB962C8B-B14F-4D97-AF65-F5344CB8AC3E}">
        <p14:creationId xmlns:p14="http://schemas.microsoft.com/office/powerpoint/2010/main" val="239542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0152-A22F-4296-AE99-DE6ADC7B3C31}"/>
              </a:ext>
            </a:extLst>
          </p:cNvPr>
          <p:cNvPicPr>
            <a:picLocks noChangeAspect="1"/>
          </p:cNvPicPr>
          <p:nvPr/>
        </p:nvPicPr>
        <p:blipFill>
          <a:blip r:embed="rId2"/>
          <a:stretch>
            <a:fillRect/>
          </a:stretch>
        </p:blipFill>
        <p:spPr>
          <a:xfrm>
            <a:off x="1117600" y="1309795"/>
            <a:ext cx="9144000" cy="4293828"/>
          </a:xfrm>
          <a:prstGeom prst="rect">
            <a:avLst/>
          </a:prstGeom>
        </p:spPr>
      </p:pic>
    </p:spTree>
    <p:extLst>
      <p:ext uri="{BB962C8B-B14F-4D97-AF65-F5344CB8AC3E}">
        <p14:creationId xmlns:p14="http://schemas.microsoft.com/office/powerpoint/2010/main" val="3556856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324" y="284154"/>
            <a:ext cx="9562939" cy="1200329"/>
          </a:xfrm>
          <a:prstGeom prst="rect">
            <a:avLst/>
          </a:prstGeom>
          <a:noFill/>
        </p:spPr>
        <p:txBody>
          <a:bodyPr wrap="none" rtlCol="0">
            <a:spAutoFit/>
          </a:bodyPr>
          <a:lstStyle/>
          <a:p>
            <a:r>
              <a:rPr lang="en-US" sz="2400" dirty="0" smtClean="0">
                <a:latin typeface="Arial" panose="020B0604020202020204" pitchFamily="34" charset="0"/>
                <a:ea typeface="Open Sans Light" panose="020B0306030504020204" pitchFamily="34" charset="0"/>
                <a:cs typeface="Arial" panose="020B0604020202020204" pitchFamily="34" charset="0"/>
              </a:rPr>
              <a:t> </a:t>
            </a:r>
            <a:r>
              <a:rPr lang="en-US" sz="3600" dirty="0">
                <a:latin typeface="Arial" panose="020B0604020202020204" pitchFamily="34" charset="0"/>
                <a:ea typeface="Open Sans Light" panose="020B0306030504020204" pitchFamily="34" charset="0"/>
                <a:cs typeface="Arial" panose="020B0604020202020204" pitchFamily="34" charset="0"/>
              </a:rPr>
              <a:t>MEDICAID EQUITY SIMULATION PROJECT</a:t>
            </a:r>
          </a:p>
          <a:p>
            <a:r>
              <a:rPr lang="en-US" sz="3600" dirty="0" smtClean="0">
                <a:latin typeface="Arial" panose="020B0604020202020204" pitchFamily="34" charset="0"/>
                <a:ea typeface="Open Sans Light" panose="020B0306030504020204" pitchFamily="34" charset="0"/>
                <a:cs typeface="Arial" panose="020B0604020202020204" pitchFamily="34" charset="0"/>
              </a:rPr>
              <a:t>CHARACTER AND SCENE MODELING</a:t>
            </a:r>
            <a:endParaRPr lang="en-US" sz="3600" dirty="0">
              <a:latin typeface="Arial" panose="020B0604020202020204" pitchFamily="34" charset="0"/>
              <a:ea typeface="Open Sans Light" panose="020B0306030504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52D9456-B1A4-49E8-9EDD-4B6E26CFF150}"/>
              </a:ext>
            </a:extLst>
          </p:cNvPr>
          <p:cNvPicPr>
            <a:picLocks noChangeAspect="1"/>
          </p:cNvPicPr>
          <p:nvPr/>
        </p:nvPicPr>
        <p:blipFill>
          <a:blip r:embed="rId2"/>
          <a:stretch>
            <a:fillRect/>
          </a:stretch>
        </p:blipFill>
        <p:spPr>
          <a:xfrm>
            <a:off x="2131491" y="1723604"/>
            <a:ext cx="7536264" cy="4088473"/>
          </a:xfrm>
          <a:prstGeom prst="rect">
            <a:avLst/>
          </a:prstGeom>
        </p:spPr>
      </p:pic>
    </p:spTree>
    <p:extLst>
      <p:ext uri="{BB962C8B-B14F-4D97-AF65-F5344CB8AC3E}">
        <p14:creationId xmlns:p14="http://schemas.microsoft.com/office/powerpoint/2010/main" val="2487390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32" y="323738"/>
            <a:ext cx="10972800" cy="855538"/>
          </a:xfrm>
        </p:spPr>
        <p:txBody>
          <a:bodyPr/>
          <a:lstStyle/>
          <a:p>
            <a:r>
              <a:rPr lang="en-US" dirty="0" smtClean="0"/>
              <a:t>Simulation Two</a:t>
            </a:r>
            <a:endParaRPr lang="en-US" dirty="0"/>
          </a:p>
        </p:txBody>
      </p:sp>
      <p:sp>
        <p:nvSpPr>
          <p:cNvPr id="3" name="Content Placeholder 2"/>
          <p:cNvSpPr>
            <a:spLocks noGrp="1"/>
          </p:cNvSpPr>
          <p:nvPr>
            <p:ph idx="1"/>
          </p:nvPr>
        </p:nvSpPr>
        <p:spPr>
          <a:xfrm>
            <a:off x="253551" y="1179276"/>
            <a:ext cx="10972800" cy="3011301"/>
          </a:xfrm>
        </p:spPr>
        <p:txBody>
          <a:bodyPr>
            <a:noAutofit/>
          </a:bodyPr>
          <a:lstStyle/>
          <a:p>
            <a:r>
              <a:rPr lang="en-US" sz="2400" dirty="0" smtClean="0">
                <a:latin typeface="+mj-lt"/>
              </a:rPr>
              <a:t>Schizophrenia</a:t>
            </a:r>
          </a:p>
          <a:p>
            <a:pPr lvl="1"/>
            <a:r>
              <a:rPr lang="en-US" sz="2400" dirty="0" smtClean="0">
                <a:latin typeface="+mj-lt"/>
              </a:rPr>
              <a:t>Depicted from the patient perspective</a:t>
            </a:r>
            <a:endParaRPr lang="en-US" sz="2400" dirty="0">
              <a:latin typeface="+mj-lt"/>
            </a:endParaRPr>
          </a:p>
          <a:p>
            <a:pPr lvl="1"/>
            <a:r>
              <a:rPr lang="en-US" sz="2400" dirty="0" smtClean="0">
                <a:latin typeface="+mj-lt"/>
              </a:rPr>
              <a:t>Character is a young man living with his mother in an apartment.</a:t>
            </a:r>
          </a:p>
          <a:p>
            <a:pPr lvl="1"/>
            <a:r>
              <a:rPr lang="en-US" sz="2400" dirty="0" smtClean="0">
                <a:latin typeface="+mj-lt"/>
              </a:rPr>
              <a:t>He has schizophrenia and has not been taking his medication because he doesn’t like taking pills.</a:t>
            </a:r>
          </a:p>
          <a:p>
            <a:pPr lvl="1"/>
            <a:r>
              <a:rPr lang="en-US" sz="2400" dirty="0" smtClean="0">
                <a:latin typeface="+mj-lt"/>
              </a:rPr>
              <a:t>He is 45 minutes late to his appointment with the psychiatrist at the FQHC as he doesn’t have a car and has to take several buses to get there.</a:t>
            </a:r>
          </a:p>
          <a:p>
            <a:pPr lvl="1"/>
            <a:r>
              <a:rPr lang="en-US" sz="2400" dirty="0" smtClean="0">
                <a:latin typeface="+mj-lt"/>
              </a:rPr>
              <a:t>The provider is rushed and isn’t sure she can see him because he is so late and she has other patients waiting. She asks him some basic questions and writes his prescription. She asks him if would like to have case management.</a:t>
            </a:r>
          </a:p>
          <a:p>
            <a:pPr lvl="1"/>
            <a:r>
              <a:rPr lang="en-US" sz="2400" dirty="0" smtClean="0">
                <a:latin typeface="+mj-lt"/>
              </a:rPr>
              <a:t>He is suspicious about everyone knowing his business.</a:t>
            </a:r>
            <a:endParaRPr lang="en-US" sz="2400" dirty="0">
              <a:latin typeface="+mj-lt"/>
            </a:endParaRPr>
          </a:p>
        </p:txBody>
      </p:sp>
    </p:spTree>
    <p:extLst>
      <p:ext uri="{BB962C8B-B14F-4D97-AF65-F5344CB8AC3E}">
        <p14:creationId xmlns:p14="http://schemas.microsoft.com/office/powerpoint/2010/main" val="2202481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Two</a:t>
            </a:r>
            <a:endParaRPr lang="en-US" dirty="0"/>
          </a:p>
        </p:txBody>
      </p:sp>
      <p:sp>
        <p:nvSpPr>
          <p:cNvPr id="3" name="Content Placeholder 2"/>
          <p:cNvSpPr>
            <a:spLocks noGrp="1"/>
          </p:cNvSpPr>
          <p:nvPr>
            <p:ph idx="1"/>
          </p:nvPr>
        </p:nvSpPr>
        <p:spPr/>
        <p:txBody>
          <a:bodyPr>
            <a:normAutofit/>
          </a:bodyPr>
          <a:lstStyle/>
          <a:p>
            <a:r>
              <a:rPr lang="en-US" dirty="0" smtClean="0">
                <a:latin typeface="+mj-lt"/>
              </a:rPr>
              <a:t>He heads out and misses his bus and walks home. The neighborhood shows signs of poverty and crime. </a:t>
            </a:r>
          </a:p>
          <a:p>
            <a:r>
              <a:rPr lang="en-US" dirty="0" smtClean="0">
                <a:latin typeface="+mj-lt"/>
              </a:rPr>
              <a:t>He gets home to find overdue bills on his doorstep. There is nothing in the refrigerator.</a:t>
            </a:r>
          </a:p>
          <a:p>
            <a:r>
              <a:rPr lang="en-US" dirty="0" smtClean="0">
                <a:latin typeface="+mj-lt"/>
              </a:rPr>
              <a:t>His mother is angry and yells at him complaining of his inability to find or keep a job.</a:t>
            </a:r>
            <a:endParaRPr lang="en-US" dirty="0">
              <a:latin typeface="+mj-lt"/>
            </a:endParaRPr>
          </a:p>
        </p:txBody>
      </p:sp>
    </p:spTree>
    <p:extLst>
      <p:ext uri="{BB962C8B-B14F-4D97-AF65-F5344CB8AC3E}">
        <p14:creationId xmlns:p14="http://schemas.microsoft.com/office/powerpoint/2010/main" val="3598279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1205" y="202988"/>
            <a:ext cx="8530477" cy="1077218"/>
          </a:xfrm>
          <a:prstGeom prst="rect">
            <a:avLst/>
          </a:prstGeom>
          <a:noFill/>
        </p:spPr>
        <p:txBody>
          <a:bodyPr wrap="none" rtlCol="0">
            <a:spAutoFit/>
          </a:bodyPr>
          <a:lstStyle/>
          <a:p>
            <a:r>
              <a:rPr lang="en-US" sz="2400" dirty="0" smtClean="0">
                <a:latin typeface="Arial" panose="020B0604020202020204" pitchFamily="34" charset="0"/>
                <a:ea typeface="Open Sans Light" panose="020B0306030504020204" pitchFamily="34" charset="0"/>
                <a:cs typeface="Arial" panose="020B0604020202020204" pitchFamily="34" charset="0"/>
              </a:rPr>
              <a:t> </a:t>
            </a:r>
            <a:r>
              <a:rPr lang="en-US" sz="3200" dirty="0">
                <a:latin typeface="Arial" panose="020B0604020202020204" pitchFamily="34" charset="0"/>
                <a:ea typeface="Open Sans Light" panose="020B0306030504020204" pitchFamily="34" charset="0"/>
                <a:cs typeface="Arial" panose="020B0604020202020204" pitchFamily="34" charset="0"/>
              </a:rPr>
              <a:t>MEDICAID EQUITY SIMULATION PROJECT</a:t>
            </a:r>
          </a:p>
          <a:p>
            <a:r>
              <a:rPr lang="en-US" sz="3200" dirty="0">
                <a:latin typeface="Arial" panose="020B0604020202020204" pitchFamily="34" charset="0"/>
                <a:ea typeface="Open Sans Light" panose="020B0306030504020204" pitchFamily="34" charset="0"/>
                <a:cs typeface="Arial" panose="020B0604020202020204" pitchFamily="34" charset="0"/>
              </a:rPr>
              <a:t>		CHARACTER MODELS</a:t>
            </a:r>
          </a:p>
        </p:txBody>
      </p:sp>
      <p:pic>
        <p:nvPicPr>
          <p:cNvPr id="4" name="Picture 3">
            <a:extLst>
              <a:ext uri="{FF2B5EF4-FFF2-40B4-BE49-F238E27FC236}">
                <a16:creationId xmlns:a16="http://schemas.microsoft.com/office/drawing/2014/main" id="{C90D4990-B9BC-4681-9508-88D58E309CC2}"/>
              </a:ext>
            </a:extLst>
          </p:cNvPr>
          <p:cNvPicPr>
            <a:picLocks noChangeAspect="1"/>
          </p:cNvPicPr>
          <p:nvPr/>
        </p:nvPicPr>
        <p:blipFill>
          <a:blip r:embed="rId2"/>
          <a:stretch>
            <a:fillRect/>
          </a:stretch>
        </p:blipFill>
        <p:spPr>
          <a:xfrm>
            <a:off x="7102283" y="1584489"/>
            <a:ext cx="1869480" cy="42902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799" y="1584489"/>
            <a:ext cx="4828032" cy="3218688"/>
          </a:xfrm>
          <a:prstGeom prst="rect">
            <a:avLst/>
          </a:prstGeom>
        </p:spPr>
      </p:pic>
    </p:spTree>
    <p:extLst>
      <p:ext uri="{BB962C8B-B14F-4D97-AF65-F5344CB8AC3E}">
        <p14:creationId xmlns:p14="http://schemas.microsoft.com/office/powerpoint/2010/main" val="2785105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5153" y="429811"/>
            <a:ext cx="8530477" cy="1077218"/>
          </a:xfrm>
          <a:prstGeom prst="rect">
            <a:avLst/>
          </a:prstGeom>
          <a:noFill/>
        </p:spPr>
        <p:txBody>
          <a:bodyPr wrap="none" rtlCol="0">
            <a:spAutoFit/>
          </a:bodyPr>
          <a:lstStyle/>
          <a:p>
            <a:r>
              <a:rPr lang="en-US" sz="2400" dirty="0" smtClean="0">
                <a:latin typeface="Arial" panose="020B0604020202020204" pitchFamily="34" charset="0"/>
                <a:ea typeface="Open Sans Light" panose="020B0306030504020204" pitchFamily="34" charset="0"/>
                <a:cs typeface="Arial" panose="020B0604020202020204" pitchFamily="34" charset="0"/>
              </a:rPr>
              <a:t> </a:t>
            </a:r>
            <a:r>
              <a:rPr lang="en-US" sz="3200" dirty="0">
                <a:latin typeface="Arial" panose="020B0604020202020204" pitchFamily="34" charset="0"/>
                <a:ea typeface="Open Sans Light" panose="020B0306030504020204" pitchFamily="34" charset="0"/>
                <a:cs typeface="Arial" panose="020B0604020202020204" pitchFamily="34" charset="0"/>
              </a:rPr>
              <a:t>MEDICAID EQUITY SIMULATION PROJECT</a:t>
            </a:r>
          </a:p>
          <a:p>
            <a:r>
              <a:rPr lang="en-US" sz="3200" dirty="0">
                <a:latin typeface="Arial" panose="020B0604020202020204" pitchFamily="34" charset="0"/>
                <a:ea typeface="Open Sans Light" panose="020B0306030504020204" pitchFamily="34" charset="0"/>
                <a:cs typeface="Arial" panose="020B0604020202020204" pitchFamily="34" charset="0"/>
              </a:rPr>
              <a:t>		</a:t>
            </a:r>
            <a:r>
              <a:rPr lang="en-US" sz="3200" dirty="0" smtClean="0">
                <a:latin typeface="Arial" panose="020B0604020202020204" pitchFamily="34" charset="0"/>
                <a:ea typeface="Open Sans Light" panose="020B0306030504020204" pitchFamily="34" charset="0"/>
                <a:cs typeface="Arial" panose="020B0604020202020204" pitchFamily="34" charset="0"/>
              </a:rPr>
              <a:t>SCENE MODELING</a:t>
            </a:r>
            <a:endParaRPr lang="en-US" sz="3200" dirty="0">
              <a:latin typeface="Arial" panose="020B0604020202020204" pitchFamily="34" charset="0"/>
              <a:ea typeface="Open Sans Light" panose="020B0306030504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44003B-E999-4B3C-A39F-799DBEA260B9}"/>
              </a:ext>
            </a:extLst>
          </p:cNvPr>
          <p:cNvPicPr>
            <a:picLocks noChangeAspect="1"/>
          </p:cNvPicPr>
          <p:nvPr/>
        </p:nvPicPr>
        <p:blipFill>
          <a:blip r:embed="rId3"/>
          <a:stretch>
            <a:fillRect/>
          </a:stretch>
        </p:blipFill>
        <p:spPr>
          <a:xfrm>
            <a:off x="2298257" y="1794882"/>
            <a:ext cx="5576294" cy="4242663"/>
          </a:xfrm>
          <a:prstGeom prst="rect">
            <a:avLst/>
          </a:prstGeom>
        </p:spPr>
      </p:pic>
    </p:spTree>
    <p:extLst>
      <p:ext uri="{BB962C8B-B14F-4D97-AF65-F5344CB8AC3E}">
        <p14:creationId xmlns:p14="http://schemas.microsoft.com/office/powerpoint/2010/main" val="62278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The Medicaid Equity Simulation Project is funded by the Ohio Department of Medicaid and administered by the Ohio Colleges of Medicine Government Resource Center. The views expressed in this presentation are solely those of the authors and do not represent the views of the state of Ohio or federal Medicaid programs.</a:t>
            </a:r>
          </a:p>
          <a:p>
            <a:endParaRPr lang="en-US" dirty="0"/>
          </a:p>
        </p:txBody>
      </p:sp>
    </p:spTree>
    <p:extLst>
      <p:ext uri="{BB962C8B-B14F-4D97-AF65-F5344CB8AC3E}">
        <p14:creationId xmlns:p14="http://schemas.microsoft.com/office/powerpoint/2010/main" val="363158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08EC-696B-40FA-A6D5-F40F5591F85F}"/>
              </a:ext>
            </a:extLst>
          </p:cNvPr>
          <p:cNvSpPr txBox="1">
            <a:spLocks/>
          </p:cNvSpPr>
          <p:nvPr/>
        </p:nvSpPr>
        <p:spPr>
          <a:xfrm>
            <a:off x="1931380" y="934217"/>
            <a:ext cx="8411307" cy="113710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D51CF05-C5AF-4E8A-8621-A275308059A9}"/>
              </a:ext>
            </a:extLst>
          </p:cNvPr>
          <p:cNvSpPr txBox="1">
            <a:spLocks/>
          </p:cNvSpPr>
          <p:nvPr/>
        </p:nvSpPr>
        <p:spPr>
          <a:xfrm>
            <a:off x="1097044" y="1395756"/>
            <a:ext cx="8411307" cy="4577895"/>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 </a:t>
            </a:r>
          </a:p>
          <a:p>
            <a:r>
              <a:rPr lang="en-US" dirty="0" smtClean="0">
                <a:solidFill>
                  <a:prstClr val="black"/>
                </a:solidFill>
                <a:latin typeface="Arial" panose="020B0604020202020204" pitchFamily="34" charset="0"/>
                <a:cs typeface="Arial" panose="020B0604020202020204" pitchFamily="34" charset="0"/>
              </a:rPr>
              <a:t>Evaluation </a:t>
            </a:r>
            <a:r>
              <a:rPr lang="en-US" dirty="0">
                <a:solidFill>
                  <a:prstClr val="black"/>
                </a:solidFill>
                <a:latin typeface="Arial" panose="020B0604020202020204" pitchFamily="34" charset="0"/>
                <a:cs typeface="Arial" panose="020B0604020202020204" pitchFamily="34" charset="0"/>
              </a:rPr>
              <a:t>will center on:</a:t>
            </a:r>
          </a:p>
          <a:p>
            <a:pPr lvl="1"/>
            <a:r>
              <a:rPr lang="en-US" dirty="0">
                <a:solidFill>
                  <a:prstClr val="black"/>
                </a:solidFill>
                <a:latin typeface="Arial" panose="020B0604020202020204" pitchFamily="34" charset="0"/>
                <a:cs typeface="Arial" panose="020B0604020202020204" pitchFamily="34" charset="0"/>
              </a:rPr>
              <a:t>the use of the technology in educating </a:t>
            </a:r>
            <a:r>
              <a:rPr lang="en-US" dirty="0" smtClean="0">
                <a:solidFill>
                  <a:prstClr val="black"/>
                </a:solidFill>
                <a:latin typeface="Arial" panose="020B0604020202020204" pitchFamily="34" charset="0"/>
                <a:cs typeface="Arial" panose="020B0604020202020204" pitchFamily="34" charset="0"/>
              </a:rPr>
              <a:t>providers about </a:t>
            </a:r>
            <a:r>
              <a:rPr lang="en-US" dirty="0" err="1" smtClean="0">
                <a:solidFill>
                  <a:prstClr val="black"/>
                </a:solidFill>
                <a:latin typeface="Arial" panose="020B0604020202020204" pitchFamily="34" charset="0"/>
                <a:cs typeface="Arial" panose="020B0604020202020204" pitchFamily="34" charset="0"/>
              </a:rPr>
              <a:t>SDoH</a:t>
            </a:r>
            <a:endParaRPr lang="en-US" dirty="0">
              <a:solidFill>
                <a:prstClr val="black"/>
              </a:solidFill>
              <a:latin typeface="Arial" panose="020B0604020202020204" pitchFamily="34" charset="0"/>
              <a:cs typeface="Arial" panose="020B0604020202020204" pitchFamily="34" charset="0"/>
            </a:endParaRPr>
          </a:p>
          <a:p>
            <a:pPr lvl="1"/>
            <a:r>
              <a:rPr lang="en-US" dirty="0">
                <a:solidFill>
                  <a:prstClr val="black"/>
                </a:solidFill>
                <a:latin typeface="Arial" panose="020B0604020202020204" pitchFamily="34" charset="0"/>
                <a:cs typeface="Arial" panose="020B0604020202020204" pitchFamily="34" charset="0"/>
              </a:rPr>
              <a:t>how close the VR simulations are to </a:t>
            </a:r>
            <a:r>
              <a:rPr lang="en-US" dirty="0" smtClean="0">
                <a:solidFill>
                  <a:prstClr val="black"/>
                </a:solidFill>
                <a:latin typeface="Arial" panose="020B0604020202020204" pitchFamily="34" charset="0"/>
                <a:cs typeface="Arial" panose="020B0604020202020204" pitchFamily="34" charset="0"/>
              </a:rPr>
              <a:t>the reality of the patients they see in </a:t>
            </a:r>
            <a:r>
              <a:rPr lang="en-US" dirty="0">
                <a:solidFill>
                  <a:prstClr val="black"/>
                </a:solidFill>
                <a:latin typeface="Arial" panose="020B0604020202020204" pitchFamily="34" charset="0"/>
                <a:cs typeface="Arial" panose="020B0604020202020204" pitchFamily="34" charset="0"/>
              </a:rPr>
              <a:t>daily </a:t>
            </a:r>
            <a:r>
              <a:rPr lang="en-US" dirty="0" smtClean="0">
                <a:solidFill>
                  <a:prstClr val="black"/>
                </a:solidFill>
                <a:latin typeface="Arial" panose="020B0604020202020204" pitchFamily="34" charset="0"/>
                <a:cs typeface="Arial" panose="020B0604020202020204" pitchFamily="34" charset="0"/>
              </a:rPr>
              <a:t>situations</a:t>
            </a:r>
          </a:p>
          <a:p>
            <a:pPr lvl="1"/>
            <a:r>
              <a:rPr lang="en-US" dirty="0">
                <a:solidFill>
                  <a:prstClr val="black"/>
                </a:solidFill>
                <a:latin typeface="Arial" panose="020B0604020202020204" pitchFamily="34" charset="0"/>
                <a:cs typeface="Arial" panose="020B0604020202020204" pitchFamily="34" charset="0"/>
              </a:rPr>
              <a:t>t</a:t>
            </a:r>
            <a:r>
              <a:rPr lang="en-US" dirty="0" smtClean="0">
                <a:solidFill>
                  <a:prstClr val="black"/>
                </a:solidFill>
                <a:latin typeface="Arial" panose="020B0604020202020204" pitchFamily="34" charset="0"/>
                <a:cs typeface="Arial" panose="020B0604020202020204" pitchFamily="34" charset="0"/>
              </a:rPr>
              <a:t>he patients in the simulation experience many types and forms of </a:t>
            </a:r>
            <a:r>
              <a:rPr lang="en-US" dirty="0" err="1" smtClean="0">
                <a:solidFill>
                  <a:prstClr val="black"/>
                </a:solidFill>
                <a:latin typeface="Arial" panose="020B0604020202020204" pitchFamily="34" charset="0"/>
                <a:cs typeface="Arial" panose="020B0604020202020204" pitchFamily="34" charset="0"/>
              </a:rPr>
              <a:t>SDoH</a:t>
            </a:r>
            <a:endParaRPr lang="en-US" dirty="0">
              <a:solidFill>
                <a:prstClr val="black"/>
              </a:solidFill>
              <a:latin typeface="Arial" panose="020B0604020202020204" pitchFamily="34" charset="0"/>
              <a:cs typeface="Arial" panose="020B0604020202020204" pitchFamily="34" charset="0"/>
            </a:endParaRPr>
          </a:p>
          <a:p>
            <a:pPr lvl="1"/>
            <a:r>
              <a:rPr lang="en-US" dirty="0">
                <a:solidFill>
                  <a:prstClr val="black"/>
                </a:solidFill>
                <a:latin typeface="Arial" panose="020B0604020202020204" pitchFamily="34" charset="0"/>
                <a:cs typeface="Arial" panose="020B0604020202020204" pitchFamily="34" charset="0"/>
              </a:rPr>
              <a:t> how </a:t>
            </a:r>
            <a:r>
              <a:rPr lang="en-US" dirty="0" smtClean="0">
                <a:solidFill>
                  <a:prstClr val="black"/>
                </a:solidFill>
                <a:latin typeface="Arial" panose="020B0604020202020204" pitchFamily="34" charset="0"/>
                <a:cs typeface="Arial" panose="020B0604020202020204" pitchFamily="34" charset="0"/>
              </a:rPr>
              <a:t>could </a:t>
            </a:r>
            <a:r>
              <a:rPr lang="en-US" dirty="0">
                <a:solidFill>
                  <a:prstClr val="black"/>
                </a:solidFill>
                <a:latin typeface="Arial" panose="020B0604020202020204" pitchFamily="34" charset="0"/>
                <a:cs typeface="Arial" panose="020B0604020202020204" pitchFamily="34" charset="0"/>
              </a:rPr>
              <a:t>facilitate </a:t>
            </a:r>
            <a:r>
              <a:rPr lang="en-US" dirty="0" smtClean="0">
                <a:solidFill>
                  <a:prstClr val="black"/>
                </a:solidFill>
                <a:latin typeface="Arial" panose="020B0604020202020204" pitchFamily="34" charset="0"/>
                <a:cs typeface="Arial" panose="020B0604020202020204" pitchFamily="34" charset="0"/>
              </a:rPr>
              <a:t>better training of learners and providers</a:t>
            </a:r>
            <a:endParaRPr lang="en-US" dirty="0">
              <a:solidFill>
                <a:prstClr val="black"/>
              </a:solidFill>
              <a:latin typeface="Arial" panose="020B0604020202020204" pitchFamily="34" charset="0"/>
              <a:cs typeface="Arial" panose="020B0604020202020204" pitchFamily="34" charset="0"/>
            </a:endParaRPr>
          </a:p>
          <a:p>
            <a:pPr lvl="1"/>
            <a:r>
              <a:rPr lang="en-US" dirty="0">
                <a:solidFill>
                  <a:prstClr val="black"/>
                </a:solidFill>
                <a:latin typeface="Arial" panose="020B0604020202020204" pitchFamily="34" charset="0"/>
                <a:cs typeface="Arial" panose="020B0604020202020204" pitchFamily="34" charset="0"/>
              </a:rPr>
              <a:t>improvements that can be made to the </a:t>
            </a:r>
            <a:r>
              <a:rPr lang="en-US" dirty="0" smtClean="0">
                <a:solidFill>
                  <a:prstClr val="black"/>
                </a:solidFill>
                <a:latin typeface="Arial" panose="020B0604020202020204" pitchFamily="34" charset="0"/>
                <a:cs typeface="Arial" panose="020B0604020202020204" pitchFamily="34" charset="0"/>
              </a:rPr>
              <a:t>simulations </a:t>
            </a:r>
            <a:endParaRPr lang="en-US" dirty="0">
              <a:solidFill>
                <a:prstClr val="black"/>
              </a:solidFill>
              <a:latin typeface="Arial" panose="020B0604020202020204" pitchFamily="34" charset="0"/>
              <a:cs typeface="Arial" panose="020B0604020202020204" pitchFamily="34" charset="0"/>
            </a:endParaRPr>
          </a:p>
          <a:p>
            <a:pPr marL="0" indent="0">
              <a:buNone/>
            </a:pPr>
            <a:endParaRPr lang="en-US" dirty="0">
              <a:solidFill>
                <a:prstClr val="black"/>
              </a:solidFill>
              <a:latin typeface="Open Sans Light"/>
            </a:endParaRPr>
          </a:p>
        </p:txBody>
      </p:sp>
      <p:sp>
        <p:nvSpPr>
          <p:cNvPr id="4" name="Title 3"/>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1433393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0382"/>
            <a:ext cx="8567531" cy="855538"/>
          </a:xfrm>
        </p:spPr>
        <p:txBody>
          <a:bodyPr>
            <a:noAutofit/>
          </a:bodyPr>
          <a:lstStyle/>
          <a:p>
            <a:r>
              <a:rPr lang="en-US" sz="4000" dirty="0">
                <a:latin typeface="Arial" panose="020B0604020202020204" pitchFamily="34" charset="0"/>
                <a:cs typeface="Arial" panose="020B0604020202020204" pitchFamily="34" charset="0"/>
              </a:rPr>
              <a:t>Evaluation Timeline</a:t>
            </a:r>
          </a:p>
        </p:txBody>
      </p:sp>
      <p:graphicFrame>
        <p:nvGraphicFramePr>
          <p:cNvPr id="4" name="Table 3"/>
          <p:cNvGraphicFramePr>
            <a:graphicFrameLocks noGrp="1"/>
          </p:cNvGraphicFramePr>
          <p:nvPr>
            <p:extLst>
              <p:ext uri="{D42A27DB-BD31-4B8C-83A1-F6EECF244321}">
                <p14:modId xmlns:p14="http://schemas.microsoft.com/office/powerpoint/2010/main" val="2123961826"/>
              </p:ext>
            </p:extLst>
          </p:nvPr>
        </p:nvGraphicFramePr>
        <p:xfrm>
          <a:off x="2448339" y="1164751"/>
          <a:ext cx="7633252" cy="4892040"/>
        </p:xfrm>
        <a:graphic>
          <a:graphicData uri="http://schemas.openxmlformats.org/drawingml/2006/table">
            <a:tbl>
              <a:tblPr firstRow="1" firstCol="1" bandRow="1">
                <a:tableStyleId>{616DA210-FB5B-4158-B5E0-FEB733F419BA}</a:tableStyleId>
              </a:tblPr>
              <a:tblGrid>
                <a:gridCol w="2543872">
                  <a:extLst>
                    <a:ext uri="{9D8B030D-6E8A-4147-A177-3AD203B41FA5}">
                      <a16:colId xmlns:a16="http://schemas.microsoft.com/office/drawing/2014/main" val="596407488"/>
                    </a:ext>
                  </a:extLst>
                </a:gridCol>
                <a:gridCol w="5089380">
                  <a:extLst>
                    <a:ext uri="{9D8B030D-6E8A-4147-A177-3AD203B41FA5}">
                      <a16:colId xmlns:a16="http://schemas.microsoft.com/office/drawing/2014/main" val="583873522"/>
                    </a:ext>
                  </a:extLst>
                </a:gridCol>
              </a:tblGrid>
              <a:tr h="477080">
                <a:tc>
                  <a:txBody>
                    <a:bodyPr/>
                    <a:lstStyle/>
                    <a:p>
                      <a:pPr marL="0" marR="0">
                        <a:lnSpc>
                          <a:spcPct val="107000"/>
                        </a:lnSpc>
                        <a:spcBef>
                          <a:spcPts val="0"/>
                        </a:spcBef>
                        <a:spcAft>
                          <a:spcPts val="0"/>
                        </a:spcAft>
                      </a:pPr>
                      <a:r>
                        <a:rPr lang="en-US" sz="2000" b="1" dirty="0">
                          <a:effectLst/>
                          <a:latin typeface="Arial" panose="020B0604020202020204" pitchFamily="34" charset="0"/>
                          <a:cs typeface="Arial" panose="020B0604020202020204" pitchFamily="34" charset="0"/>
                        </a:rPr>
                        <a:t>February 2019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000" b="0" dirty="0">
                          <a:effectLst/>
                          <a:latin typeface="Arial" panose="020B0604020202020204" pitchFamily="34" charset="0"/>
                          <a:cs typeface="Arial" panose="020B0604020202020204" pitchFamily="34" charset="0"/>
                        </a:rPr>
                        <a:t>Practitioner and Standardized Patient Participant Assessment for Content Validity</a:t>
                      </a:r>
                      <a:endParaRPr lang="en-U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895082"/>
                  </a:ext>
                </a:extLst>
              </a:tr>
              <a:tr h="313907">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February/March 2019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solidFill>
                      <a:srgbClr val="E00122">
                        <a:alpha val="20000"/>
                      </a:srgbClr>
                    </a:solidFill>
                  </a:tcPr>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Initial Expert Panel Critique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solidFill>
                      <a:srgbClr val="E00122">
                        <a:alpha val="20000"/>
                      </a:srgbClr>
                    </a:solidFill>
                  </a:tcPr>
                </a:tc>
                <a:extLst>
                  <a:ext uri="{0D108BD9-81ED-4DB2-BD59-A6C34878D82A}">
                    <a16:rowId xmlns:a16="http://schemas.microsoft.com/office/drawing/2014/main" val="3991042143"/>
                  </a:ext>
                </a:extLst>
              </a:tr>
              <a:tr h="313907">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March 2019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Initial Expert Panel Assessment for Usability and Utilization/</a:t>
                      </a:r>
                      <a:r>
                        <a:rPr lang="en-US" sz="2000" baseline="0" dirty="0">
                          <a:effectLst/>
                          <a:latin typeface="Arial" panose="020B0604020202020204" pitchFamily="34" charset="0"/>
                          <a:cs typeface="Arial" panose="020B0604020202020204" pitchFamily="34" charset="0"/>
                        </a:rPr>
                        <a:t> Pilot Simulation 2 at All-Ohio </a:t>
                      </a:r>
                      <a:r>
                        <a:rPr lang="en-US" sz="2000" baseline="0" dirty="0" smtClean="0">
                          <a:effectLst/>
                          <a:latin typeface="Arial" panose="020B0604020202020204" pitchFamily="34" charset="0"/>
                          <a:cs typeface="Arial" panose="020B0604020202020204" pitchFamily="34" charset="0"/>
                        </a:rPr>
                        <a:t>Psychiatry Annual Meeting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5856785"/>
                  </a:ext>
                </a:extLst>
              </a:tr>
              <a:tr h="313907">
                <a:tc>
                  <a:txBody>
                    <a:bodyPr/>
                    <a:lstStyle/>
                    <a:p>
                      <a:pPr marL="0" marR="0">
                        <a:lnSpc>
                          <a:spcPct val="107000"/>
                        </a:lnSpc>
                        <a:spcBef>
                          <a:spcPts val="0"/>
                        </a:spcBef>
                        <a:spcAft>
                          <a:spcPts val="0"/>
                        </a:spcAft>
                      </a:pPr>
                      <a:r>
                        <a:rPr lang="en-US" sz="2000" dirty="0" smtClean="0">
                          <a:effectLst/>
                          <a:latin typeface="Arial" panose="020B0604020202020204" pitchFamily="34" charset="0"/>
                          <a:cs typeface="Arial" panose="020B0604020202020204" pitchFamily="34" charset="0"/>
                        </a:rPr>
                        <a:t>April </a:t>
                      </a:r>
                      <a:r>
                        <a:rPr lang="en-US" sz="2000" dirty="0">
                          <a:effectLst/>
                          <a:latin typeface="Arial" panose="020B0604020202020204" pitchFamily="34" charset="0"/>
                          <a:cs typeface="Arial" panose="020B0604020202020204" pitchFamily="34" charset="0"/>
                        </a:rPr>
                        <a:t>2019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00122">
                        <a:alpha val="20000"/>
                      </a:srgbClr>
                    </a:solidFill>
                  </a:tcPr>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Final Expert Panel Evaluation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00122">
                        <a:alpha val="20000"/>
                      </a:srgbClr>
                    </a:solidFill>
                  </a:tcPr>
                </a:tc>
                <a:extLst>
                  <a:ext uri="{0D108BD9-81ED-4DB2-BD59-A6C34878D82A}">
                    <a16:rowId xmlns:a16="http://schemas.microsoft.com/office/drawing/2014/main" val="3226452984"/>
                  </a:ext>
                </a:extLst>
              </a:tr>
              <a:tr h="313907">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April 2019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Pilot Testing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04434749"/>
                  </a:ext>
                </a:extLst>
              </a:tr>
              <a:tr h="643986">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April/May/June 2019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00122">
                        <a:alpha val="20000"/>
                      </a:srgbClr>
                    </a:solidFill>
                  </a:tcPr>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Evaluation of Learning Experience by Provider Participants of the Virtual Reality Simulations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00122">
                        <a:alpha val="20000"/>
                      </a:srgbClr>
                    </a:solidFill>
                  </a:tcPr>
                </a:tc>
                <a:extLst>
                  <a:ext uri="{0D108BD9-81ED-4DB2-BD59-A6C34878D82A}">
                    <a16:rowId xmlns:a16="http://schemas.microsoft.com/office/drawing/2014/main" val="3280596748"/>
                  </a:ext>
                </a:extLst>
              </a:tr>
              <a:tr h="313907">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May/June 2019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One Month Follow-up Evaluation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2759303"/>
                  </a:ext>
                </a:extLst>
              </a:tr>
              <a:tr h="313907">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June 2019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00122">
                        <a:alpha val="20000"/>
                      </a:srgbClr>
                    </a:solidFill>
                  </a:tcPr>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Data Analysis / Evaluation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00122">
                        <a:alpha val="20000"/>
                      </a:srgbClr>
                    </a:solidFill>
                  </a:tcPr>
                </a:tc>
                <a:extLst>
                  <a:ext uri="{0D108BD9-81ED-4DB2-BD59-A6C34878D82A}">
                    <a16:rowId xmlns:a16="http://schemas.microsoft.com/office/drawing/2014/main" val="2084370193"/>
                  </a:ext>
                </a:extLst>
              </a:tr>
              <a:tr h="313907">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July 2019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Final Report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5479804"/>
                  </a:ext>
                </a:extLst>
              </a:tr>
            </a:tbl>
          </a:graphicData>
        </a:graphic>
      </p:graphicFrame>
    </p:spTree>
    <p:extLst>
      <p:ext uri="{BB962C8B-B14F-4D97-AF65-F5344CB8AC3E}">
        <p14:creationId xmlns:p14="http://schemas.microsoft.com/office/powerpoint/2010/main" val="372093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0A3580-6B63-43C1-A35D-C8E304E719AD}"/>
              </a:ext>
            </a:extLst>
          </p:cNvPr>
          <p:cNvPicPr>
            <a:picLocks noGrp="1" noChangeAspect="1"/>
          </p:cNvPicPr>
          <p:nvPr>
            <p:ph idx="1"/>
          </p:nvPr>
        </p:nvPicPr>
        <p:blipFill>
          <a:blip r:embed="rId3"/>
          <a:stretch>
            <a:fillRect/>
          </a:stretch>
        </p:blipFill>
        <p:spPr>
          <a:xfrm>
            <a:off x="1175328" y="914399"/>
            <a:ext cx="9459269" cy="4522355"/>
          </a:xfrm>
          <a:prstGeom prst="rect">
            <a:avLst/>
          </a:prstGeom>
        </p:spPr>
      </p:pic>
    </p:spTree>
    <p:extLst>
      <p:ext uri="{BB962C8B-B14F-4D97-AF65-F5344CB8AC3E}">
        <p14:creationId xmlns:p14="http://schemas.microsoft.com/office/powerpoint/2010/main" val="1160421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51CB1-BCAC-4884-88D1-239B44415402}"/>
              </a:ext>
            </a:extLst>
          </p:cNvPr>
          <p:cNvPicPr>
            <a:picLocks noGrp="1" noChangeAspect="1"/>
          </p:cNvPicPr>
          <p:nvPr>
            <p:ph idx="1"/>
          </p:nvPr>
        </p:nvPicPr>
        <p:blipFill>
          <a:blip r:embed="rId3"/>
          <a:stretch>
            <a:fillRect/>
          </a:stretch>
        </p:blipFill>
        <p:spPr>
          <a:xfrm>
            <a:off x="2006602" y="1128712"/>
            <a:ext cx="7657928" cy="4307584"/>
          </a:xfrm>
          <a:prstGeom prst="rect">
            <a:avLst/>
          </a:prstGeom>
        </p:spPr>
      </p:pic>
    </p:spTree>
    <p:extLst>
      <p:ext uri="{BB962C8B-B14F-4D97-AF65-F5344CB8AC3E}">
        <p14:creationId xmlns:p14="http://schemas.microsoft.com/office/powerpoint/2010/main" val="2644485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Content Placeholder 6">
            <a:extLst>
              <a:ext uri="{FF2B5EF4-FFF2-40B4-BE49-F238E27FC236}">
                <a16:creationId xmlns:a16="http://schemas.microsoft.com/office/drawing/2014/main" id="{B98901DB-45FC-42DB-9DF5-244559FDADE2}"/>
              </a:ext>
            </a:extLst>
          </p:cNvPr>
          <p:cNvPicPr>
            <a:picLocks noGrp="1" noChangeAspect="1"/>
          </p:cNvPicPr>
          <p:nvPr>
            <p:ph idx="1"/>
          </p:nvPr>
        </p:nvPicPr>
        <p:blipFill>
          <a:blip r:embed="rId3"/>
          <a:stretch>
            <a:fillRect/>
          </a:stretch>
        </p:blipFill>
        <p:spPr>
          <a:xfrm>
            <a:off x="193983" y="679598"/>
            <a:ext cx="5505359" cy="3431156"/>
          </a:xfrm>
          <a:prstGeom prst="rect">
            <a:avLst/>
          </a:prstGeom>
        </p:spPr>
      </p:pic>
      <p:sp>
        <p:nvSpPr>
          <p:cNvPr id="3" name="TextBox 2">
            <a:extLst>
              <a:ext uri="{FF2B5EF4-FFF2-40B4-BE49-F238E27FC236}">
                <a16:creationId xmlns:a16="http://schemas.microsoft.com/office/drawing/2014/main" id="{5ACB62F2-A464-45FA-A00D-8079C8EBA3A4}"/>
              </a:ext>
            </a:extLst>
          </p:cNvPr>
          <p:cNvSpPr txBox="1"/>
          <p:nvPr/>
        </p:nvSpPr>
        <p:spPr>
          <a:xfrm>
            <a:off x="6020474" y="1713508"/>
            <a:ext cx="5365021" cy="3877985"/>
          </a:xfrm>
          <a:prstGeom prst="rect">
            <a:avLst/>
          </a:prstGeom>
          <a:noFill/>
          <a:ln>
            <a:solidFill>
              <a:srgbClr val="FF0000"/>
            </a:solidFill>
          </a:ln>
          <a:effectLst>
            <a:innerShdw blurRad="63500" dist="50800" dir="16200000">
              <a:prstClr val="black">
                <a:alpha val="50000"/>
              </a:prstClr>
            </a:innerShdw>
          </a:effectLst>
        </p:spPr>
        <p:txBody>
          <a:bodyPr wrap="square" rtlCol="0">
            <a:spAutoFit/>
          </a:bodyPr>
          <a:lstStyle/>
          <a:p>
            <a:pPr algn="ctr"/>
            <a:r>
              <a:rPr lang="en-US" sz="2800" b="1" dirty="0" smtClean="0"/>
              <a:t>Medical Providers and Learners Please evaluate our Virtual </a:t>
            </a:r>
            <a:r>
              <a:rPr lang="en-US" sz="2800" b="1" dirty="0"/>
              <a:t>Reality </a:t>
            </a:r>
            <a:r>
              <a:rPr lang="en-US" sz="2800" b="1" dirty="0" smtClean="0"/>
              <a:t>Simulation developed so far.</a:t>
            </a:r>
            <a:endParaRPr lang="en-US" sz="2800" b="1" dirty="0"/>
          </a:p>
          <a:p>
            <a:endParaRPr lang="en-US" dirty="0"/>
          </a:p>
          <a:p>
            <a:pPr algn="ctr"/>
            <a:r>
              <a:rPr lang="en-US" sz="3200" b="1" u="sng" cap="all" dirty="0" smtClean="0">
                <a:solidFill>
                  <a:srgbClr val="FF0000"/>
                </a:solidFill>
                <a:latin typeface="+mj-lt"/>
              </a:rPr>
              <a:t>305 Procter Hall</a:t>
            </a:r>
          </a:p>
          <a:p>
            <a:pPr algn="ctr"/>
            <a:r>
              <a:rPr lang="en-US" sz="3200" b="1" u="sng" cap="all" dirty="0" smtClean="0">
                <a:solidFill>
                  <a:srgbClr val="FF0000"/>
                </a:solidFill>
                <a:latin typeface="+mj-lt"/>
              </a:rPr>
              <a:t>College of nursing</a:t>
            </a:r>
            <a:endParaRPr lang="en-US" sz="3200" b="1" u="sng" cap="all" dirty="0">
              <a:solidFill>
                <a:srgbClr val="FF0000"/>
              </a:solidFill>
              <a:latin typeface="+mj-lt"/>
            </a:endParaRPr>
          </a:p>
          <a:p>
            <a:pPr algn="ctr"/>
            <a:r>
              <a:rPr lang="en-US" sz="3200" b="1" u="sng" cap="all" dirty="0" smtClean="0">
                <a:solidFill>
                  <a:srgbClr val="FF0000"/>
                </a:solidFill>
                <a:latin typeface="+mj-lt"/>
              </a:rPr>
              <a:t>Until 1 pm today</a:t>
            </a:r>
            <a:endParaRPr lang="en-US" sz="3200" u="sng" dirty="0">
              <a:solidFill>
                <a:srgbClr val="FF0000"/>
              </a:solidFill>
              <a:latin typeface="+mj-lt"/>
            </a:endParaRPr>
          </a:p>
          <a:p>
            <a:r>
              <a:rPr lang="en-US" sz="2000" dirty="0">
                <a:solidFill>
                  <a:srgbClr val="FF0000"/>
                </a:solidFill>
                <a:latin typeface="+mj-lt"/>
              </a:rPr>
              <a:t>   </a:t>
            </a:r>
            <a:endParaRPr lang="en-US" dirty="0">
              <a:solidFill>
                <a:srgbClr val="FF0000"/>
              </a:solidFill>
              <a:latin typeface="+mj-lt"/>
            </a:endParaRPr>
          </a:p>
        </p:txBody>
      </p:sp>
    </p:spTree>
    <p:extLst>
      <p:ext uri="{BB962C8B-B14F-4D97-AF65-F5344CB8AC3E}">
        <p14:creationId xmlns:p14="http://schemas.microsoft.com/office/powerpoint/2010/main" val="4246963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604-6BA1-4D5F-8935-49A7DFE514C8}"/>
              </a:ext>
            </a:extLst>
          </p:cNvPr>
          <p:cNvSpPr>
            <a:spLocks noGrp="1"/>
          </p:cNvSpPr>
          <p:nvPr>
            <p:ph type="title"/>
          </p:nvPr>
        </p:nvSpPr>
        <p:spPr/>
        <p:txBody>
          <a:bodyPr/>
          <a:lstStyle/>
          <a:p>
            <a:r>
              <a:rPr lang="en-US" dirty="0"/>
              <a:t>Thank you !</a:t>
            </a:r>
          </a:p>
        </p:txBody>
      </p:sp>
      <p:pic>
        <p:nvPicPr>
          <p:cNvPr id="5" name="Picture 4">
            <a:extLst>
              <a:ext uri="{FF2B5EF4-FFF2-40B4-BE49-F238E27FC236}">
                <a16:creationId xmlns:a16="http://schemas.microsoft.com/office/drawing/2014/main" id="{A2FFF9F8-5195-4127-8629-F9F996F09C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74848" y="1494866"/>
            <a:ext cx="6242304" cy="4511040"/>
          </a:xfrm>
          <a:prstGeom prst="rect">
            <a:avLst/>
          </a:prstGeom>
        </p:spPr>
      </p:pic>
    </p:spTree>
    <p:extLst>
      <p:ext uri="{BB962C8B-B14F-4D97-AF65-F5344CB8AC3E}">
        <p14:creationId xmlns:p14="http://schemas.microsoft.com/office/powerpoint/2010/main" val="1719787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2135" y="702295"/>
            <a:ext cx="8387860" cy="112907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Arial" panose="020B0604020202020204" pitchFamily="34" charset="0"/>
                <a:cs typeface="Arial" panose="020B0604020202020204" pitchFamily="34" charset="0"/>
              </a:rPr>
              <a:t>Social Determinants of Health (SDH)</a:t>
            </a:r>
          </a:p>
        </p:txBody>
      </p:sp>
      <p:sp>
        <p:nvSpPr>
          <p:cNvPr id="3" name="Content Placeholder 6">
            <a:extLst>
              <a:ext uri="{FF2B5EF4-FFF2-40B4-BE49-F238E27FC236}">
                <a16:creationId xmlns:a16="http://schemas.microsoft.com/office/drawing/2014/main" id="{1DC14029-9BDA-474A-89F1-3F859436ED07}"/>
              </a:ext>
            </a:extLst>
          </p:cNvPr>
          <p:cNvSpPr txBox="1">
            <a:spLocks/>
          </p:cNvSpPr>
          <p:nvPr/>
        </p:nvSpPr>
        <p:spPr>
          <a:xfrm>
            <a:off x="2538046" y="2409092"/>
            <a:ext cx="7576038" cy="37063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“…conditions in the environments in which people are born, live, learn, work, play, worship, and age that affect a wide range of health, functioning, and quality of life outcomes and risks.”</a:t>
            </a:r>
          </a:p>
          <a:p>
            <a:pPr marL="0" indent="0">
              <a:buNone/>
            </a:pPr>
            <a:r>
              <a:rPr lang="en-US" dirty="0">
                <a:solidFill>
                  <a:prstClr val="black"/>
                </a:solidFill>
                <a:latin typeface="Arial" panose="020B0604020202020204" pitchFamily="34" charset="0"/>
                <a:cs typeface="Arial" panose="020B0604020202020204" pitchFamily="34" charset="0"/>
              </a:rPr>
              <a:t>						</a:t>
            </a:r>
            <a:r>
              <a:rPr lang="en-US" sz="2000" i="1" dirty="0">
                <a:solidFill>
                  <a:prstClr val="black"/>
                </a:solidFill>
                <a:latin typeface="Arial" panose="020B0604020202020204" pitchFamily="34" charset="0"/>
                <a:cs typeface="Arial" panose="020B0604020202020204" pitchFamily="34" charset="0"/>
              </a:rPr>
              <a:t>Healthy People 2020</a:t>
            </a:r>
            <a:endParaRPr lang="en-US"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501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392" y="732806"/>
            <a:ext cx="7910146" cy="120406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Arial" panose="020B0604020202020204" pitchFamily="34" charset="0"/>
                <a:cs typeface="Arial" panose="020B0604020202020204" pitchFamily="34" charset="0"/>
              </a:rPr>
              <a:t>Social Determinants of Health</a:t>
            </a:r>
          </a:p>
        </p:txBody>
      </p:sp>
      <p:sp>
        <p:nvSpPr>
          <p:cNvPr id="3" name="Content Placeholder 2"/>
          <p:cNvSpPr txBox="1">
            <a:spLocks/>
          </p:cNvSpPr>
          <p:nvPr/>
        </p:nvSpPr>
        <p:spPr>
          <a:xfrm>
            <a:off x="2142394" y="2400297"/>
            <a:ext cx="7408985" cy="39525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latin typeface="Arial" panose="020B0604020202020204" pitchFamily="34" charset="0"/>
                <a:cs typeface="Arial" panose="020B0604020202020204" pitchFamily="34" charset="0"/>
              </a:rPr>
              <a:t>Economic </a:t>
            </a:r>
            <a:r>
              <a:rPr lang="en-US" dirty="0" smtClean="0">
                <a:solidFill>
                  <a:prstClr val="black"/>
                </a:solidFill>
                <a:latin typeface="Arial" panose="020B0604020202020204" pitchFamily="34" charset="0"/>
                <a:cs typeface="Arial" panose="020B0604020202020204" pitchFamily="34" charset="0"/>
              </a:rPr>
              <a:t>stability</a:t>
            </a:r>
          </a:p>
          <a:p>
            <a:r>
              <a:rPr lang="en-US" dirty="0" smtClean="0">
                <a:solidFill>
                  <a:prstClr val="black"/>
                </a:solidFill>
                <a:latin typeface="Arial" panose="020B0604020202020204" pitchFamily="34" charset="0"/>
                <a:cs typeface="Arial" panose="020B0604020202020204" pitchFamily="34" charset="0"/>
              </a:rPr>
              <a:t>Demographics</a:t>
            </a:r>
          </a:p>
          <a:p>
            <a:r>
              <a:rPr lang="en-US" dirty="0" smtClean="0">
                <a:solidFill>
                  <a:prstClr val="black"/>
                </a:solidFill>
                <a:latin typeface="Arial" panose="020B0604020202020204" pitchFamily="34" charset="0"/>
                <a:cs typeface="Arial" panose="020B0604020202020204" pitchFamily="34" charset="0"/>
              </a:rPr>
              <a:t>Social </a:t>
            </a:r>
            <a:r>
              <a:rPr lang="en-US" dirty="0">
                <a:solidFill>
                  <a:prstClr val="black"/>
                </a:solidFill>
                <a:latin typeface="Arial" panose="020B0604020202020204" pitchFamily="34" charset="0"/>
                <a:cs typeface="Arial" panose="020B0604020202020204" pitchFamily="34" charset="0"/>
              </a:rPr>
              <a:t>and community context</a:t>
            </a:r>
          </a:p>
          <a:p>
            <a:r>
              <a:rPr lang="en-US" dirty="0">
                <a:solidFill>
                  <a:prstClr val="black"/>
                </a:solidFill>
                <a:latin typeface="Arial" panose="020B0604020202020204" pitchFamily="34" charset="0"/>
                <a:cs typeface="Arial" panose="020B0604020202020204" pitchFamily="34" charset="0"/>
              </a:rPr>
              <a:t>Health and health </a:t>
            </a:r>
            <a:r>
              <a:rPr lang="en-US" dirty="0" smtClean="0">
                <a:solidFill>
                  <a:prstClr val="black"/>
                </a:solidFill>
                <a:latin typeface="Arial" panose="020B0604020202020204" pitchFamily="34" charset="0"/>
                <a:cs typeface="Arial" panose="020B0604020202020204" pitchFamily="34" charset="0"/>
              </a:rPr>
              <a:t>care</a:t>
            </a:r>
            <a:endParaRPr lang="en-US" sz="2800"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Neighborhood and built environment</a:t>
            </a:r>
          </a:p>
        </p:txBody>
      </p:sp>
    </p:spTree>
    <p:extLst>
      <p:ext uri="{BB962C8B-B14F-4D97-AF65-F5344CB8AC3E}">
        <p14:creationId xmlns:p14="http://schemas.microsoft.com/office/powerpoint/2010/main" val="105822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C16C-A571-4D5F-A7AE-55745C75E621}"/>
              </a:ext>
            </a:extLst>
          </p:cNvPr>
          <p:cNvSpPr txBox="1">
            <a:spLocks/>
          </p:cNvSpPr>
          <p:nvPr/>
        </p:nvSpPr>
        <p:spPr>
          <a:xfrm>
            <a:off x="2362200" y="901373"/>
            <a:ext cx="7514492" cy="12201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Arial" panose="020B0604020202020204" pitchFamily="34" charset="0"/>
                <a:cs typeface="Arial" panose="020B0604020202020204" pitchFamily="34" charset="0"/>
              </a:rPr>
              <a:t>Discrimination</a:t>
            </a:r>
          </a:p>
        </p:txBody>
      </p:sp>
      <p:sp>
        <p:nvSpPr>
          <p:cNvPr id="3" name="Content Placeholder 2">
            <a:extLst>
              <a:ext uri="{FF2B5EF4-FFF2-40B4-BE49-F238E27FC236}">
                <a16:creationId xmlns:a16="http://schemas.microsoft.com/office/drawing/2014/main" id="{288CD839-5B00-4BD5-88DA-2F6377B34488}"/>
              </a:ext>
            </a:extLst>
          </p:cNvPr>
          <p:cNvSpPr txBox="1">
            <a:spLocks/>
          </p:cNvSpPr>
          <p:nvPr/>
        </p:nvSpPr>
        <p:spPr>
          <a:xfrm>
            <a:off x="2362200" y="2145322"/>
            <a:ext cx="7514492" cy="40052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“When stigma leads to social exclusion or discrimination (’experienced stigma’), it results in unequal access to resources that all people need to function well: educational opportunities, employment, a supportive community, including friends and family, and access to quality health care.”</a:t>
            </a:r>
          </a:p>
          <a:p>
            <a:pPr marL="0" indent="0">
              <a:buNone/>
            </a:pPr>
            <a:r>
              <a:rPr lang="en-US" dirty="0">
                <a:solidFill>
                  <a:prstClr val="black"/>
                </a:solidFill>
                <a:latin typeface="Arial" panose="020B0604020202020204" pitchFamily="34" charset="0"/>
                <a:cs typeface="Arial" panose="020B0604020202020204" pitchFamily="34" charset="0"/>
              </a:rPr>
              <a:t>								</a:t>
            </a:r>
            <a:r>
              <a:rPr lang="en-US" sz="2000" i="1" dirty="0">
                <a:solidFill>
                  <a:prstClr val="black"/>
                </a:solidFill>
                <a:latin typeface="Arial" panose="020B0604020202020204" pitchFamily="34" charset="0"/>
                <a:cs typeface="Arial" panose="020B0604020202020204" pitchFamily="34" charset="0"/>
              </a:rPr>
              <a:t>CDC (2012)</a:t>
            </a:r>
          </a:p>
        </p:txBody>
      </p:sp>
    </p:spTree>
    <p:extLst>
      <p:ext uri="{BB962C8B-B14F-4D97-AF65-F5344CB8AC3E}">
        <p14:creationId xmlns:p14="http://schemas.microsoft.com/office/powerpoint/2010/main" val="976040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06261" y="781717"/>
            <a:ext cx="5553808" cy="12254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Training on SDH</a:t>
            </a:r>
          </a:p>
        </p:txBody>
      </p:sp>
      <p:sp>
        <p:nvSpPr>
          <p:cNvPr id="3" name="Content Placeholder 2"/>
          <p:cNvSpPr txBox="1">
            <a:spLocks/>
          </p:cNvSpPr>
          <p:nvPr/>
        </p:nvSpPr>
        <p:spPr>
          <a:xfrm>
            <a:off x="2362200" y="2259623"/>
            <a:ext cx="5553808" cy="402284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Didactic</a:t>
            </a:r>
          </a:p>
          <a:p>
            <a:r>
              <a:rPr lang="en-US" dirty="0">
                <a:latin typeface="Arial" panose="020B0604020202020204" pitchFamily="34" charset="0"/>
                <a:cs typeface="Arial" panose="020B0604020202020204" pitchFamily="34" charset="0"/>
              </a:rPr>
              <a:t>Standardized patients</a:t>
            </a:r>
          </a:p>
          <a:p>
            <a:r>
              <a:rPr lang="en-US" dirty="0">
                <a:latin typeface="Arial" panose="020B0604020202020204" pitchFamily="34" charset="0"/>
                <a:cs typeface="Arial" panose="020B0604020202020204" pitchFamily="34" charset="0"/>
              </a:rPr>
              <a:t>Clinical rotations</a:t>
            </a:r>
          </a:p>
          <a:p>
            <a:r>
              <a:rPr lang="en-US" dirty="0">
                <a:latin typeface="Arial" panose="020B0604020202020204" pitchFamily="34" charset="0"/>
                <a:cs typeface="Arial" panose="020B0604020202020204" pitchFamily="34" charset="0"/>
              </a:rPr>
              <a:t>Community visits</a:t>
            </a:r>
          </a:p>
          <a:p>
            <a:pPr marL="0" indent="0">
              <a:buNone/>
            </a:pPr>
            <a:endParaRPr lang="en-US" dirty="0"/>
          </a:p>
        </p:txBody>
      </p:sp>
    </p:spTree>
    <p:extLst>
      <p:ext uri="{BB962C8B-B14F-4D97-AF65-F5344CB8AC3E}">
        <p14:creationId xmlns:p14="http://schemas.microsoft.com/office/powerpoint/2010/main" val="1159360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B5B6-8066-42C5-83AA-65B8A54D157F}"/>
              </a:ext>
            </a:extLst>
          </p:cNvPr>
          <p:cNvSpPr txBox="1">
            <a:spLocks/>
          </p:cNvSpPr>
          <p:nvPr/>
        </p:nvSpPr>
        <p:spPr>
          <a:xfrm>
            <a:off x="1499724" y="671541"/>
            <a:ext cx="9759462" cy="80930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black"/>
                </a:solidFill>
                <a:latin typeface="Arial" panose="020B0604020202020204" pitchFamily="34" charset="0"/>
                <a:cs typeface="Arial" panose="020B0604020202020204" pitchFamily="34" charset="0"/>
              </a:rPr>
              <a:t>Medicaid Equity Simulation Project</a:t>
            </a:r>
          </a:p>
        </p:txBody>
      </p:sp>
      <p:sp>
        <p:nvSpPr>
          <p:cNvPr id="3" name="Content Placeholder 2">
            <a:extLst>
              <a:ext uri="{FF2B5EF4-FFF2-40B4-BE49-F238E27FC236}">
                <a16:creationId xmlns:a16="http://schemas.microsoft.com/office/drawing/2014/main" id="{47F7C6D6-AA3B-4554-8AB9-DB9CDBEB98AA}"/>
              </a:ext>
            </a:extLst>
          </p:cNvPr>
          <p:cNvSpPr txBox="1">
            <a:spLocks/>
          </p:cNvSpPr>
          <p:nvPr/>
        </p:nvSpPr>
        <p:spPr>
          <a:xfrm>
            <a:off x="1019596" y="1724661"/>
            <a:ext cx="10034123" cy="50281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latin typeface="Arial" panose="020B0604020202020204" pitchFamily="34" charset="0"/>
                <a:cs typeface="Arial" panose="020B0604020202020204" pitchFamily="34" charset="0"/>
              </a:rPr>
              <a:t>Grant from Ohio Department of Medicaid given to each Academic Health Center</a:t>
            </a:r>
          </a:p>
          <a:p>
            <a:pPr>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Create a product to assist in educating providers about the </a:t>
            </a:r>
            <a:r>
              <a:rPr lang="en-US" dirty="0" err="1">
                <a:solidFill>
                  <a:prstClr val="black"/>
                </a:solidFill>
                <a:latin typeface="Arial" panose="020B0604020202020204" pitchFamily="34" charset="0"/>
                <a:cs typeface="Arial" panose="020B0604020202020204" pitchFamily="34" charset="0"/>
              </a:rPr>
              <a:t>SDoH</a:t>
            </a:r>
            <a:endParaRPr lang="en-US"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Targeted to Ohio Medicaid providers</a:t>
            </a:r>
          </a:p>
          <a:p>
            <a:pPr lvl="1"/>
            <a:r>
              <a:rPr lang="en-US" sz="2400" dirty="0">
                <a:solidFill>
                  <a:prstClr val="black"/>
                </a:solidFill>
                <a:latin typeface="Arial" panose="020B0604020202020204" pitchFamily="34" charset="0"/>
                <a:cs typeface="Arial" panose="020B0604020202020204" pitchFamily="34" charset="0"/>
              </a:rPr>
              <a:t>Reduce implicit bias</a:t>
            </a:r>
          </a:p>
          <a:p>
            <a:pPr lvl="1"/>
            <a:r>
              <a:rPr lang="en-US" sz="2400" dirty="0">
                <a:solidFill>
                  <a:prstClr val="black"/>
                </a:solidFill>
                <a:latin typeface="Arial" panose="020B0604020202020204" pitchFamily="34" charset="0"/>
                <a:cs typeface="Arial" panose="020B0604020202020204" pitchFamily="34" charset="0"/>
              </a:rPr>
              <a:t>Increase cultural competence</a:t>
            </a:r>
          </a:p>
          <a:p>
            <a:pPr lvl="1"/>
            <a:r>
              <a:rPr lang="en-US" sz="2400" dirty="0">
                <a:solidFill>
                  <a:prstClr val="black"/>
                </a:solidFill>
                <a:latin typeface="Arial" panose="020B0604020202020204" pitchFamily="34" charset="0"/>
                <a:cs typeface="Arial" panose="020B0604020202020204" pitchFamily="34" charset="0"/>
              </a:rPr>
              <a:t>Recognize and address health disparities</a:t>
            </a:r>
          </a:p>
        </p:txBody>
      </p:sp>
    </p:spTree>
    <p:extLst>
      <p:ext uri="{BB962C8B-B14F-4D97-AF65-F5344CB8AC3E}">
        <p14:creationId xmlns:p14="http://schemas.microsoft.com/office/powerpoint/2010/main" val="260638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Medicaid Equity Simulation Project</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US" i="1" dirty="0">
                <a:solidFill>
                  <a:prstClr val="black"/>
                </a:solidFill>
                <a:latin typeface="Arial" panose="020B0604020202020204" pitchFamily="34" charset="0"/>
                <a:cs typeface="Arial" panose="020B0604020202020204" pitchFamily="34" charset="0"/>
              </a:rPr>
              <a:t>Virtual Reality: Educating Medicaid Providers on Health Disparities</a:t>
            </a:r>
          </a:p>
          <a:p>
            <a:pPr lvl="1"/>
            <a:r>
              <a:rPr lang="en-US" dirty="0" smtClean="0">
                <a:solidFill>
                  <a:prstClr val="black"/>
                </a:solidFill>
                <a:latin typeface="Arial" panose="020B0604020202020204" pitchFamily="34" charset="0"/>
                <a:cs typeface="Arial" panose="020B0604020202020204" pitchFamily="34" charset="0"/>
              </a:rPr>
              <a:t>College </a:t>
            </a:r>
            <a:r>
              <a:rPr lang="en-US" dirty="0">
                <a:solidFill>
                  <a:prstClr val="black"/>
                </a:solidFill>
                <a:latin typeface="Arial" panose="020B0604020202020204" pitchFamily="34" charset="0"/>
                <a:cs typeface="Arial" panose="020B0604020202020204" pitchFamily="34" charset="0"/>
              </a:rPr>
              <a:t>of Nursing </a:t>
            </a:r>
            <a:r>
              <a:rPr lang="en-US" dirty="0" smtClean="0">
                <a:solidFill>
                  <a:prstClr val="black"/>
                </a:solidFill>
                <a:latin typeface="Arial" panose="020B0604020202020204" pitchFamily="34" charset="0"/>
                <a:cs typeface="Arial" panose="020B0604020202020204" pitchFamily="34" charset="0"/>
              </a:rPr>
              <a:t>(Susan Brammer, Lead Principal Investigator, Gordon Gillespie, Co-PI)</a:t>
            </a:r>
          </a:p>
          <a:p>
            <a:pPr lvl="1"/>
            <a:r>
              <a:rPr lang="en-US" dirty="0" smtClean="0">
                <a:solidFill>
                  <a:prstClr val="black"/>
                </a:solidFill>
                <a:latin typeface="Arial" panose="020B0604020202020204" pitchFamily="34" charset="0"/>
                <a:cs typeface="Arial" panose="020B0604020202020204" pitchFamily="34" charset="0"/>
              </a:rPr>
              <a:t>College of Medicine (Saundra Regan, COM Principal Investigator)</a:t>
            </a:r>
          </a:p>
          <a:p>
            <a:pPr lvl="1"/>
            <a:r>
              <a:rPr lang="en-US" dirty="0" smtClean="0">
                <a:solidFill>
                  <a:prstClr val="black"/>
                </a:solidFill>
                <a:latin typeface="Arial" panose="020B0604020202020204" pitchFamily="34" charset="0"/>
                <a:cs typeface="Arial" panose="020B0604020202020204" pitchFamily="34" charset="0"/>
              </a:rPr>
              <a:t>UC </a:t>
            </a:r>
            <a:r>
              <a:rPr lang="en-US" dirty="0">
                <a:solidFill>
                  <a:prstClr val="black"/>
                </a:solidFill>
                <a:latin typeface="Arial" panose="020B0604020202020204" pitchFamily="34" charset="0"/>
                <a:cs typeface="Arial" panose="020B0604020202020204" pitchFamily="34" charset="0"/>
              </a:rPr>
              <a:t>Center for Simulations &amp; Virtual Environments Research (UCSIM</a:t>
            </a:r>
            <a:r>
              <a:rPr lang="en-US" dirty="0" smtClean="0">
                <a:solidFill>
                  <a:prstClr val="black"/>
                </a:solidFill>
                <a:latin typeface="Arial" panose="020B0604020202020204" pitchFamily="34" charset="0"/>
                <a:cs typeface="Arial" panose="020B0604020202020204" pitchFamily="34" charset="0"/>
              </a:rPr>
              <a:t>) (Chris Collins, Senior IT Manager)</a:t>
            </a:r>
            <a:endParaRPr lang="en-US"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3849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AE3A538-A901-4CE4-B171-B675C8B65AC1}"/>
              </a:ext>
            </a:extLst>
          </p:cNvPr>
          <p:cNvSpPr txBox="1">
            <a:spLocks/>
          </p:cNvSpPr>
          <p:nvPr/>
        </p:nvSpPr>
        <p:spPr>
          <a:xfrm>
            <a:off x="1006719" y="848704"/>
            <a:ext cx="10515600" cy="76970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black"/>
                </a:solidFill>
                <a:latin typeface="Arial" panose="020B0604020202020204" pitchFamily="34" charset="0"/>
                <a:cs typeface="Arial" panose="020B0604020202020204" pitchFamily="34" charset="0"/>
              </a:rPr>
              <a:t>Development of Simulations</a:t>
            </a:r>
          </a:p>
        </p:txBody>
      </p:sp>
      <p:sp>
        <p:nvSpPr>
          <p:cNvPr id="3" name="Content Placeholder 4">
            <a:extLst>
              <a:ext uri="{FF2B5EF4-FFF2-40B4-BE49-F238E27FC236}">
                <a16:creationId xmlns:a16="http://schemas.microsoft.com/office/drawing/2014/main" id="{E191EB3D-87F0-44CC-BDAF-CD8692515590}"/>
              </a:ext>
            </a:extLst>
          </p:cNvPr>
          <p:cNvSpPr txBox="1">
            <a:spLocks/>
          </p:cNvSpPr>
          <p:nvPr/>
        </p:nvSpPr>
        <p:spPr>
          <a:xfrm>
            <a:off x="1006719" y="1901104"/>
            <a:ext cx="10338717" cy="4351338"/>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800" dirty="0">
                <a:solidFill>
                  <a:prstClr val="black"/>
                </a:solidFill>
                <a:latin typeface="Arial" panose="020B0604020202020204" pitchFamily="34" charset="0"/>
                <a:cs typeface="Arial" panose="020B0604020202020204" pitchFamily="34" charset="0"/>
              </a:rPr>
              <a:t>The scripts for the two virtual reality (VR) simulations were written by </a:t>
            </a:r>
            <a:r>
              <a:rPr lang="en-US" sz="5800" dirty="0" smtClean="0">
                <a:solidFill>
                  <a:prstClr val="black"/>
                </a:solidFill>
                <a:latin typeface="Arial" panose="020B0604020202020204" pitchFamily="34" charset="0"/>
                <a:cs typeface="Arial" panose="020B0604020202020204" pitchFamily="34" charset="0"/>
              </a:rPr>
              <a:t>a communications expert and Medicaid </a:t>
            </a:r>
            <a:r>
              <a:rPr lang="en-US" sz="5800" dirty="0">
                <a:solidFill>
                  <a:prstClr val="black"/>
                </a:solidFill>
                <a:latin typeface="Arial" panose="020B0604020202020204" pitchFamily="34" charset="0"/>
                <a:cs typeface="Arial" panose="020B0604020202020204" pitchFamily="34" charset="0"/>
              </a:rPr>
              <a:t>Primary Care Providers </a:t>
            </a:r>
          </a:p>
          <a:p>
            <a:r>
              <a:rPr lang="en-US" sz="5800" dirty="0">
                <a:solidFill>
                  <a:prstClr val="black"/>
                </a:solidFill>
                <a:latin typeface="Arial" panose="020B0604020202020204" pitchFamily="34" charset="0"/>
                <a:cs typeface="Arial" panose="020B0604020202020204" pitchFamily="34" charset="0"/>
              </a:rPr>
              <a:t>Reviewed by </a:t>
            </a:r>
            <a:r>
              <a:rPr lang="en-US" sz="5800" dirty="0" smtClean="0">
                <a:solidFill>
                  <a:prstClr val="black"/>
                </a:solidFill>
                <a:latin typeface="Arial" panose="020B0604020202020204" pitchFamily="34" charset="0"/>
                <a:cs typeface="Arial" panose="020B0604020202020204" pitchFamily="34" charset="0"/>
              </a:rPr>
              <a:t>“experts” physician and advanced practice nurse providers who work with Medicaid patients, as well as standardized patients who have worked with students about </a:t>
            </a:r>
            <a:r>
              <a:rPr lang="en-US" sz="5800" dirty="0" err="1" smtClean="0">
                <a:solidFill>
                  <a:prstClr val="black"/>
                </a:solidFill>
                <a:latin typeface="Arial" panose="020B0604020202020204" pitchFamily="34" charset="0"/>
                <a:cs typeface="Arial" panose="020B0604020202020204" pitchFamily="34" charset="0"/>
              </a:rPr>
              <a:t>SDoH</a:t>
            </a:r>
            <a:r>
              <a:rPr lang="en-US" sz="5800" dirty="0" smtClean="0">
                <a:solidFill>
                  <a:prstClr val="black"/>
                </a:solidFill>
                <a:latin typeface="Arial" panose="020B0604020202020204" pitchFamily="34" charset="0"/>
                <a:cs typeface="Arial" panose="020B0604020202020204" pitchFamily="34" charset="0"/>
              </a:rPr>
              <a:t>, and virtual reality experts</a:t>
            </a:r>
          </a:p>
          <a:p>
            <a:r>
              <a:rPr lang="en-US" sz="5800" dirty="0" smtClean="0">
                <a:solidFill>
                  <a:prstClr val="black"/>
                </a:solidFill>
                <a:latin typeface="Arial" panose="020B0604020202020204" pitchFamily="34" charset="0"/>
                <a:cs typeface="Arial" panose="020B0604020202020204" pitchFamily="34" charset="0"/>
              </a:rPr>
              <a:t>Tested through phases by the experts on an iterative basis</a:t>
            </a:r>
            <a:endParaRPr lang="en-US" dirty="0">
              <a:solidFill>
                <a:prstClr val="black"/>
              </a:solidFill>
              <a:latin typeface="Open Sans Light"/>
            </a:endParaRPr>
          </a:p>
        </p:txBody>
      </p:sp>
    </p:spTree>
    <p:extLst>
      <p:ext uri="{BB962C8B-B14F-4D97-AF65-F5344CB8AC3E}">
        <p14:creationId xmlns:p14="http://schemas.microsoft.com/office/powerpoint/2010/main" val="813568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1059</Words>
  <Application>Microsoft Office PowerPoint</Application>
  <PresentationFormat>Widescreen</PresentationFormat>
  <Paragraphs>148</Paragraphs>
  <Slides>25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Open Sans</vt:lpstr>
      <vt:lpstr>Open Sans Light</vt:lpstr>
      <vt:lpstr>Times New Roman</vt:lpstr>
      <vt:lpstr>1_Office Theme</vt:lpstr>
      <vt:lpstr>2_Office Theme</vt:lpstr>
      <vt:lpstr>Virtual Reality Simulation and Social Determinants of Health: A High-Tech Strategy to Improve Health Outcomes</vt:lpstr>
      <vt:lpstr>Acknowledgement</vt:lpstr>
      <vt:lpstr>PowerPoint Presentation</vt:lpstr>
      <vt:lpstr>PowerPoint Presentation</vt:lpstr>
      <vt:lpstr>PowerPoint Presentation</vt:lpstr>
      <vt:lpstr>PowerPoint Presentation</vt:lpstr>
      <vt:lpstr>PowerPoint Presentation</vt:lpstr>
      <vt:lpstr>Medicaid Equity Simulation Project</vt:lpstr>
      <vt:lpstr>PowerPoint Presentation</vt:lpstr>
      <vt:lpstr>PowerPoint Presentation</vt:lpstr>
      <vt:lpstr>Simulation One</vt:lpstr>
      <vt:lpstr>Simulation One</vt:lpstr>
      <vt:lpstr>PowerPoint Presentation</vt:lpstr>
      <vt:lpstr>PowerPoint Presentation</vt:lpstr>
      <vt:lpstr>PowerPoint Presentation</vt:lpstr>
      <vt:lpstr>Simulation Two</vt:lpstr>
      <vt:lpstr>Simulation Two</vt:lpstr>
      <vt:lpstr>PowerPoint Presentation</vt:lpstr>
      <vt:lpstr>PowerPoint Presentation</vt:lpstr>
      <vt:lpstr>Evaluation</vt:lpstr>
      <vt:lpstr>Evaluation Timeline</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Pallerla, Harini (pallerh)</dc:creator>
  <cp:lastModifiedBy>Hildreth, Laura (hildrele)</cp:lastModifiedBy>
  <cp:revision>32</cp:revision>
  <dcterms:created xsi:type="dcterms:W3CDTF">2019-04-03T15:49:26Z</dcterms:created>
  <dcterms:modified xsi:type="dcterms:W3CDTF">2019-04-16T17:46:48Z</dcterms:modified>
</cp:coreProperties>
</file>