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2" r:id="rId2"/>
    <p:sldId id="259" r:id="rId3"/>
    <p:sldId id="269" r:id="rId4"/>
    <p:sldId id="263" r:id="rId5"/>
    <p:sldId id="264" r:id="rId6"/>
    <p:sldId id="265" r:id="rId7"/>
    <p:sldId id="267" r:id="rId8"/>
    <p:sldId id="266"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Rule" initials="AR" lastIdx="1" clrIdx="0">
    <p:extLst>
      <p:ext uri="{19B8F6BF-5375-455C-9EA6-DF929625EA0E}">
        <p15:presenceInfo xmlns:p15="http://schemas.microsoft.com/office/powerpoint/2012/main" userId="24ff105fe2328a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276C"/>
    <a:srgbClr val="BB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0"/>
    <p:restoredTop sz="95934"/>
  </p:normalViewPr>
  <p:slideViewPr>
    <p:cSldViewPr snapToGrid="0" snapToObjects="1">
      <p:cViewPr varScale="1">
        <p:scale>
          <a:sx n="106" d="100"/>
          <a:sy n="106" d="100"/>
        </p:scale>
        <p:origin x="6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FEC7D-EDBB-2745-B113-CCF3DAC76410}" type="datetimeFigureOut">
              <a:rPr lang="en-US" smtClean="0"/>
              <a:t>9/9/20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9E5BE-5FD0-DD46-B21B-E5810D5D3C58}" type="slidenum">
              <a:rPr lang="en-US" smtClean="0"/>
              <a:t>‹#›</a:t>
            </a:fld>
            <a:endParaRPr lang="en-US"/>
          </a:p>
        </p:txBody>
      </p:sp>
    </p:spTree>
    <p:extLst>
      <p:ext uri="{BB962C8B-B14F-4D97-AF65-F5344CB8AC3E}">
        <p14:creationId xmlns:p14="http://schemas.microsoft.com/office/powerpoint/2010/main" val="240827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err="1">
                <a:solidFill>
                  <a:schemeClr val="tx1"/>
                </a:solidFill>
                <a:effectLst/>
                <a:latin typeface="+mn-lt"/>
                <a:ea typeface="+mn-ea"/>
                <a:cs typeface="+mn-cs"/>
              </a:rPr>
              <a:t>Noticias</a:t>
            </a:r>
            <a:r>
              <a:rPr lang="en-US" sz="1200" b="1" i="0" kern="1200" dirty="0">
                <a:solidFill>
                  <a:schemeClr val="tx1"/>
                </a:solidFill>
                <a:effectLst/>
                <a:latin typeface="+mn-lt"/>
                <a:ea typeface="+mn-ea"/>
                <a:cs typeface="+mn-cs"/>
              </a:rPr>
              <a:t> de Televisión Nacional/National TV News (106, 62.7%), </a:t>
            </a:r>
            <a:r>
              <a:rPr lang="en-US" sz="1200" b="1" i="0" kern="1200" dirty="0" err="1">
                <a:solidFill>
                  <a:schemeClr val="tx1"/>
                </a:solidFill>
                <a:effectLst/>
                <a:latin typeface="+mn-lt"/>
                <a:ea typeface="+mn-ea"/>
                <a:cs typeface="+mn-cs"/>
              </a:rPr>
              <a:t>Noticias</a:t>
            </a:r>
            <a:r>
              <a:rPr lang="en-US" sz="1200" b="1" i="0" kern="1200" dirty="0">
                <a:solidFill>
                  <a:schemeClr val="tx1"/>
                </a:solidFill>
                <a:effectLst/>
                <a:latin typeface="+mn-lt"/>
                <a:ea typeface="+mn-ea"/>
                <a:cs typeface="+mn-cs"/>
              </a:rPr>
              <a:t> de Televisión Local/Local TV News (84, 49.7%)</a:t>
            </a:r>
            <a:r>
              <a:rPr lang="en-US" sz="1200" b="0" i="0" kern="1200" dirty="0">
                <a:solidFill>
                  <a:schemeClr val="tx1"/>
                </a:solidFill>
                <a:effectLst/>
                <a:latin typeface="+mn-lt"/>
                <a:ea typeface="+mn-ea"/>
                <a:cs typeface="+mn-cs"/>
              </a:rPr>
              <a:t>, Radio Local/Local Radio (32, 18.9%), </a:t>
            </a:r>
            <a:r>
              <a:rPr lang="en-US" sz="1200" b="0" i="0" kern="1200" dirty="0" err="1">
                <a:solidFill>
                  <a:schemeClr val="tx1"/>
                </a:solidFill>
                <a:effectLst/>
                <a:latin typeface="+mn-lt"/>
                <a:ea typeface="+mn-ea"/>
                <a:cs typeface="+mn-cs"/>
              </a:rPr>
              <a:t>Periódicos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Nacionales</a:t>
            </a:r>
            <a:r>
              <a:rPr lang="en-US" sz="1200" b="0" i="0" kern="1200" dirty="0">
                <a:solidFill>
                  <a:schemeClr val="tx1"/>
                </a:solidFill>
                <a:effectLst/>
                <a:latin typeface="+mn-lt"/>
                <a:ea typeface="+mn-ea"/>
                <a:cs typeface="+mn-cs"/>
              </a:rPr>
              <a:t> /National Newspaper (USA today, Wall Street Journal, etc) (17, 10.1%), </a:t>
            </a:r>
            <a:r>
              <a:rPr lang="en-US" sz="1200" b="0" i="0" kern="1200" dirty="0" err="1">
                <a:solidFill>
                  <a:schemeClr val="tx1"/>
                </a:solidFill>
                <a:effectLst/>
                <a:latin typeface="+mn-lt"/>
                <a:ea typeface="+mn-ea"/>
                <a:cs typeface="+mn-cs"/>
              </a:rPr>
              <a:t>Periódicos</a:t>
            </a:r>
            <a:r>
              <a:rPr lang="en-US" sz="1200" b="0" i="0" kern="1200" dirty="0">
                <a:solidFill>
                  <a:schemeClr val="tx1"/>
                </a:solidFill>
                <a:effectLst/>
                <a:latin typeface="+mn-lt"/>
                <a:ea typeface="+mn-ea"/>
                <a:cs typeface="+mn-cs"/>
              </a:rPr>
              <a:t> Locales/Local Newspaper (11, 6.5%), </a:t>
            </a:r>
            <a:r>
              <a:rPr lang="en-US" sz="1200" b="1" i="0" kern="1200" dirty="0" err="1">
                <a:solidFill>
                  <a:schemeClr val="tx1"/>
                </a:solidFill>
                <a:effectLst/>
                <a:latin typeface="+mn-lt"/>
                <a:ea typeface="+mn-ea"/>
                <a:cs typeface="+mn-cs"/>
              </a:rPr>
              <a:t>Medios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Sociales</a:t>
            </a:r>
            <a:r>
              <a:rPr lang="en-US" sz="1200" b="1" i="0" kern="1200" dirty="0">
                <a:solidFill>
                  <a:schemeClr val="tx1"/>
                </a:solidFill>
                <a:effectLst/>
                <a:latin typeface="+mn-lt"/>
                <a:ea typeface="+mn-ea"/>
                <a:cs typeface="+mn-cs"/>
              </a:rPr>
              <a:t> /Social Media (Facebook, YouTube, Twitter, Instagram, Next-door, WhatsApp) (106, 62.7%)</a:t>
            </a:r>
            <a:r>
              <a:rPr lang="en-US" sz="1200" b="0" i="0" kern="1200" dirty="0">
                <a:solidFill>
                  <a:schemeClr val="tx1"/>
                </a:solidFill>
                <a:effectLst/>
                <a:latin typeface="+mn-lt"/>
                <a:ea typeface="+mn-ea"/>
                <a:cs typeface="+mn-cs"/>
              </a:rPr>
              <a:t>, Amigos/</a:t>
            </a:r>
            <a:r>
              <a:rPr lang="en-US" sz="1200" b="0" i="0" kern="1200" dirty="0" err="1">
                <a:solidFill>
                  <a:schemeClr val="tx1"/>
                </a:solidFill>
                <a:effectLst/>
                <a:latin typeface="+mn-lt"/>
                <a:ea typeface="+mn-ea"/>
                <a:cs typeface="+mn-cs"/>
              </a:rPr>
              <a:t>Familiares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Colegas</a:t>
            </a:r>
            <a:r>
              <a:rPr lang="en-US" sz="1200" b="0" i="0" kern="1200" dirty="0">
                <a:solidFill>
                  <a:schemeClr val="tx1"/>
                </a:solidFill>
                <a:effectLst/>
                <a:latin typeface="+mn-lt"/>
                <a:ea typeface="+mn-ea"/>
                <a:cs typeface="+mn-cs"/>
              </a:rPr>
              <a:t> // </a:t>
            </a:r>
            <a:r>
              <a:rPr lang="en-US" sz="1200" b="1" i="0" kern="1200" dirty="0">
                <a:solidFill>
                  <a:schemeClr val="tx1"/>
                </a:solidFill>
                <a:effectLst/>
                <a:latin typeface="+mn-lt"/>
                <a:ea typeface="+mn-ea"/>
                <a:cs typeface="+mn-cs"/>
              </a:rPr>
              <a:t>Friends/Family/Colleagues (80, 47.3%)</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Grupos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Comunitarios</a:t>
            </a:r>
            <a:r>
              <a:rPr lang="en-US" sz="1200" b="1" i="0" kern="1200" dirty="0">
                <a:solidFill>
                  <a:schemeClr val="tx1"/>
                </a:solidFill>
                <a:effectLst/>
                <a:latin typeface="+mn-lt"/>
                <a:ea typeface="+mn-ea"/>
                <a:cs typeface="+mn-cs"/>
              </a:rPr>
              <a:t> y </a:t>
            </a:r>
            <a:r>
              <a:rPr lang="en-US" sz="1200" b="1" i="0" kern="1200" dirty="0" err="1">
                <a:solidFill>
                  <a:schemeClr val="tx1"/>
                </a:solidFill>
                <a:effectLst/>
                <a:latin typeface="+mn-lt"/>
                <a:ea typeface="+mn-ea"/>
                <a:cs typeface="+mn-cs"/>
              </a:rPr>
              <a:t>Religiosos</a:t>
            </a:r>
            <a:r>
              <a:rPr lang="en-US" sz="1200" b="1" i="0" kern="1200" dirty="0">
                <a:solidFill>
                  <a:schemeClr val="tx1"/>
                </a:solidFill>
                <a:effectLst/>
                <a:latin typeface="+mn-lt"/>
                <a:ea typeface="+mn-ea"/>
                <a:cs typeface="+mn-cs"/>
              </a:rPr>
              <a:t> /Community groups or religious groups (66, 39.1%)</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Profesionales</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Salud</a:t>
            </a:r>
            <a:r>
              <a:rPr lang="en-US" sz="1200" b="0" i="0" kern="1200" dirty="0">
                <a:solidFill>
                  <a:schemeClr val="tx1"/>
                </a:solidFill>
                <a:effectLst/>
                <a:latin typeface="+mn-lt"/>
                <a:ea typeface="+mn-ea"/>
                <a:cs typeface="+mn-cs"/>
              </a:rPr>
              <a:t> /Health Professionals (48, 28.4%), </a:t>
            </a:r>
            <a:r>
              <a:rPr lang="en-US" sz="1200" b="1" i="0" kern="1200" dirty="0" err="1">
                <a:solidFill>
                  <a:schemeClr val="tx1"/>
                </a:solidFill>
                <a:effectLst/>
                <a:latin typeface="+mn-lt"/>
                <a:ea typeface="+mn-ea"/>
                <a:cs typeface="+mn-cs"/>
              </a:rPr>
              <a:t>Búsquedas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por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paginas</a:t>
            </a:r>
            <a:r>
              <a:rPr lang="en-US" sz="1200" b="1" i="0" kern="1200" dirty="0">
                <a:solidFill>
                  <a:schemeClr val="tx1"/>
                </a:solidFill>
                <a:effectLst/>
                <a:latin typeface="+mn-lt"/>
                <a:ea typeface="+mn-ea"/>
                <a:cs typeface="+mn-cs"/>
              </a:rPr>
              <a:t> del Internet Local/Nacional // Local/National Websites via search engines (58, 34.3%</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Otros</a:t>
            </a:r>
            <a:r>
              <a:rPr lang="en-US" sz="1200" b="0" i="0" kern="1200" dirty="0">
                <a:solidFill>
                  <a:schemeClr val="tx1"/>
                </a:solidFill>
                <a:effectLst/>
                <a:latin typeface="+mn-lt"/>
                <a:ea typeface="+mn-ea"/>
                <a:cs typeface="+mn-cs"/>
              </a:rPr>
              <a:t>? // Other (19, 11.2%)</a:t>
            </a:r>
          </a:p>
          <a:p>
            <a:pPr fontAlgn="base"/>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0B9E5BE-5FD0-DD46-B21B-E5810D5D3C58}" type="slidenum">
              <a:rPr lang="en-US" smtClean="0"/>
              <a:t>4</a:t>
            </a:fld>
            <a:endParaRPr lang="en-US"/>
          </a:p>
        </p:txBody>
      </p:sp>
    </p:spTree>
    <p:extLst>
      <p:ext uri="{BB962C8B-B14F-4D97-AF65-F5344CB8AC3E}">
        <p14:creationId xmlns:p14="http://schemas.microsoft.com/office/powerpoint/2010/main" val="370562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9E5BE-5FD0-DD46-B21B-E5810D5D3C58}" type="slidenum">
              <a:rPr lang="en-US" smtClean="0"/>
              <a:t>6</a:t>
            </a:fld>
            <a:endParaRPr lang="en-US"/>
          </a:p>
        </p:txBody>
      </p:sp>
    </p:spTree>
    <p:extLst>
      <p:ext uri="{BB962C8B-B14F-4D97-AF65-F5344CB8AC3E}">
        <p14:creationId xmlns:p14="http://schemas.microsoft.com/office/powerpoint/2010/main" val="76487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9E5BE-5FD0-DD46-B21B-E5810D5D3C58}" type="slidenum">
              <a:rPr lang="en-US" smtClean="0"/>
              <a:t>7</a:t>
            </a:fld>
            <a:endParaRPr lang="en-US"/>
          </a:p>
        </p:txBody>
      </p:sp>
    </p:spTree>
    <p:extLst>
      <p:ext uri="{BB962C8B-B14F-4D97-AF65-F5344CB8AC3E}">
        <p14:creationId xmlns:p14="http://schemas.microsoft.com/office/powerpoint/2010/main" val="110574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9E5BE-5FD0-DD46-B21B-E5810D5D3C58}" type="slidenum">
              <a:rPr lang="en-US" smtClean="0"/>
              <a:t>8</a:t>
            </a:fld>
            <a:endParaRPr lang="en-US"/>
          </a:p>
        </p:txBody>
      </p:sp>
    </p:spTree>
    <p:extLst>
      <p:ext uri="{BB962C8B-B14F-4D97-AF65-F5344CB8AC3E}">
        <p14:creationId xmlns:p14="http://schemas.microsoft.com/office/powerpoint/2010/main" val="3013873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dirty="0"/>
          </a:p>
        </p:txBody>
      </p:sp>
      <p:sp>
        <p:nvSpPr>
          <p:cNvPr id="6" name="Slide Number Placeholder 5">
            <a:extLst>
              <a:ext uri="{FF2B5EF4-FFF2-40B4-BE49-F238E27FC236}">
                <a16:creationId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AAA36AF-19A6-7B49-A296-E29E1CD1FC2A}"/>
              </a:ext>
            </a:extLst>
          </p:cNvPr>
          <p:cNvSpPr>
            <a:spLocks noGrp="1"/>
          </p:cNvSpPr>
          <p:nvPr>
            <p:ph type="body" orient="vert" idx="1"/>
          </p:nvPr>
        </p:nvSpPr>
        <p:spPr>
          <a:xfrm>
            <a:off x="838200" y="1421585"/>
            <a:ext cx="10515600" cy="4064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8133F-946A-444D-B3DB-DE9C35212883}"/>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03B4D795-DC7B-5743-9C39-CC752BF2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E0297-A299-3C42-B861-1D4795B66054}"/>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D27700D0-6409-F84F-B00A-7F43EC3909D8}"/>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98523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B93DC-B7F0-7348-8005-D911221D3381}"/>
              </a:ext>
            </a:extLst>
          </p:cNvPr>
          <p:cNvSpPr>
            <a:spLocks noGrp="1"/>
          </p:cNvSpPr>
          <p:nvPr>
            <p:ph type="title" orient="vert"/>
          </p:nvPr>
        </p:nvSpPr>
        <p:spPr>
          <a:xfrm>
            <a:off x="8724900" y="1403498"/>
            <a:ext cx="2628900" cy="4072270"/>
          </a:xfrm>
          <a:prstGeom prst="rect">
            <a:avLst/>
          </a:prstGeom>
        </p:spPr>
        <p:txBody>
          <a:bodyPr vert="eaVert"/>
          <a:lstStyle>
            <a:lvl1pPr>
              <a:defRPr b="1">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B74820F-EB33-B041-8C1B-AB9439CB976D}"/>
              </a:ext>
            </a:extLst>
          </p:cNvPr>
          <p:cNvSpPr>
            <a:spLocks noGrp="1"/>
          </p:cNvSpPr>
          <p:nvPr>
            <p:ph type="body" orient="vert" idx="1"/>
          </p:nvPr>
        </p:nvSpPr>
        <p:spPr>
          <a:xfrm>
            <a:off x="838200" y="1403498"/>
            <a:ext cx="7734300" cy="40722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7D08C-298B-7B41-9B91-E3A98469B5CC}"/>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F1EA7C10-2928-0541-B46D-7B4A1C103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C614B-3765-0E4D-A10C-39AC4E9CF98D}"/>
              </a:ext>
            </a:extLst>
          </p:cNvPr>
          <p:cNvSpPr>
            <a:spLocks noGrp="1"/>
          </p:cNvSpPr>
          <p:nvPr>
            <p:ph type="sldNum" sz="quarter" idx="12"/>
          </p:nvPr>
        </p:nvSpPr>
        <p:spPr/>
        <p:txBody>
          <a:bodyPr/>
          <a:lstStyle/>
          <a:p>
            <a:fld id="{293BE7E3-71D5-9942-9BDD-C1D66216F0CF}" type="slidenum">
              <a:rPr lang="en-US" smtClean="0"/>
              <a:t>‹#›</a:t>
            </a:fld>
            <a:endParaRPr lang="en-US"/>
          </a:p>
        </p:txBody>
      </p:sp>
    </p:spTree>
    <p:extLst>
      <p:ext uri="{BB962C8B-B14F-4D97-AF65-F5344CB8AC3E}">
        <p14:creationId xmlns:p14="http://schemas.microsoft.com/office/powerpoint/2010/main" val="2519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2C768-AD12-7C48-837A-6BAF5AC9C3B3}"/>
              </a:ext>
            </a:extLst>
          </p:cNvPr>
          <p:cNvSpPr>
            <a:spLocks noGrp="1"/>
          </p:cNvSpPr>
          <p:nvPr>
            <p:ph idx="1"/>
          </p:nvPr>
        </p:nvSpPr>
        <p:spPr>
          <a:xfrm>
            <a:off x="838200" y="1421585"/>
            <a:ext cx="10515600" cy="4064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B577550C-B4C4-6D4B-AFFA-BF96366F9C61}"/>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a16="http://schemas.microsoft.com/office/drawing/2014/main" id="{81EED0BF-7AA4-7E4A-AB77-D44DA43B514A}"/>
              </a:ext>
            </a:extLst>
          </p:cNvPr>
          <p:cNvCxnSpPr/>
          <p:nvPr userDrawn="1"/>
        </p:nvCxnSpPr>
        <p:spPr>
          <a:xfrm>
            <a:off x="542260" y="922926"/>
            <a:ext cx="0" cy="4116905"/>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B140-2D63-4C47-A116-8F42842F198A}"/>
              </a:ext>
            </a:extLst>
          </p:cNvPr>
          <p:cNvSpPr>
            <a:spLocks noGrp="1"/>
          </p:cNvSpPr>
          <p:nvPr>
            <p:ph sz="half" idx="1"/>
          </p:nvPr>
        </p:nvSpPr>
        <p:spPr>
          <a:xfrm>
            <a:off x="838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D2B64-C1CE-6546-8290-300D8B8060BF}"/>
              </a:ext>
            </a:extLst>
          </p:cNvPr>
          <p:cNvSpPr>
            <a:spLocks noGrp="1"/>
          </p:cNvSpPr>
          <p:nvPr>
            <p:ph sz="half" idx="2"/>
          </p:nvPr>
        </p:nvSpPr>
        <p:spPr>
          <a:xfrm>
            <a:off x="6172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6" name="Footer Placeholder 5">
            <a:extLst>
              <a:ext uri="{FF2B5EF4-FFF2-40B4-BE49-F238E27FC236}">
                <a16:creationId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E4179108-5D80-3546-AFEB-FE23C755361C}"/>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5660A-9950-D24E-B8A3-8FF3A5D2380A}"/>
              </a:ext>
            </a:extLst>
          </p:cNvPr>
          <p:cNvSpPr>
            <a:spLocks noGrp="1"/>
          </p:cNvSpPr>
          <p:nvPr>
            <p:ph type="body" idx="1"/>
          </p:nvPr>
        </p:nvSpPr>
        <p:spPr>
          <a:xfrm>
            <a:off x="839788" y="1425979"/>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EED0600-1C8E-AC4C-9C67-8EB129179546}"/>
              </a:ext>
            </a:extLst>
          </p:cNvPr>
          <p:cNvSpPr>
            <a:spLocks noGrp="1"/>
          </p:cNvSpPr>
          <p:nvPr>
            <p:ph type="body" sz="quarter" idx="3"/>
          </p:nvPr>
        </p:nvSpPr>
        <p:spPr>
          <a:xfrm>
            <a:off x="6172200" y="1425979"/>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8" name="Footer Placeholder 7">
            <a:extLst>
              <a:ext uri="{FF2B5EF4-FFF2-40B4-BE49-F238E27FC236}">
                <a16:creationId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a16="http://schemas.microsoft.com/office/drawing/2014/main" id="{A1249608-6FDB-5E4D-9A96-B3DD3A64BC1A}"/>
              </a:ext>
            </a:extLst>
          </p:cNvPr>
          <p:cNvSpPr>
            <a:spLocks noGrp="1"/>
          </p:cNvSpPr>
          <p:nvPr>
            <p:ph sz="half" idx="13"/>
          </p:nvPr>
        </p:nvSpPr>
        <p:spPr>
          <a:xfrm>
            <a:off x="838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A0CEEA57-3CF5-9147-8178-27E2317521D1}"/>
              </a:ext>
            </a:extLst>
          </p:cNvPr>
          <p:cNvSpPr>
            <a:spLocks noGrp="1"/>
          </p:cNvSpPr>
          <p:nvPr>
            <p:ph sz="half" idx="2"/>
          </p:nvPr>
        </p:nvSpPr>
        <p:spPr>
          <a:xfrm>
            <a:off x="6172200" y="2371060"/>
            <a:ext cx="5181600" cy="31153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F68373D-462F-1045-9511-8CDB81A1C979}"/>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4" name="Footer Placeholder 3">
            <a:extLst>
              <a:ext uri="{FF2B5EF4-FFF2-40B4-BE49-F238E27FC236}">
                <a16:creationId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7" name="Title 1">
            <a:extLst>
              <a:ext uri="{FF2B5EF4-FFF2-40B4-BE49-F238E27FC236}">
                <a16:creationId xmlns:a16="http://schemas.microsoft.com/office/drawing/2014/main" id="{222AEE5A-D5EF-C84E-8FC7-9319AE607D26}"/>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3" name="Footer Placeholder 2">
            <a:extLst>
              <a:ext uri="{FF2B5EF4-FFF2-40B4-BE49-F238E27FC236}">
                <a16:creationId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2725-2D34-4D46-87FA-0C6B754BD310}"/>
              </a:ext>
            </a:extLst>
          </p:cNvPr>
          <p:cNvSpPr>
            <a:spLocks noGrp="1"/>
          </p:cNvSpPr>
          <p:nvPr>
            <p:ph idx="1"/>
          </p:nvPr>
        </p:nvSpPr>
        <p:spPr>
          <a:xfrm>
            <a:off x="5183188" y="1425978"/>
            <a:ext cx="6172200" cy="4060422"/>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2905B10-01BA-CD4B-B5FA-D7E3D93B6680}"/>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4" name="Text Placeholder 3">
            <a:extLst>
              <a:ext uri="{FF2B5EF4-FFF2-40B4-BE49-F238E27FC236}">
                <a16:creationId xmlns:a16="http://schemas.microsoft.com/office/drawing/2014/main" id="{FF89BD27-C1E2-2C4D-837E-B6A693ADB103}"/>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6" name="Footer Placeholder 5">
            <a:extLst>
              <a:ext uri="{FF2B5EF4-FFF2-40B4-BE49-F238E27FC236}">
                <a16:creationId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1EE62CAC-FA66-BD4F-9C80-D051FAA32063}"/>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8046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B735B7-1146-E04A-A33B-BD89F0462DE0}"/>
              </a:ext>
            </a:extLst>
          </p:cNvPr>
          <p:cNvSpPr>
            <a:spLocks noGrp="1"/>
          </p:cNvSpPr>
          <p:nvPr>
            <p:ph type="pic" idx="1"/>
          </p:nvPr>
        </p:nvSpPr>
        <p:spPr>
          <a:xfrm>
            <a:off x="5183188" y="1425978"/>
            <a:ext cx="6172200" cy="40604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9/9/20</a:t>
            </a:fld>
            <a:endParaRPr lang="en-US"/>
          </a:p>
        </p:txBody>
      </p:sp>
      <p:sp>
        <p:nvSpPr>
          <p:cNvPr id="6" name="Footer Placeholder 5">
            <a:extLst>
              <a:ext uri="{FF2B5EF4-FFF2-40B4-BE49-F238E27FC236}">
                <a16:creationId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a16="http://schemas.microsoft.com/office/drawing/2014/main" id="{8B3D9F37-9F53-9D44-B7E9-A2502DAD2F62}"/>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13" name="Text Placeholder 3">
            <a:extLst>
              <a:ext uri="{FF2B5EF4-FFF2-40B4-BE49-F238E27FC236}">
                <a16:creationId xmlns:a16="http://schemas.microsoft.com/office/drawing/2014/main" id="{8CB9BF4A-3598-3341-89F1-FE3D4659188D}"/>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C642C4-9FC5-F245-AF0B-E6FE62CABE5F}"/>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170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9/9/20</a:t>
            </a:fld>
            <a:endParaRPr lang="en-US"/>
          </a:p>
        </p:txBody>
      </p:sp>
      <p:sp>
        <p:nvSpPr>
          <p:cNvPr id="5" name="Footer Placeholder 4">
            <a:extLst>
              <a:ext uri="{FF2B5EF4-FFF2-40B4-BE49-F238E27FC236}">
                <a16:creationId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pic>
        <p:nvPicPr>
          <p:cNvPr id="13" name="Picture 12">
            <a:extLst>
              <a:ext uri="{FF2B5EF4-FFF2-40B4-BE49-F238E27FC236}">
                <a16:creationId xmlns:a16="http://schemas.microsoft.com/office/drawing/2014/main" id="{167B2F1D-C201-4348-8DE7-8E26AFAE9D68}"/>
              </a:ext>
            </a:extLst>
          </p:cNvPr>
          <p:cNvPicPr>
            <a:picLocks noChangeAspect="1"/>
          </p:cNvPicPr>
          <p:nvPr userDrawn="1"/>
        </p:nvPicPr>
        <p:blipFill>
          <a:blip r:embed="rId13"/>
          <a:stretch>
            <a:fillRect/>
          </a:stretch>
        </p:blipFill>
        <p:spPr>
          <a:xfrm>
            <a:off x="0" y="5969609"/>
            <a:ext cx="12192000" cy="888391"/>
          </a:xfrm>
          <a:prstGeom prst="rect">
            <a:avLst/>
          </a:prstGeom>
        </p:spPr>
      </p:pic>
      <p:cxnSp>
        <p:nvCxnSpPr>
          <p:cNvPr id="8" name="Straight Connector 7">
            <a:extLst>
              <a:ext uri="{FF2B5EF4-FFF2-40B4-BE49-F238E27FC236}">
                <a16:creationId xmlns:a16="http://schemas.microsoft.com/office/drawing/2014/main" id="{022A0FFE-908D-FA44-AB71-61D1B04808CD}"/>
              </a:ext>
            </a:extLst>
          </p:cNvPr>
          <p:cNvCxnSpPr>
            <a:cxnSpLocks/>
          </p:cNvCxnSpPr>
          <p:nvPr userDrawn="1"/>
        </p:nvCxnSpPr>
        <p:spPr>
          <a:xfrm>
            <a:off x="827567" y="1244009"/>
            <a:ext cx="10595506" cy="0"/>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52" userDrawn="1">
          <p15:clr>
            <a:srgbClr val="F26B43"/>
          </p15:clr>
        </p15:guide>
        <p15:guide id="3" pos="7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hyperlink" Target="mailto:Keith.Martin@cchmc.org" TargetMode="External"/><Relationship Id="rId7" Type="http://schemas.openxmlformats.org/officeDocument/2006/relationships/image" Target="../media/image10.tiff"/><Relationship Id="rId12" Type="http://schemas.openxmlformats.org/officeDocument/2006/relationships/image" Target="../media/image15.tiff"/><Relationship Id="rId2" Type="http://schemas.openxmlformats.org/officeDocument/2006/relationships/hyperlink" Target="mailto:Amy.Rule@cchmc.org" TargetMode="External"/><Relationship Id="rId1" Type="http://schemas.openxmlformats.org/officeDocument/2006/relationships/slideLayout" Target="../slideLayouts/slideLayout2.xml"/><Relationship Id="rId6" Type="http://schemas.openxmlformats.org/officeDocument/2006/relationships/image" Target="../media/image9.tiff"/><Relationship Id="rId11" Type="http://schemas.openxmlformats.org/officeDocument/2006/relationships/image" Target="../media/image14.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746D-78A5-AA44-94BF-8C0F4E0269C8}"/>
              </a:ext>
            </a:extLst>
          </p:cNvPr>
          <p:cNvSpPr>
            <a:spLocks noGrp="1"/>
          </p:cNvSpPr>
          <p:nvPr>
            <p:ph type="ctrTitle"/>
          </p:nvPr>
        </p:nvSpPr>
        <p:spPr/>
        <p:txBody>
          <a:bodyPr/>
          <a:lstStyle/>
          <a:p>
            <a:pPr marL="0" indent="0">
              <a:lnSpc>
                <a:spcPct val="100000"/>
              </a:lnSpc>
              <a:spcBef>
                <a:spcPts val="0"/>
              </a:spcBef>
            </a:pPr>
            <a:br>
              <a:rPr lang="en-US" dirty="0">
                <a:latin typeface="Calibri" panose="020F0502020204030204" pitchFamily="34" charset="0"/>
                <a:ea typeface="Times New Roman" panose="02020603050405020304" pitchFamily="18" charset="0"/>
              </a:rPr>
            </a:br>
            <a:r>
              <a:rPr lang="en-US" sz="3200" dirty="0">
                <a:latin typeface="Calibri" panose="020F0502020204030204" pitchFamily="34" charset="0"/>
                <a:ea typeface="Times New Roman" panose="02020603050405020304" pitchFamily="18" charset="0"/>
              </a:rPr>
              <a:t>Barriers and Facilitators to Prevention of Care of COVID-19 Infections in Cincinnati Latinx Families</a:t>
            </a:r>
            <a:br>
              <a:rPr lang="en-US" sz="3200" dirty="0">
                <a:latin typeface="Times New Roman" panose="02020603050405020304" pitchFamily="18" charset="0"/>
                <a:ea typeface="Times New Roman" panose="02020603050405020304" pitchFamily="18" charset="0"/>
              </a:rPr>
            </a:br>
            <a:endParaRPr lang="en-US" sz="3200" dirty="0"/>
          </a:p>
        </p:txBody>
      </p:sp>
      <p:sp>
        <p:nvSpPr>
          <p:cNvPr id="3" name="Subtitle 2">
            <a:extLst>
              <a:ext uri="{FF2B5EF4-FFF2-40B4-BE49-F238E27FC236}">
                <a16:creationId xmlns:a16="http://schemas.microsoft.com/office/drawing/2014/main" id="{5AAF69FF-AC21-A140-A64B-77AB68FC95A9}"/>
              </a:ext>
            </a:extLst>
          </p:cNvPr>
          <p:cNvSpPr>
            <a:spLocks noGrp="1"/>
          </p:cNvSpPr>
          <p:nvPr>
            <p:ph type="subTitle" idx="1"/>
          </p:nvPr>
        </p:nvSpPr>
        <p:spPr/>
        <p:txBody>
          <a:bodyPr/>
          <a:lstStyle/>
          <a:p>
            <a:r>
              <a:rPr lang="en-US" dirty="0">
                <a:latin typeface="Calibri" panose="020F0502020204030204" pitchFamily="34" charset="0"/>
                <a:ea typeface="Times New Roman" panose="02020603050405020304" pitchFamily="18" charset="0"/>
              </a:rPr>
              <a:t>Keith Martin, DO (CCHMC) and Amy Rule, MD, MPH (CCHMC)</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0348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Aims</a:t>
            </a:r>
          </a:p>
        </p:txBody>
      </p:sp>
      <p:sp>
        <p:nvSpPr>
          <p:cNvPr id="3" name="Content Placeholder 2"/>
          <p:cNvSpPr>
            <a:spLocks noGrp="1"/>
          </p:cNvSpPr>
          <p:nvPr>
            <p:ph idx="1"/>
          </p:nvPr>
        </p:nvSpPr>
        <p:spPr/>
        <p:txBody>
          <a:bodyPr>
            <a:normAutofit/>
          </a:bodyPr>
          <a:lstStyle/>
          <a:p>
            <a:pPr marL="514350" indent="-514350">
              <a:buAutoNum type="arabicPeriod"/>
            </a:pPr>
            <a:r>
              <a:rPr lang="en-US" b="1" dirty="0"/>
              <a:t>Evaluate COVID-19 knowledge and current prevention (including: masking, handwashing, physical distancing, planned vaccination, etc.) and quarantine behaviors among Latinx individuals with a COVID-positive household member</a:t>
            </a:r>
            <a:r>
              <a:rPr lang="en-US" dirty="0"/>
              <a:t>.</a:t>
            </a:r>
          </a:p>
          <a:p>
            <a:pPr marL="514350" indent="-514350">
              <a:buAutoNum type="arabicPeriod"/>
            </a:pPr>
            <a:r>
              <a:rPr lang="en-US" b="1" dirty="0"/>
              <a:t>Evaluate facilitators and barriers for optimizing prevention and quarantine behaviors. </a:t>
            </a:r>
            <a:endParaRPr lang="en-US" dirty="0"/>
          </a:p>
        </p:txBody>
      </p:sp>
    </p:spTree>
    <p:extLst>
      <p:ext uri="{BB962C8B-B14F-4D97-AF65-F5344CB8AC3E}">
        <p14:creationId xmlns:p14="http://schemas.microsoft.com/office/powerpoint/2010/main" val="94013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64F46-B44E-E94E-BEE0-F3A052CED3E9}"/>
              </a:ext>
            </a:extLst>
          </p:cNvPr>
          <p:cNvSpPr>
            <a:spLocks noGrp="1"/>
          </p:cNvSpPr>
          <p:nvPr>
            <p:ph idx="1"/>
          </p:nvPr>
        </p:nvSpPr>
        <p:spPr/>
        <p:txBody>
          <a:bodyPr/>
          <a:lstStyle/>
          <a:p>
            <a:r>
              <a:rPr lang="en-US" dirty="0"/>
              <a:t>250 Surveys in Hamilton, Butler counties and NKY</a:t>
            </a:r>
          </a:p>
          <a:p>
            <a:r>
              <a:rPr lang="en-US" dirty="0"/>
              <a:t>17 in-depth interviews </a:t>
            </a:r>
          </a:p>
          <a:p>
            <a:endParaRPr lang="en-US" dirty="0"/>
          </a:p>
        </p:txBody>
      </p:sp>
      <p:sp>
        <p:nvSpPr>
          <p:cNvPr id="3" name="Title 2">
            <a:extLst>
              <a:ext uri="{FF2B5EF4-FFF2-40B4-BE49-F238E27FC236}">
                <a16:creationId xmlns:a16="http://schemas.microsoft.com/office/drawing/2014/main" id="{C7A93109-FBCC-AB43-BA6A-7EDDA30ADE11}"/>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29003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9FFFA-428C-F14A-9908-C1379D62682A}"/>
              </a:ext>
            </a:extLst>
          </p:cNvPr>
          <p:cNvSpPr>
            <a:spLocks noGrp="1"/>
          </p:cNvSpPr>
          <p:nvPr>
            <p:ph idx="1"/>
          </p:nvPr>
        </p:nvSpPr>
        <p:spPr/>
        <p:txBody>
          <a:bodyPr/>
          <a:lstStyle/>
          <a:p>
            <a:r>
              <a:rPr lang="en-US" dirty="0"/>
              <a:t>98% knew it was an illness but 10% did not know the symptoms. </a:t>
            </a:r>
          </a:p>
          <a:p>
            <a:r>
              <a:rPr lang="en-US" dirty="0"/>
              <a:t>Preferred Sources of Medical Information:</a:t>
            </a:r>
          </a:p>
          <a:p>
            <a:pPr marL="0" indent="0">
              <a:buNone/>
            </a:pPr>
            <a:r>
              <a:rPr lang="en-US" dirty="0"/>
              <a:t> 1. National TV News  and Social media </a:t>
            </a:r>
          </a:p>
          <a:p>
            <a:pPr marL="0" indent="0">
              <a:buNone/>
            </a:pPr>
            <a:r>
              <a:rPr lang="en-US" dirty="0"/>
              <a:t> 2. Local news </a:t>
            </a:r>
          </a:p>
          <a:p>
            <a:pPr marL="0" indent="0">
              <a:buNone/>
            </a:pPr>
            <a:r>
              <a:rPr lang="en-US" dirty="0"/>
              <a:t> 3. Friends/Family </a:t>
            </a:r>
          </a:p>
          <a:p>
            <a:pPr marL="0" indent="0">
              <a:buNone/>
            </a:pPr>
            <a:r>
              <a:rPr lang="en-US" dirty="0"/>
              <a:t> 4. Community/Religious Groups </a:t>
            </a:r>
          </a:p>
          <a:p>
            <a:pPr marL="0" indent="0">
              <a:buNone/>
            </a:pPr>
            <a:r>
              <a:rPr lang="en-US" dirty="0"/>
              <a:t> 5. Search Engines and Websites </a:t>
            </a:r>
          </a:p>
          <a:p>
            <a:pPr marL="0" indent="0">
              <a:buNone/>
            </a:pPr>
            <a:r>
              <a:rPr lang="en-US" dirty="0"/>
              <a:t> 6</a:t>
            </a:r>
            <a:r>
              <a:rPr lang="en-US" b="1" dirty="0"/>
              <a:t>. Health Professionals </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4C9787D4-2C5C-AF4B-ABED-592A21960DE3}"/>
              </a:ext>
            </a:extLst>
          </p:cNvPr>
          <p:cNvSpPr>
            <a:spLocks noGrp="1"/>
          </p:cNvSpPr>
          <p:nvPr>
            <p:ph type="title"/>
          </p:nvPr>
        </p:nvSpPr>
        <p:spPr/>
        <p:txBody>
          <a:bodyPr/>
          <a:lstStyle/>
          <a:p>
            <a:r>
              <a:rPr lang="en-US" dirty="0"/>
              <a:t>Knowledge of COVID</a:t>
            </a:r>
          </a:p>
        </p:txBody>
      </p:sp>
    </p:spTree>
    <p:extLst>
      <p:ext uri="{BB962C8B-B14F-4D97-AF65-F5344CB8AC3E}">
        <p14:creationId xmlns:p14="http://schemas.microsoft.com/office/powerpoint/2010/main" val="2169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66335-ACE6-B54D-9814-18F4D62AA905}"/>
              </a:ext>
            </a:extLst>
          </p:cNvPr>
          <p:cNvSpPr>
            <a:spLocks noGrp="1"/>
          </p:cNvSpPr>
          <p:nvPr>
            <p:ph idx="1"/>
          </p:nvPr>
        </p:nvSpPr>
        <p:spPr/>
        <p:txBody>
          <a:bodyPr/>
          <a:lstStyle/>
          <a:p>
            <a:r>
              <a:rPr lang="en-US" dirty="0"/>
              <a:t>98% wear a mask.</a:t>
            </a:r>
          </a:p>
          <a:p>
            <a:r>
              <a:rPr lang="en-US" dirty="0"/>
              <a:t> All but 2 said they are practicing social distancing but the majority said they had were closer than 6ft to non-household members at least several times a week. </a:t>
            </a:r>
          </a:p>
          <a:p>
            <a:r>
              <a:rPr lang="en-US" dirty="0"/>
              <a:t>A smaller group said they had to stop social distancing or quarantine primarily to care for a family or community member. </a:t>
            </a:r>
          </a:p>
        </p:txBody>
      </p:sp>
      <p:sp>
        <p:nvSpPr>
          <p:cNvPr id="3" name="Title 2">
            <a:extLst>
              <a:ext uri="{FF2B5EF4-FFF2-40B4-BE49-F238E27FC236}">
                <a16:creationId xmlns:a16="http://schemas.microsoft.com/office/drawing/2014/main" id="{CDEAAD5E-540E-2549-A8F5-52CEF231D9D6}"/>
              </a:ext>
            </a:extLst>
          </p:cNvPr>
          <p:cNvSpPr>
            <a:spLocks noGrp="1"/>
          </p:cNvSpPr>
          <p:nvPr>
            <p:ph type="title"/>
          </p:nvPr>
        </p:nvSpPr>
        <p:spPr/>
        <p:txBody>
          <a:bodyPr/>
          <a:lstStyle/>
          <a:p>
            <a:r>
              <a:rPr lang="en-US" dirty="0"/>
              <a:t>Prevention Knowledge and Behaviors </a:t>
            </a:r>
          </a:p>
        </p:txBody>
      </p:sp>
    </p:spTree>
    <p:extLst>
      <p:ext uri="{BB962C8B-B14F-4D97-AF65-F5344CB8AC3E}">
        <p14:creationId xmlns:p14="http://schemas.microsoft.com/office/powerpoint/2010/main" val="4488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BC0E9B-609E-0742-8A04-46436AE0EB81}"/>
              </a:ext>
            </a:extLst>
          </p:cNvPr>
          <p:cNvSpPr>
            <a:spLocks noGrp="1"/>
          </p:cNvSpPr>
          <p:nvPr>
            <p:ph idx="1"/>
          </p:nvPr>
        </p:nvSpPr>
        <p:spPr>
          <a:xfrm>
            <a:off x="1000432" y="1377340"/>
            <a:ext cx="10591800" cy="4064816"/>
          </a:xfrm>
        </p:spPr>
        <p:txBody>
          <a:bodyPr/>
          <a:lstStyle/>
          <a:p>
            <a:r>
              <a:rPr lang="en-US" b="1" dirty="0"/>
              <a:t>1/5 had been tested, 83% said they were willing to be tested</a:t>
            </a:r>
          </a:p>
          <a:p>
            <a:r>
              <a:rPr lang="en-US" dirty="0"/>
              <a:t>Leading reasons for not getting tested included no symptoms, financial concerns (both the test itself and losing job due to test), disclosure to employer or worries about test itself (Needing to have ID and thus immigration risk, concerns about the physical test procedure).</a:t>
            </a:r>
          </a:p>
          <a:p>
            <a:r>
              <a:rPr lang="en-US" dirty="0"/>
              <a:t>Leading reason to get tested was a </a:t>
            </a:r>
            <a:r>
              <a:rPr lang="en-US" b="1" dirty="0"/>
              <a:t>trusted advocate or provider explained importance and helped overcome barriers</a:t>
            </a:r>
            <a:r>
              <a:rPr lang="en-US" dirty="0"/>
              <a:t>. </a:t>
            </a:r>
          </a:p>
          <a:p>
            <a:r>
              <a:rPr lang="en-US" dirty="0"/>
              <a:t>Majority said they would go to their PMD for treatment but a small minority said they would take traditional medicines and not present for care. </a:t>
            </a:r>
          </a:p>
        </p:txBody>
      </p:sp>
      <p:sp>
        <p:nvSpPr>
          <p:cNvPr id="3" name="Title 2">
            <a:extLst>
              <a:ext uri="{FF2B5EF4-FFF2-40B4-BE49-F238E27FC236}">
                <a16:creationId xmlns:a16="http://schemas.microsoft.com/office/drawing/2014/main" id="{F6686DE4-9BB0-E942-B700-7C79D98C66C8}"/>
              </a:ext>
            </a:extLst>
          </p:cNvPr>
          <p:cNvSpPr>
            <a:spLocks noGrp="1"/>
          </p:cNvSpPr>
          <p:nvPr>
            <p:ph type="title"/>
          </p:nvPr>
        </p:nvSpPr>
        <p:spPr>
          <a:xfrm>
            <a:off x="838200" y="261699"/>
            <a:ext cx="10515600" cy="905872"/>
          </a:xfrm>
        </p:spPr>
        <p:txBody>
          <a:bodyPr/>
          <a:lstStyle/>
          <a:p>
            <a:r>
              <a:rPr lang="en-US" dirty="0"/>
              <a:t>Testing Behaviors, Barriers and Facilitators</a:t>
            </a:r>
          </a:p>
        </p:txBody>
      </p:sp>
    </p:spTree>
    <p:extLst>
      <p:ext uri="{BB962C8B-B14F-4D97-AF65-F5344CB8AC3E}">
        <p14:creationId xmlns:p14="http://schemas.microsoft.com/office/powerpoint/2010/main" val="19420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0D2E5-22A9-8C48-9C53-10F4F83A7137}"/>
              </a:ext>
            </a:extLst>
          </p:cNvPr>
          <p:cNvSpPr>
            <a:spLocks noGrp="1"/>
          </p:cNvSpPr>
          <p:nvPr>
            <p:ph idx="1"/>
          </p:nvPr>
        </p:nvSpPr>
        <p:spPr>
          <a:xfrm>
            <a:off x="838199" y="1421585"/>
            <a:ext cx="10931013" cy="4064816"/>
          </a:xfrm>
        </p:spPr>
        <p:txBody>
          <a:bodyPr/>
          <a:lstStyle/>
          <a:p>
            <a:r>
              <a:rPr lang="en-US" sz="2400" dirty="0"/>
              <a:t>5 fold increase in food insecurity.</a:t>
            </a:r>
          </a:p>
          <a:p>
            <a:r>
              <a:rPr lang="en-US" sz="2400" dirty="0"/>
              <a:t>30 times the amount of concern about eviction and double concern about unaddressed house safety issues (roaches, mold, etc) </a:t>
            </a:r>
          </a:p>
          <a:p>
            <a:r>
              <a:rPr lang="en-US" sz="2400" dirty="0"/>
              <a:t>Almost half lost their primary source of income due to COVID and the majority were concerned this would happen in the future during the pandemic. </a:t>
            </a:r>
          </a:p>
          <a:p>
            <a:r>
              <a:rPr lang="en-US" sz="2400" dirty="0"/>
              <a:t>The majority have decreased or used the same amount of health services.</a:t>
            </a:r>
          </a:p>
          <a:p>
            <a:r>
              <a:rPr lang="en-US" sz="2400" dirty="0"/>
              <a:t>The majority are concerned about themselves, a family member or a community member being deported and half cited immigration fears as a barrier to seeking help during COVID.</a:t>
            </a:r>
          </a:p>
        </p:txBody>
      </p:sp>
      <p:sp>
        <p:nvSpPr>
          <p:cNvPr id="3" name="Title 2">
            <a:extLst>
              <a:ext uri="{FF2B5EF4-FFF2-40B4-BE49-F238E27FC236}">
                <a16:creationId xmlns:a16="http://schemas.microsoft.com/office/drawing/2014/main" id="{0B8CDD61-4234-3E43-836E-15D531C495D6}"/>
              </a:ext>
            </a:extLst>
          </p:cNvPr>
          <p:cNvSpPr>
            <a:spLocks noGrp="1"/>
          </p:cNvSpPr>
          <p:nvPr>
            <p:ph type="title"/>
          </p:nvPr>
        </p:nvSpPr>
        <p:spPr/>
        <p:txBody>
          <a:bodyPr/>
          <a:lstStyle/>
          <a:p>
            <a:r>
              <a:rPr lang="en-US" dirty="0"/>
              <a:t>Social and Economic Barriers </a:t>
            </a:r>
          </a:p>
        </p:txBody>
      </p:sp>
    </p:spTree>
    <p:extLst>
      <p:ext uri="{BB962C8B-B14F-4D97-AF65-F5344CB8AC3E}">
        <p14:creationId xmlns:p14="http://schemas.microsoft.com/office/powerpoint/2010/main" val="32191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3B9FE-D4AC-C142-9C30-5826D5A94322}"/>
              </a:ext>
            </a:extLst>
          </p:cNvPr>
          <p:cNvSpPr>
            <a:spLocks noGrp="1"/>
          </p:cNvSpPr>
          <p:nvPr>
            <p:ph idx="1"/>
          </p:nvPr>
        </p:nvSpPr>
        <p:spPr/>
        <p:txBody>
          <a:bodyPr/>
          <a:lstStyle/>
          <a:p>
            <a:r>
              <a:rPr lang="en-US" dirty="0"/>
              <a:t>Sharing our results from Phase 1 with stakeholders to design interventions during Phase 2. </a:t>
            </a:r>
          </a:p>
          <a:p>
            <a:r>
              <a:rPr lang="en-US" dirty="0"/>
              <a:t>We anticipate two Phase 2 interventions:</a:t>
            </a:r>
          </a:p>
          <a:p>
            <a:pPr marL="514350" indent="-514350">
              <a:buAutoNum type="arabicPeriod"/>
            </a:pPr>
            <a:r>
              <a:rPr lang="en-US" dirty="0"/>
              <a:t>Community based education interventions to address knowledge gaps and inform community members about resources and wraparound services. </a:t>
            </a:r>
          </a:p>
          <a:p>
            <a:pPr marL="514350" indent="-514350">
              <a:buAutoNum type="arabicPeriod"/>
            </a:pPr>
            <a:r>
              <a:rPr lang="en-US" dirty="0"/>
              <a:t>Health provider education intervention to inform providers of common community beliefs and experiences and make providers aware of resources and how to help patients access them. </a:t>
            </a:r>
          </a:p>
          <a:p>
            <a:r>
              <a:rPr lang="en-US" dirty="0"/>
              <a:t>We hope to evaluate and widen implementation in Phase 3 </a:t>
            </a:r>
          </a:p>
        </p:txBody>
      </p:sp>
      <p:sp>
        <p:nvSpPr>
          <p:cNvPr id="3" name="Title 2">
            <a:extLst>
              <a:ext uri="{FF2B5EF4-FFF2-40B4-BE49-F238E27FC236}">
                <a16:creationId xmlns:a16="http://schemas.microsoft.com/office/drawing/2014/main" id="{E55630F7-BD89-9A46-B86D-35841FC2B19A}"/>
              </a:ext>
            </a:extLst>
          </p:cNvPr>
          <p:cNvSpPr>
            <a:spLocks noGrp="1"/>
          </p:cNvSpPr>
          <p:nvPr>
            <p:ph type="title"/>
          </p:nvPr>
        </p:nvSpPr>
        <p:spPr/>
        <p:txBody>
          <a:bodyPr/>
          <a:lstStyle/>
          <a:p>
            <a:r>
              <a:rPr lang="en-US" dirty="0"/>
              <a:t>Phase 2 and 3</a:t>
            </a:r>
          </a:p>
        </p:txBody>
      </p:sp>
    </p:spTree>
    <p:extLst>
      <p:ext uri="{BB962C8B-B14F-4D97-AF65-F5344CB8AC3E}">
        <p14:creationId xmlns:p14="http://schemas.microsoft.com/office/powerpoint/2010/main" val="15822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A97BCF-B95F-AD40-8EA6-34D3691B8AE5}"/>
              </a:ext>
            </a:extLst>
          </p:cNvPr>
          <p:cNvSpPr>
            <a:spLocks noGrp="1"/>
          </p:cNvSpPr>
          <p:nvPr>
            <p:ph idx="1"/>
          </p:nvPr>
        </p:nvSpPr>
        <p:spPr>
          <a:xfrm>
            <a:off x="896352" y="5254374"/>
            <a:ext cx="10515600" cy="619433"/>
          </a:xfrm>
        </p:spPr>
        <p:txBody>
          <a:bodyPr/>
          <a:lstStyle/>
          <a:p>
            <a:pPr marL="0" indent="0" algn="ctr">
              <a:buNone/>
            </a:pPr>
            <a:r>
              <a:rPr lang="en-US" dirty="0">
                <a:hlinkClick r:id="rId2"/>
              </a:rPr>
              <a:t>Amy.Rule@cchmc.org</a:t>
            </a:r>
            <a:r>
              <a:rPr lang="en-US" dirty="0"/>
              <a:t> and </a:t>
            </a:r>
            <a:r>
              <a:rPr lang="en-US" dirty="0">
                <a:hlinkClick r:id="rId3"/>
              </a:rPr>
              <a:t>Keith.Martin@cchmc.org</a:t>
            </a:r>
            <a:endParaRPr lang="en-US" dirty="0"/>
          </a:p>
          <a:p>
            <a:pPr algn="ctr"/>
            <a:endParaRPr lang="en-US" dirty="0"/>
          </a:p>
          <a:p>
            <a:pPr algn="ctr"/>
            <a:endParaRPr lang="en-US" dirty="0"/>
          </a:p>
          <a:p>
            <a:endParaRPr lang="en-US" dirty="0"/>
          </a:p>
        </p:txBody>
      </p:sp>
      <p:sp>
        <p:nvSpPr>
          <p:cNvPr id="3" name="Title 2">
            <a:extLst>
              <a:ext uri="{FF2B5EF4-FFF2-40B4-BE49-F238E27FC236}">
                <a16:creationId xmlns:a16="http://schemas.microsoft.com/office/drawing/2014/main" id="{867AE7B6-2675-5C4B-9899-9D8A0F11B3E8}"/>
              </a:ext>
            </a:extLst>
          </p:cNvPr>
          <p:cNvSpPr>
            <a:spLocks noGrp="1"/>
          </p:cNvSpPr>
          <p:nvPr>
            <p:ph type="title"/>
          </p:nvPr>
        </p:nvSpPr>
        <p:spPr>
          <a:xfrm>
            <a:off x="433137" y="276447"/>
            <a:ext cx="11442031" cy="905872"/>
          </a:xfrm>
        </p:spPr>
        <p:txBody>
          <a:bodyPr/>
          <a:lstStyle/>
          <a:p>
            <a:r>
              <a:rPr lang="en-US" dirty="0"/>
              <a:t>Questions? Thanks to our Community Partners</a:t>
            </a:r>
          </a:p>
        </p:txBody>
      </p:sp>
      <p:pic>
        <p:nvPicPr>
          <p:cNvPr id="4" name="Picture 3">
            <a:extLst>
              <a:ext uri="{FF2B5EF4-FFF2-40B4-BE49-F238E27FC236}">
                <a16:creationId xmlns:a16="http://schemas.microsoft.com/office/drawing/2014/main" id="{E055173F-6E76-3049-BC97-E874C0FB6F36}"/>
              </a:ext>
            </a:extLst>
          </p:cNvPr>
          <p:cNvPicPr>
            <a:picLocks noChangeAspect="1"/>
          </p:cNvPicPr>
          <p:nvPr/>
        </p:nvPicPr>
        <p:blipFill>
          <a:blip r:embed="rId4"/>
          <a:stretch>
            <a:fillRect/>
          </a:stretch>
        </p:blipFill>
        <p:spPr>
          <a:xfrm>
            <a:off x="591887" y="1454818"/>
            <a:ext cx="2690639" cy="2154655"/>
          </a:xfrm>
          <a:prstGeom prst="rect">
            <a:avLst/>
          </a:prstGeom>
        </p:spPr>
      </p:pic>
      <p:pic>
        <p:nvPicPr>
          <p:cNvPr id="7" name="Picture 6">
            <a:extLst>
              <a:ext uri="{FF2B5EF4-FFF2-40B4-BE49-F238E27FC236}">
                <a16:creationId xmlns:a16="http://schemas.microsoft.com/office/drawing/2014/main" id="{97881511-A255-F444-92DC-7B2B28227D52}"/>
              </a:ext>
            </a:extLst>
          </p:cNvPr>
          <p:cNvPicPr>
            <a:picLocks noChangeAspect="1"/>
          </p:cNvPicPr>
          <p:nvPr/>
        </p:nvPicPr>
        <p:blipFill>
          <a:blip r:embed="rId5"/>
          <a:stretch>
            <a:fillRect/>
          </a:stretch>
        </p:blipFill>
        <p:spPr>
          <a:xfrm>
            <a:off x="3282526" y="1675731"/>
            <a:ext cx="5105400" cy="1244600"/>
          </a:xfrm>
          <a:prstGeom prst="rect">
            <a:avLst/>
          </a:prstGeom>
        </p:spPr>
      </p:pic>
      <p:pic>
        <p:nvPicPr>
          <p:cNvPr id="8" name="Picture 7">
            <a:extLst>
              <a:ext uri="{FF2B5EF4-FFF2-40B4-BE49-F238E27FC236}">
                <a16:creationId xmlns:a16="http://schemas.microsoft.com/office/drawing/2014/main" id="{1B01C230-A19F-574F-8F22-8D82FCBDA14E}"/>
              </a:ext>
            </a:extLst>
          </p:cNvPr>
          <p:cNvPicPr>
            <a:picLocks noChangeAspect="1"/>
          </p:cNvPicPr>
          <p:nvPr/>
        </p:nvPicPr>
        <p:blipFill>
          <a:blip r:embed="rId6"/>
          <a:stretch>
            <a:fillRect/>
          </a:stretch>
        </p:blipFill>
        <p:spPr>
          <a:xfrm>
            <a:off x="9132434" y="1675731"/>
            <a:ext cx="2366747" cy="1248478"/>
          </a:xfrm>
          <a:prstGeom prst="rect">
            <a:avLst/>
          </a:prstGeom>
        </p:spPr>
      </p:pic>
      <p:pic>
        <p:nvPicPr>
          <p:cNvPr id="9" name="Picture 8">
            <a:extLst>
              <a:ext uri="{FF2B5EF4-FFF2-40B4-BE49-F238E27FC236}">
                <a16:creationId xmlns:a16="http://schemas.microsoft.com/office/drawing/2014/main" id="{77D2618D-D4D5-8040-A652-586DB567CC4F}"/>
              </a:ext>
            </a:extLst>
          </p:cNvPr>
          <p:cNvPicPr>
            <a:picLocks noChangeAspect="1"/>
          </p:cNvPicPr>
          <p:nvPr/>
        </p:nvPicPr>
        <p:blipFill>
          <a:blip r:embed="rId7"/>
          <a:stretch>
            <a:fillRect/>
          </a:stretch>
        </p:blipFill>
        <p:spPr>
          <a:xfrm>
            <a:off x="4366457" y="2920331"/>
            <a:ext cx="1222490" cy="2091489"/>
          </a:xfrm>
          <a:prstGeom prst="rect">
            <a:avLst/>
          </a:prstGeom>
        </p:spPr>
      </p:pic>
      <p:pic>
        <p:nvPicPr>
          <p:cNvPr id="10" name="Picture 9">
            <a:extLst>
              <a:ext uri="{FF2B5EF4-FFF2-40B4-BE49-F238E27FC236}">
                <a16:creationId xmlns:a16="http://schemas.microsoft.com/office/drawing/2014/main" id="{B34B9D47-973F-CF43-BDB3-502AB9E94491}"/>
              </a:ext>
            </a:extLst>
          </p:cNvPr>
          <p:cNvPicPr>
            <a:picLocks noChangeAspect="1"/>
          </p:cNvPicPr>
          <p:nvPr/>
        </p:nvPicPr>
        <p:blipFill>
          <a:blip r:embed="rId8"/>
          <a:stretch>
            <a:fillRect/>
          </a:stretch>
        </p:blipFill>
        <p:spPr>
          <a:xfrm>
            <a:off x="6638840" y="3066523"/>
            <a:ext cx="1617245" cy="1617245"/>
          </a:xfrm>
          <a:prstGeom prst="rect">
            <a:avLst/>
          </a:prstGeom>
        </p:spPr>
      </p:pic>
      <p:pic>
        <p:nvPicPr>
          <p:cNvPr id="11" name="Picture 10">
            <a:extLst>
              <a:ext uri="{FF2B5EF4-FFF2-40B4-BE49-F238E27FC236}">
                <a16:creationId xmlns:a16="http://schemas.microsoft.com/office/drawing/2014/main" id="{E0708049-B937-C542-A096-09909A22572C}"/>
              </a:ext>
            </a:extLst>
          </p:cNvPr>
          <p:cNvPicPr>
            <a:picLocks noChangeAspect="1"/>
          </p:cNvPicPr>
          <p:nvPr/>
        </p:nvPicPr>
        <p:blipFill>
          <a:blip r:embed="rId9"/>
          <a:stretch>
            <a:fillRect/>
          </a:stretch>
        </p:blipFill>
        <p:spPr>
          <a:xfrm>
            <a:off x="9125146" y="3174449"/>
            <a:ext cx="1502611" cy="1509319"/>
          </a:xfrm>
          <a:prstGeom prst="rect">
            <a:avLst/>
          </a:prstGeom>
        </p:spPr>
      </p:pic>
      <p:pic>
        <p:nvPicPr>
          <p:cNvPr id="12" name="Picture 11">
            <a:extLst>
              <a:ext uri="{FF2B5EF4-FFF2-40B4-BE49-F238E27FC236}">
                <a16:creationId xmlns:a16="http://schemas.microsoft.com/office/drawing/2014/main" id="{8BFD1B44-387F-8441-8261-6D2B98E68E53}"/>
              </a:ext>
            </a:extLst>
          </p:cNvPr>
          <p:cNvPicPr>
            <a:picLocks noChangeAspect="1"/>
          </p:cNvPicPr>
          <p:nvPr/>
        </p:nvPicPr>
        <p:blipFill>
          <a:blip r:embed="rId10"/>
          <a:stretch>
            <a:fillRect/>
          </a:stretch>
        </p:blipFill>
        <p:spPr>
          <a:xfrm>
            <a:off x="433137" y="3559913"/>
            <a:ext cx="3393908" cy="788263"/>
          </a:xfrm>
          <a:prstGeom prst="rect">
            <a:avLst/>
          </a:prstGeom>
        </p:spPr>
      </p:pic>
      <p:pic>
        <p:nvPicPr>
          <p:cNvPr id="13" name="Picture 12">
            <a:extLst>
              <a:ext uri="{FF2B5EF4-FFF2-40B4-BE49-F238E27FC236}">
                <a16:creationId xmlns:a16="http://schemas.microsoft.com/office/drawing/2014/main" id="{45BFB86E-3F92-454D-8192-F1F9CC3851E2}"/>
              </a:ext>
            </a:extLst>
          </p:cNvPr>
          <p:cNvPicPr>
            <a:picLocks noChangeAspect="1"/>
          </p:cNvPicPr>
          <p:nvPr/>
        </p:nvPicPr>
        <p:blipFill>
          <a:blip r:embed="rId11"/>
          <a:stretch>
            <a:fillRect/>
          </a:stretch>
        </p:blipFill>
        <p:spPr>
          <a:xfrm>
            <a:off x="434288" y="4573270"/>
            <a:ext cx="1248277" cy="1248277"/>
          </a:xfrm>
          <a:prstGeom prst="rect">
            <a:avLst/>
          </a:prstGeom>
        </p:spPr>
      </p:pic>
      <p:pic>
        <p:nvPicPr>
          <p:cNvPr id="14" name="Picture 13">
            <a:extLst>
              <a:ext uri="{FF2B5EF4-FFF2-40B4-BE49-F238E27FC236}">
                <a16:creationId xmlns:a16="http://schemas.microsoft.com/office/drawing/2014/main" id="{C6EACBB8-C3FA-D04D-BD28-1D406D7529F3}"/>
              </a:ext>
            </a:extLst>
          </p:cNvPr>
          <p:cNvPicPr>
            <a:picLocks noChangeAspect="1"/>
          </p:cNvPicPr>
          <p:nvPr/>
        </p:nvPicPr>
        <p:blipFill>
          <a:blip r:embed="rId12"/>
          <a:stretch>
            <a:fillRect/>
          </a:stretch>
        </p:blipFill>
        <p:spPr>
          <a:xfrm>
            <a:off x="10121681" y="4683768"/>
            <a:ext cx="1458930" cy="1265213"/>
          </a:xfrm>
          <a:prstGeom prst="rect">
            <a:avLst/>
          </a:prstGeom>
        </p:spPr>
      </p:pic>
    </p:spTree>
    <p:extLst>
      <p:ext uri="{BB962C8B-B14F-4D97-AF65-F5344CB8AC3E}">
        <p14:creationId xmlns:p14="http://schemas.microsoft.com/office/powerpoint/2010/main" val="261776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727</Words>
  <Application>Microsoft Macintosh PowerPoint</Application>
  <PresentationFormat>Widescreen</PresentationFormat>
  <Paragraphs>48</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 Barriers and Facilitators to Prevention of Care of COVID-19 Infections in Cincinnati Latinx Families </vt:lpstr>
      <vt:lpstr>Specific Aims</vt:lpstr>
      <vt:lpstr>Results </vt:lpstr>
      <vt:lpstr>Knowledge of COVID</vt:lpstr>
      <vt:lpstr>Prevention Knowledge and Behaviors </vt:lpstr>
      <vt:lpstr>Testing Behaviors, Barriers and Facilitators</vt:lpstr>
      <vt:lpstr>Social and Economic Barriers </vt:lpstr>
      <vt:lpstr>Phase 2 and 3</vt:lpstr>
      <vt:lpstr>Questions? Thanks to our Community Partners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Shepler, Rachael</dc:creator>
  <cp:lastModifiedBy>Amy Rule</cp:lastModifiedBy>
  <cp:revision>26</cp:revision>
  <dcterms:created xsi:type="dcterms:W3CDTF">2020-01-07T13:59:38Z</dcterms:created>
  <dcterms:modified xsi:type="dcterms:W3CDTF">2020-09-09T14:53:20Z</dcterms:modified>
</cp:coreProperties>
</file>