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12"/>
  </p:notesMasterIdLst>
  <p:handoutMasterIdLst>
    <p:handoutMasterId r:id="rId13"/>
  </p:handoutMasterIdLst>
  <p:sldIdLst>
    <p:sldId id="267" r:id="rId2"/>
    <p:sldId id="273" r:id="rId3"/>
    <p:sldId id="282" r:id="rId4"/>
    <p:sldId id="281" r:id="rId5"/>
    <p:sldId id="259" r:id="rId6"/>
    <p:sldId id="284" r:id="rId7"/>
    <p:sldId id="257" r:id="rId8"/>
    <p:sldId id="283" r:id="rId9"/>
    <p:sldId id="276" r:id="rId10"/>
    <p:sldId id="266" r:id="rId11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27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10"/>
    </p:cViewPr>
  </p:sorterViewPr>
  <p:notesViewPr>
    <p:cSldViewPr snapToGrid="0" snapToObjects="1">
      <p:cViewPr varScale="1">
        <p:scale>
          <a:sx n="76" d="100"/>
          <a:sy n="76" d="100"/>
        </p:scale>
        <p:origin x="-2196" y="-102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6"/>
          <p:cNvSpPr>
            <a:spLocks noGrp="1"/>
          </p:cNvSpPr>
          <p:nvPr>
            <p:ph type="hdr" sz="quarter"/>
          </p:nvPr>
        </p:nvSpPr>
        <p:spPr>
          <a:xfrm>
            <a:off x="563670" y="232569"/>
            <a:ext cx="588723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1600" dirty="0" smtClean="0">
                <a:latin typeface="Corbel" pitchFamily="34" charset="0"/>
              </a:rPr>
              <a:t>Block  7 PowerPoint Slides</a:t>
            </a:r>
            <a:endParaRPr lang="en-US" sz="1600" dirty="0">
              <a:latin typeface="Corbel" pitchFamily="34" charset="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63670" y="8597557"/>
            <a:ext cx="5887233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tabLst>
                <a:tab pos="2743200" algn="ctr"/>
                <a:tab pos="5486400" algn="r"/>
              </a:tabLst>
            </a:pPr>
            <a:r>
              <a:rPr lang="en-US" dirty="0" smtClean="0">
                <a:latin typeface="Corbel" pitchFamily="34" charset="0"/>
                <a:ea typeface="Times New Roman"/>
              </a:rPr>
              <a:t>Kentucky Adult PEER Support Specialist Training, </a:t>
            </a:r>
          </a:p>
          <a:p>
            <a:pPr>
              <a:tabLst>
                <a:tab pos="2743200" algn="ctr"/>
                <a:tab pos="5486400" algn="r"/>
              </a:tabLst>
            </a:pPr>
            <a:r>
              <a:rPr lang="en-US" dirty="0" smtClean="0">
                <a:latin typeface="Corbel" pitchFamily="34" charset="0"/>
                <a:ea typeface="Times New Roman"/>
              </a:rPr>
              <a:t>Mental Health America of Northern Kentucky &amp; Southwest Ohio</a:t>
            </a:r>
            <a:r>
              <a:rPr lang="en-US" dirty="0" smtClean="0">
                <a:latin typeface="Corbel"/>
                <a:ea typeface="Times New Roman"/>
              </a:rPr>
              <a:t>	| </a:t>
            </a:r>
            <a:r>
              <a:rPr lang="en-US" spc="300" dirty="0" smtClean="0">
                <a:solidFill>
                  <a:srgbClr val="7F7F7F"/>
                </a:solidFill>
                <a:latin typeface="Corbel"/>
                <a:ea typeface="Times New Roman"/>
              </a:rPr>
              <a:t>Page</a:t>
            </a:r>
            <a:endParaRPr lang="en-US" dirty="0" smtClean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934888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022FAD8-EAD9-F94A-AA41-4B5A7B9AEBAD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988562C-2CF1-CA4B-AB9F-B85D1915E1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670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8562C-2CF1-CA4B-AB9F-B85D1915E14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58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9AD6BA-CD8B-4624-A7D8-D62B381A7456}" type="datetime1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C38EF8-558F-4BDE-974A-E5312844ED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928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73D09-1CC9-4CE6-B9C5-4DDE9B1F6037}" type="datetime1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66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7FF9-7007-4975-A41B-69C3CA58FB55}" type="datetime1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379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127A-4362-46A7-883A-64BB23B1E802}" type="datetime1">
              <a:rPr lang="en-US" smtClean="0"/>
              <a:t>10/10/2019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58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EBE6-2D0A-441C-80DF-C8A21086AF92}" type="datetime1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965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5CA7-8347-49E5-9318-646ECC15309A}" type="datetime1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38EF8-558F-4BDE-974A-E5312844ED6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088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D7BF-CE6A-4DE8-B0E7-8C9007CE8F35}" type="datetime1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5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873B-F59C-482D-9188-D5EB89A954F1}" type="datetime1">
              <a:rPr lang="en-US" smtClean="0"/>
              <a:t>10/10/2019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64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FC23-5BB8-4D1C-9068-791B4FB41846}" type="datetime1">
              <a:rPr lang="en-US" smtClean="0"/>
              <a:t>10/10/2019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22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FC224-222D-48D8-B4B8-B14684875983}" type="datetime1">
              <a:rPr lang="en-US" smtClean="0"/>
              <a:t>10/10/2019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819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1EBE-34CD-4398-B0E2-DCBD91964331}" type="datetime1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8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4BB7-2B4D-45D4-B69F-6BF2DC1D6275}" type="datetime1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09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215837EA-659E-4DCF-9E5A-D2221904E058}" type="datetime1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19371D3E-5A18-49EB-AD2A-429AF16575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0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The Collaboration Network Web-Ex on Mental and Behavioral Health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10.24.2019</a:t>
            </a:r>
            <a:endParaRPr lang="en-US" sz="5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38EF8-558F-4BDE-974A-E5312844ED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3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2667" y="1538633"/>
            <a:ext cx="67986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As Peer Specialists, we create recovery partnerships with the people we serve. We don’t push, we don’t lead, and we don’t stand over those we serve.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1412" y="3742292"/>
            <a:ext cx="1781175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54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Bob Race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ClrTx/>
            </a:pPr>
            <a:r>
              <a:rPr lang="en-US" sz="2400" dirty="0" smtClean="0">
                <a:solidFill>
                  <a:schemeClr val="tx1"/>
                </a:solidFill>
              </a:rPr>
              <a:t>Kentucky Certified Peer Support Specialist (KCPSS)</a:t>
            </a:r>
          </a:p>
          <a:p>
            <a:pPr>
              <a:lnSpc>
                <a:spcPct val="100000"/>
              </a:lnSpc>
              <a:buClrTx/>
            </a:pPr>
            <a:r>
              <a:rPr lang="en-US" sz="2400" dirty="0" smtClean="0">
                <a:solidFill>
                  <a:schemeClr val="tx1"/>
                </a:solidFill>
              </a:rPr>
              <a:t>Mental Health America of Northern Kentucky and Southwest Ohio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6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What is Peer Support?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buClrTx/>
            </a:pPr>
            <a:r>
              <a:rPr lang="en-US" dirty="0">
                <a:solidFill>
                  <a:schemeClr val="tx1"/>
                </a:solidFill>
              </a:rPr>
              <a:t>Peer support is the </a:t>
            </a:r>
            <a:r>
              <a:rPr lang="en-US" i="1" u="sng" dirty="0">
                <a:solidFill>
                  <a:schemeClr val="tx1"/>
                </a:solidFill>
              </a:rPr>
              <a:t>act</a:t>
            </a:r>
            <a:r>
              <a:rPr lang="en-US" dirty="0">
                <a:solidFill>
                  <a:schemeClr val="tx1"/>
                </a:solidFill>
              </a:rPr>
              <a:t> of people who have had similar experiences with mental illnesses/substance use disorders giving each other encouragement, hope, assistance, guidance, and understanding that aids in recovery.</a:t>
            </a:r>
          </a:p>
          <a:p>
            <a:pPr>
              <a:lnSpc>
                <a:spcPct val="120000"/>
              </a:lnSpc>
              <a:buClrTx/>
            </a:pPr>
            <a:r>
              <a:rPr lang="en-US" dirty="0" smtClean="0">
                <a:solidFill>
                  <a:schemeClr val="tx1"/>
                </a:solidFill>
              </a:rPr>
              <a:t>Peer </a:t>
            </a:r>
            <a:r>
              <a:rPr lang="en-US" dirty="0">
                <a:solidFill>
                  <a:schemeClr val="tx1"/>
                </a:solidFill>
              </a:rPr>
              <a:t>support is a recovery-oriented service.</a:t>
            </a:r>
          </a:p>
          <a:p>
            <a:pPr>
              <a:lnSpc>
                <a:spcPct val="120000"/>
              </a:lnSpc>
              <a:buClrTx/>
            </a:pPr>
            <a:r>
              <a:rPr lang="en-US" dirty="0">
                <a:solidFill>
                  <a:schemeClr val="tx1"/>
                </a:solidFill>
              </a:rPr>
              <a:t>A recovery-oriented service system of care (ROSC)  is a system of services that promotes the process of recovery by helping consumers develop broad lives that are </a:t>
            </a:r>
            <a:r>
              <a:rPr lang="en-US" u="sng" dirty="0">
                <a:solidFill>
                  <a:schemeClr val="tx1"/>
                </a:solidFill>
              </a:rPr>
              <a:t>not</a:t>
            </a:r>
            <a:r>
              <a:rPr lang="en-US" dirty="0">
                <a:solidFill>
                  <a:schemeClr val="tx1"/>
                </a:solidFill>
              </a:rPr>
              <a:t> dominated by illness.</a:t>
            </a:r>
          </a:p>
          <a:p>
            <a:pPr>
              <a:lnSpc>
                <a:spcPct val="120000"/>
              </a:lnSpc>
              <a:buClrTx/>
            </a:pPr>
            <a:r>
              <a:rPr lang="en-US" dirty="0" smtClean="0">
                <a:solidFill>
                  <a:schemeClr val="tx1"/>
                </a:solidFill>
              </a:rPr>
              <a:t>It </a:t>
            </a:r>
            <a:r>
              <a:rPr lang="en-US" dirty="0">
                <a:solidFill>
                  <a:schemeClr val="tx1"/>
                </a:solidFill>
              </a:rPr>
              <a:t>can be done anytime or anywhere when two or more peers are in a mutual, supportive relationship.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2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Perspective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2711" y="1534762"/>
            <a:ext cx="7404100" cy="391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94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Peer Support Services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buClrTx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Peer support services are programs, discussions, events, groups, etc. within the behavioral health system that are led by people in recovery and based on the philosophy of peer support.</a:t>
            </a:r>
          </a:p>
          <a:p>
            <a:pPr>
              <a:lnSpc>
                <a:spcPct val="100000"/>
              </a:lnSpc>
              <a:buClrTx/>
              <a:buFont typeface="Wingdings" panose="05000000000000000000" pitchFamily="2" charset="2"/>
              <a:buChar char="§"/>
              <a:tabLst>
                <a:tab pos="3894138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Take place within the structure of an agency or organization.</a:t>
            </a:r>
          </a:p>
          <a:p>
            <a:pPr>
              <a:lnSpc>
                <a:spcPct val="100000"/>
              </a:lnSpc>
              <a:buClrTx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Provided as a service by a trained and certified Specialist.</a:t>
            </a:r>
          </a:p>
          <a:p>
            <a:pPr>
              <a:lnSpc>
                <a:spcPct val="100000"/>
              </a:lnSpc>
              <a:buClrTx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Peer recovery support services stand in a long, well-documented, and copied evidence-based tradition.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Peer Support Services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buClrTx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Historically, the substance use disorder and recovery field led the way in recognizing the importance of peer support services for a person seeking to come to terms with a life-changing condition. </a:t>
            </a:r>
          </a:p>
          <a:p>
            <a:pPr>
              <a:lnSpc>
                <a:spcPct val="100000"/>
              </a:lnSpc>
              <a:buClrTx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Improved outcomes are particularly notable when peer support services are provided to people with chronic conditions that require long-term self-management.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72" b="15771"/>
          <a:stretch/>
        </p:blipFill>
        <p:spPr>
          <a:xfrm>
            <a:off x="2374950" y="4248471"/>
            <a:ext cx="4369253" cy="193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46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Who are Peer Support Specialists?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buClrTx/>
            </a:pPr>
            <a:r>
              <a:rPr lang="en-US" dirty="0">
                <a:solidFill>
                  <a:schemeClr val="tx1"/>
                </a:solidFill>
              </a:rPr>
              <a:t>Create recovery partnerships with the people we serve.</a:t>
            </a:r>
          </a:p>
          <a:p>
            <a:pPr>
              <a:lnSpc>
                <a:spcPct val="100000"/>
              </a:lnSpc>
              <a:buClrTx/>
            </a:pPr>
            <a:r>
              <a:rPr lang="en-US" dirty="0">
                <a:solidFill>
                  <a:schemeClr val="tx1"/>
                </a:solidFill>
              </a:rPr>
              <a:t>Help those we serve identify their strengths and believe in their abilities to create the life they want.</a:t>
            </a:r>
          </a:p>
          <a:p>
            <a:pPr>
              <a:lnSpc>
                <a:spcPct val="100000"/>
              </a:lnSpc>
              <a:buClrTx/>
            </a:pPr>
            <a:r>
              <a:rPr lang="en-US" dirty="0">
                <a:solidFill>
                  <a:schemeClr val="tx1"/>
                </a:solidFill>
              </a:rPr>
              <a:t>Experts in living with a mental illness/substance abuse disorder. </a:t>
            </a:r>
            <a:r>
              <a:rPr lang="en-US" dirty="0" smtClean="0">
                <a:solidFill>
                  <a:schemeClr val="tx1"/>
                </a:solidFill>
              </a:rPr>
              <a:t>(They demonstrate </a:t>
            </a:r>
            <a:r>
              <a:rPr lang="en-US" dirty="0">
                <a:solidFill>
                  <a:schemeClr val="tx1"/>
                </a:solidFill>
              </a:rPr>
              <a:t>recovery</a:t>
            </a:r>
            <a:r>
              <a:rPr lang="en-US" dirty="0" smtClean="0">
                <a:solidFill>
                  <a:schemeClr val="tx1"/>
                </a:solidFill>
              </a:rPr>
              <a:t>.)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ClrTx/>
            </a:pPr>
            <a:r>
              <a:rPr lang="en-US" dirty="0">
                <a:solidFill>
                  <a:schemeClr val="tx1"/>
                </a:solidFill>
              </a:rPr>
              <a:t>Are concerned with what happened </a:t>
            </a:r>
            <a:endParaRPr lang="en-US" dirty="0" smtClean="0">
              <a:solidFill>
                <a:schemeClr val="tx1"/>
              </a:solidFill>
            </a:endParaRPr>
          </a:p>
          <a:p>
            <a:pPr marL="34290" indent="0">
              <a:lnSpc>
                <a:spcPct val="100000"/>
              </a:lnSpc>
              <a:buClrTx/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in </a:t>
            </a:r>
            <a:r>
              <a:rPr lang="en-US" dirty="0">
                <a:solidFill>
                  <a:schemeClr val="tx1"/>
                </a:solidFill>
              </a:rPr>
              <a:t>their lives, not “what’s wrong with them</a:t>
            </a:r>
            <a:r>
              <a:rPr lang="en-US" dirty="0" smtClean="0">
                <a:solidFill>
                  <a:schemeClr val="tx1"/>
                </a:solidFill>
              </a:rPr>
              <a:t>.”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151" y="3904778"/>
            <a:ext cx="1935994" cy="231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60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Who are Peer Support Specialists?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ClrTx/>
            </a:pPr>
            <a:r>
              <a:rPr lang="en-US" dirty="0">
                <a:solidFill>
                  <a:schemeClr val="tx1"/>
                </a:solidFill>
              </a:rPr>
              <a:t>Figure out which stage of recovery an individual is in so </a:t>
            </a:r>
            <a:r>
              <a:rPr lang="en-US" dirty="0" smtClean="0">
                <a:solidFill>
                  <a:schemeClr val="tx1"/>
                </a:solidFill>
              </a:rPr>
              <a:t>they can </a:t>
            </a:r>
            <a:r>
              <a:rPr lang="en-US" dirty="0">
                <a:solidFill>
                  <a:schemeClr val="tx1"/>
                </a:solidFill>
              </a:rPr>
              <a:t>use </a:t>
            </a:r>
            <a:r>
              <a:rPr lang="en-US" dirty="0" smtClean="0">
                <a:solidFill>
                  <a:schemeClr val="tx1"/>
                </a:solidFill>
              </a:rPr>
              <a:t>their recovery </a:t>
            </a:r>
            <a:r>
              <a:rPr lang="en-US" dirty="0">
                <a:solidFill>
                  <a:schemeClr val="tx1"/>
                </a:solidFill>
              </a:rPr>
              <a:t>experience to understand what is going on with </a:t>
            </a:r>
            <a:r>
              <a:rPr lang="en-US" dirty="0" smtClean="0">
                <a:solidFill>
                  <a:schemeClr val="tx1"/>
                </a:solidFill>
              </a:rPr>
              <a:t>participants and </a:t>
            </a:r>
            <a:r>
              <a:rPr lang="en-US" dirty="0">
                <a:solidFill>
                  <a:schemeClr val="tx1"/>
                </a:solidFill>
              </a:rPr>
              <a:t>avoid the dangers at that stage.</a:t>
            </a:r>
          </a:p>
          <a:p>
            <a:pPr>
              <a:lnSpc>
                <a:spcPct val="100000"/>
              </a:lnSpc>
              <a:buClrTx/>
            </a:pPr>
            <a:r>
              <a:rPr lang="en-US" dirty="0">
                <a:solidFill>
                  <a:schemeClr val="tx1"/>
                </a:solidFill>
              </a:rPr>
              <a:t>Surround peers with the possibility of recovery.</a:t>
            </a:r>
          </a:p>
          <a:p>
            <a:pPr>
              <a:lnSpc>
                <a:spcPct val="100000"/>
              </a:lnSpc>
              <a:buClrTx/>
            </a:pPr>
            <a:r>
              <a:rPr lang="en-US" dirty="0">
                <a:solidFill>
                  <a:schemeClr val="tx1"/>
                </a:solidFill>
              </a:rPr>
              <a:t>Help those we serve get in touch with their own inner wisdom.</a:t>
            </a:r>
          </a:p>
          <a:p>
            <a:pPr marL="34290" indent="0">
              <a:lnSpc>
                <a:spcPct val="100000"/>
              </a:lnSpc>
              <a:buClrTx/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34290" indent="0" algn="ctr">
              <a:lnSpc>
                <a:spcPct val="100000"/>
              </a:lnSpc>
              <a:buClrTx/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HELP </a:t>
            </a:r>
            <a:r>
              <a:rPr lang="en-US" sz="2400" b="1" dirty="0">
                <a:solidFill>
                  <a:schemeClr val="tx1"/>
                </a:solidFill>
              </a:rPr>
              <a:t>ANOTHER MOVE FROM HOPELESSNESS TO HOPE</a:t>
            </a:r>
            <a:r>
              <a:rPr lang="en-US" sz="2400" b="1" dirty="0" smtClean="0">
                <a:solidFill>
                  <a:schemeClr val="tx1"/>
                </a:solidFill>
              </a:rPr>
              <a:t>!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4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Lived Experience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Individuals can provide personal recovery stories and act as role models. Peer Support </a:t>
            </a:r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pecialists are in a position to help others in recovery from mental illness or substance abuse disorders by offering firsthand accounts of recovery. </a:t>
            </a:r>
          </a:p>
          <a:p>
            <a:pPr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When </a:t>
            </a:r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eer Support </a:t>
            </a:r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pecialists effectively communicate their personal recovery stories to others, they have the ability to instill hope and show clients – as “living proof” – that </a:t>
            </a:r>
            <a:r>
              <a:rPr lang="en-US" b="1" dirty="0" smtClean="0">
                <a:solidFill>
                  <a:schemeClr val="tx1"/>
                </a:solidFill>
              </a:rPr>
              <a:t>recovery is possible.</a:t>
            </a:r>
          </a:p>
          <a:p>
            <a:pPr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Through daily interactions, Peer Support Specialists can also demonstrate to others how an individual in recovery deals with challenging situations and self-manages their condition.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MHA Palett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85988"/>
      </a:accent1>
      <a:accent2>
        <a:srgbClr val="FF9F37"/>
      </a:accent2>
      <a:accent3>
        <a:srgbClr val="F95D62"/>
      </a:accent3>
      <a:accent4>
        <a:srgbClr val="975381"/>
      </a:accent4>
      <a:accent5>
        <a:srgbClr val="00B4BC"/>
      </a:accent5>
      <a:accent6>
        <a:srgbClr val="97A926"/>
      </a:accent6>
      <a:hlink>
        <a:srgbClr val="0563C1"/>
      </a:hlink>
      <a:folHlink>
        <a:srgbClr val="954F7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383</TotalTime>
  <Words>541</Words>
  <Application>Microsoft Office PowerPoint</Application>
  <PresentationFormat>On-screen Show (4:3)</PresentationFormat>
  <Paragraphs>47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Corbel</vt:lpstr>
      <vt:lpstr>Times New Roman</vt:lpstr>
      <vt:lpstr>Wingdings</vt:lpstr>
      <vt:lpstr>Basis</vt:lpstr>
      <vt:lpstr>The Collaboration Network Web-Ex on Mental and Behavioral Health</vt:lpstr>
      <vt:lpstr>Bob Race</vt:lpstr>
      <vt:lpstr>What is Peer Support?</vt:lpstr>
      <vt:lpstr>A Perspective</vt:lpstr>
      <vt:lpstr>Peer Support Services</vt:lpstr>
      <vt:lpstr>Peer Support Services</vt:lpstr>
      <vt:lpstr>Who are Peer Support Specialists?</vt:lpstr>
      <vt:lpstr>Who are Peer Support Specialists?</vt:lpstr>
      <vt:lpstr>Lived Experience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Peer Support as an Evidence Based Practice</dc:title>
  <dc:creator>Kara Atwell</dc:creator>
  <cp:lastModifiedBy>Robert Race</cp:lastModifiedBy>
  <cp:revision>36</cp:revision>
  <dcterms:created xsi:type="dcterms:W3CDTF">2015-11-04T16:49:06Z</dcterms:created>
  <dcterms:modified xsi:type="dcterms:W3CDTF">2019-10-10T13:37:02Z</dcterms:modified>
</cp:coreProperties>
</file>