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7"/>
  </p:notesMasterIdLst>
  <p:sldIdLst>
    <p:sldId id="256" r:id="rId6"/>
    <p:sldId id="589" r:id="rId7"/>
    <p:sldId id="594" r:id="rId8"/>
    <p:sldId id="598" r:id="rId9"/>
    <p:sldId id="694" r:id="rId10"/>
    <p:sldId id="695" r:id="rId11"/>
    <p:sldId id="696" r:id="rId12"/>
    <p:sldId id="630" r:id="rId13"/>
    <p:sldId id="578" r:id="rId14"/>
    <p:sldId id="674" r:id="rId15"/>
    <p:sldId id="673" r:id="rId16"/>
    <p:sldId id="672" r:id="rId17"/>
    <p:sldId id="666" r:id="rId18"/>
    <p:sldId id="703" r:id="rId19"/>
    <p:sldId id="702" r:id="rId20"/>
    <p:sldId id="701" r:id="rId21"/>
    <p:sldId id="676" r:id="rId22"/>
    <p:sldId id="677" r:id="rId23"/>
    <p:sldId id="704" r:id="rId24"/>
    <p:sldId id="680" r:id="rId25"/>
    <p:sldId id="681" r:id="rId26"/>
    <p:sldId id="706" r:id="rId27"/>
    <p:sldId id="319" r:id="rId28"/>
    <p:sldId id="257" r:id="rId29"/>
    <p:sldId id="258" r:id="rId30"/>
    <p:sldId id="259" r:id="rId31"/>
    <p:sldId id="261" r:id="rId32"/>
    <p:sldId id="263" r:id="rId33"/>
    <p:sldId id="262" r:id="rId34"/>
    <p:sldId id="295"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D28"/>
    <a:srgbClr val="802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2"/>
    <p:restoredTop sz="94150" autoAdjust="0"/>
  </p:normalViewPr>
  <p:slideViewPr>
    <p:cSldViewPr snapToGrid="0" snapToObjects="1">
      <p:cViewPr varScale="1">
        <p:scale>
          <a:sx n="56" d="100"/>
          <a:sy n="56" d="100"/>
        </p:scale>
        <p:origin x="67" y="413"/>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7C88D-DD41-4A4A-9EE5-5DBC2E88F68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AFA3665-357C-46C6-A780-49A68442D7FB}">
      <dgm:prSet phldrT="[Text]"/>
      <dgm:spPr/>
      <dgm:t>
        <a:bodyPr/>
        <a:lstStyle/>
        <a:p>
          <a:r>
            <a:rPr lang="en-US" dirty="0"/>
            <a:t>Multi Agency Coordination</a:t>
          </a:r>
        </a:p>
        <a:p>
          <a:r>
            <a:rPr lang="en-US" dirty="0"/>
            <a:t>(Coalition)</a:t>
          </a:r>
        </a:p>
      </dgm:t>
    </dgm:pt>
    <dgm:pt modelId="{8A873832-4B69-4587-A81A-47834F8A357A}" type="parTrans" cxnId="{49E3AF77-339D-41BA-96FC-B349CA47CB1B}">
      <dgm:prSet/>
      <dgm:spPr/>
      <dgm:t>
        <a:bodyPr/>
        <a:lstStyle/>
        <a:p>
          <a:endParaRPr lang="en-US"/>
        </a:p>
      </dgm:t>
    </dgm:pt>
    <dgm:pt modelId="{D41ABC27-F31A-4F3A-808F-FB817F82F64A}" type="sibTrans" cxnId="{49E3AF77-339D-41BA-96FC-B349CA47CB1B}">
      <dgm:prSet/>
      <dgm:spPr/>
      <dgm:t>
        <a:bodyPr/>
        <a:lstStyle/>
        <a:p>
          <a:endParaRPr lang="en-US"/>
        </a:p>
      </dgm:t>
    </dgm:pt>
    <dgm:pt modelId="{896FA1FC-3D25-4A35-B273-56284DE54BFB}">
      <dgm:prSet phldrT="[Text]"/>
      <dgm:spPr/>
      <dgm:t>
        <a:bodyPr/>
        <a:lstStyle/>
        <a:p>
          <a:r>
            <a:rPr lang="en-US" dirty="0"/>
            <a:t>Hospital Steering Committee</a:t>
          </a:r>
        </a:p>
      </dgm:t>
    </dgm:pt>
    <dgm:pt modelId="{EE39E578-BFBB-4B07-A78D-4998A681CFDE}" type="parTrans" cxnId="{E3D05F07-38FF-4C7B-9F39-60669A34A54F}">
      <dgm:prSet/>
      <dgm:spPr/>
      <dgm:t>
        <a:bodyPr/>
        <a:lstStyle/>
        <a:p>
          <a:endParaRPr lang="en-US"/>
        </a:p>
      </dgm:t>
    </dgm:pt>
    <dgm:pt modelId="{5B69C923-5BD2-4430-8E61-0989E5845575}" type="sibTrans" cxnId="{E3D05F07-38FF-4C7B-9F39-60669A34A54F}">
      <dgm:prSet/>
      <dgm:spPr/>
      <dgm:t>
        <a:bodyPr/>
        <a:lstStyle/>
        <a:p>
          <a:endParaRPr lang="en-US"/>
        </a:p>
      </dgm:t>
    </dgm:pt>
    <dgm:pt modelId="{51AD7E79-A5D7-4259-BCD7-A555DE9C2CE9}">
      <dgm:prSet phldrT="[Text]"/>
      <dgm:spPr/>
      <dgm:t>
        <a:bodyPr/>
        <a:lstStyle/>
        <a:p>
          <a:r>
            <a:rPr lang="en-US" dirty="0"/>
            <a:t>Work Groups</a:t>
          </a:r>
        </a:p>
      </dgm:t>
    </dgm:pt>
    <dgm:pt modelId="{EB0498F3-2822-4115-AA7A-D72E10C00724}" type="parTrans" cxnId="{347D1B47-11F3-47C9-837F-E6C73C3EC23F}">
      <dgm:prSet/>
      <dgm:spPr/>
      <dgm:t>
        <a:bodyPr/>
        <a:lstStyle/>
        <a:p>
          <a:endParaRPr lang="en-US"/>
        </a:p>
      </dgm:t>
    </dgm:pt>
    <dgm:pt modelId="{45008796-33B0-4438-B06A-61C4C8CF0459}" type="sibTrans" cxnId="{347D1B47-11F3-47C9-837F-E6C73C3EC23F}">
      <dgm:prSet/>
      <dgm:spPr/>
      <dgm:t>
        <a:bodyPr/>
        <a:lstStyle/>
        <a:p>
          <a:endParaRPr lang="en-US"/>
        </a:p>
      </dgm:t>
    </dgm:pt>
    <dgm:pt modelId="{D829669D-BA26-4CF9-8A1E-8233B3B69C7F}">
      <dgm:prSet phldrT="[Text]"/>
      <dgm:spPr/>
      <dgm:t>
        <a:bodyPr/>
        <a:lstStyle/>
        <a:p>
          <a:r>
            <a:rPr lang="en-US" dirty="0"/>
            <a:t>Public Health Steering Committee</a:t>
          </a:r>
        </a:p>
      </dgm:t>
    </dgm:pt>
    <dgm:pt modelId="{7F4DE86C-464F-495D-9B67-507B907A2CD2}" type="parTrans" cxnId="{AE3C0648-1128-4B7A-9FDF-CA37CE2CA94B}">
      <dgm:prSet/>
      <dgm:spPr/>
      <dgm:t>
        <a:bodyPr/>
        <a:lstStyle/>
        <a:p>
          <a:endParaRPr lang="en-US"/>
        </a:p>
      </dgm:t>
    </dgm:pt>
    <dgm:pt modelId="{FE4FED47-DC5A-404D-9B18-B946ED06AFF9}" type="sibTrans" cxnId="{AE3C0648-1128-4B7A-9FDF-CA37CE2CA94B}">
      <dgm:prSet/>
      <dgm:spPr/>
      <dgm:t>
        <a:bodyPr/>
        <a:lstStyle/>
        <a:p>
          <a:endParaRPr lang="en-US"/>
        </a:p>
      </dgm:t>
    </dgm:pt>
    <dgm:pt modelId="{5BBE2F2F-6260-46CD-BD37-10EDEB80F342}">
      <dgm:prSet phldrT="[Text]"/>
      <dgm:spPr/>
      <dgm:t>
        <a:bodyPr/>
        <a:lstStyle/>
        <a:p>
          <a:r>
            <a:rPr lang="en-US" dirty="0"/>
            <a:t>Task Force</a:t>
          </a:r>
        </a:p>
      </dgm:t>
    </dgm:pt>
    <dgm:pt modelId="{53B15A14-C9DB-4E3F-8B84-3E60C7B52D85}" type="parTrans" cxnId="{BAF4144F-5E37-4F22-B640-AB8986A082C0}">
      <dgm:prSet/>
      <dgm:spPr/>
      <dgm:t>
        <a:bodyPr/>
        <a:lstStyle/>
        <a:p>
          <a:endParaRPr lang="en-US"/>
        </a:p>
      </dgm:t>
    </dgm:pt>
    <dgm:pt modelId="{6BFE9C55-836E-4C1E-9FC4-4EBCEF7E77E1}" type="sibTrans" cxnId="{BAF4144F-5E37-4F22-B640-AB8986A082C0}">
      <dgm:prSet/>
      <dgm:spPr/>
      <dgm:t>
        <a:bodyPr/>
        <a:lstStyle/>
        <a:p>
          <a:endParaRPr lang="en-US"/>
        </a:p>
      </dgm:t>
    </dgm:pt>
    <dgm:pt modelId="{EBC6B98C-4348-405A-9ED9-83464E455AC8}">
      <dgm:prSet phldrT="[Text]"/>
      <dgm:spPr/>
      <dgm:t>
        <a:bodyPr/>
        <a:lstStyle/>
        <a:p>
          <a:r>
            <a:rPr lang="en-US" dirty="0"/>
            <a:t>Congregate Care Steering Committee</a:t>
          </a:r>
        </a:p>
      </dgm:t>
    </dgm:pt>
    <dgm:pt modelId="{DFC62328-9A53-4FC6-AC12-655BF0E346DB}" type="parTrans" cxnId="{76E1797E-982F-48C9-8A76-141601EB9AF4}">
      <dgm:prSet/>
      <dgm:spPr/>
      <dgm:t>
        <a:bodyPr/>
        <a:lstStyle/>
        <a:p>
          <a:endParaRPr lang="en-US"/>
        </a:p>
      </dgm:t>
    </dgm:pt>
    <dgm:pt modelId="{82283F32-B7F1-42CB-BC40-0555B399C858}" type="sibTrans" cxnId="{76E1797E-982F-48C9-8A76-141601EB9AF4}">
      <dgm:prSet/>
      <dgm:spPr/>
      <dgm:t>
        <a:bodyPr/>
        <a:lstStyle/>
        <a:p>
          <a:endParaRPr lang="en-US"/>
        </a:p>
      </dgm:t>
    </dgm:pt>
    <dgm:pt modelId="{EEAC6A8B-47B4-41C8-94EB-76A6A4A631D7}">
      <dgm:prSet phldrT="[Text]"/>
      <dgm:spPr/>
      <dgm:t>
        <a:bodyPr/>
        <a:lstStyle/>
        <a:p>
          <a:r>
            <a:rPr lang="en-US" dirty="0"/>
            <a:t>Work Groups</a:t>
          </a:r>
        </a:p>
      </dgm:t>
    </dgm:pt>
    <dgm:pt modelId="{1AF99ABD-C3C1-48D1-BE8D-534A60C95A84}" type="parTrans" cxnId="{ECEF082E-2F76-4029-AC6A-0F571C969000}">
      <dgm:prSet/>
      <dgm:spPr/>
      <dgm:t>
        <a:bodyPr/>
        <a:lstStyle/>
        <a:p>
          <a:endParaRPr lang="en-US"/>
        </a:p>
      </dgm:t>
    </dgm:pt>
    <dgm:pt modelId="{280A5046-7E47-40AB-B8B8-C18545896A70}" type="sibTrans" cxnId="{ECEF082E-2F76-4029-AC6A-0F571C969000}">
      <dgm:prSet/>
      <dgm:spPr/>
      <dgm:t>
        <a:bodyPr/>
        <a:lstStyle/>
        <a:p>
          <a:endParaRPr lang="en-US"/>
        </a:p>
      </dgm:t>
    </dgm:pt>
    <dgm:pt modelId="{6CA8BE7B-D971-4C7C-B383-89A86247EA7A}" type="pres">
      <dgm:prSet presAssocID="{7097C88D-DD41-4A4A-9EE5-5DBC2E88F683}" presName="hierChild1" presStyleCnt="0">
        <dgm:presLayoutVars>
          <dgm:chPref val="1"/>
          <dgm:dir/>
          <dgm:animOne val="branch"/>
          <dgm:animLvl val="lvl"/>
          <dgm:resizeHandles/>
        </dgm:presLayoutVars>
      </dgm:prSet>
      <dgm:spPr/>
    </dgm:pt>
    <dgm:pt modelId="{01CDEB99-10B2-4F44-BA74-5ECAE5460D17}" type="pres">
      <dgm:prSet presAssocID="{7AFA3665-357C-46C6-A780-49A68442D7FB}" presName="hierRoot1" presStyleCnt="0"/>
      <dgm:spPr/>
    </dgm:pt>
    <dgm:pt modelId="{C2FCF6C8-F725-4F01-AE32-ED060097E5CB}" type="pres">
      <dgm:prSet presAssocID="{7AFA3665-357C-46C6-A780-49A68442D7FB}" presName="composite" presStyleCnt="0"/>
      <dgm:spPr/>
    </dgm:pt>
    <dgm:pt modelId="{9EFDA81D-6068-44C4-9B3F-138ECF4E3AEE}" type="pres">
      <dgm:prSet presAssocID="{7AFA3665-357C-46C6-A780-49A68442D7FB}" presName="background" presStyleLbl="node0" presStyleIdx="0" presStyleCnt="1"/>
      <dgm:spPr/>
    </dgm:pt>
    <dgm:pt modelId="{837A2280-9685-4109-853C-998BF0665CF3}" type="pres">
      <dgm:prSet presAssocID="{7AFA3665-357C-46C6-A780-49A68442D7FB}" presName="text" presStyleLbl="fgAcc0" presStyleIdx="0" presStyleCnt="1">
        <dgm:presLayoutVars>
          <dgm:chPref val="3"/>
        </dgm:presLayoutVars>
      </dgm:prSet>
      <dgm:spPr/>
    </dgm:pt>
    <dgm:pt modelId="{93A33D42-E778-4B39-AFBF-AA656F4B0C7F}" type="pres">
      <dgm:prSet presAssocID="{7AFA3665-357C-46C6-A780-49A68442D7FB}" presName="hierChild2" presStyleCnt="0"/>
      <dgm:spPr/>
    </dgm:pt>
    <dgm:pt modelId="{06F06C88-E216-4B83-91FE-B98B036A2017}" type="pres">
      <dgm:prSet presAssocID="{EE39E578-BFBB-4B07-A78D-4998A681CFDE}" presName="Name10" presStyleLbl="parChTrans1D2" presStyleIdx="0" presStyleCnt="3"/>
      <dgm:spPr/>
    </dgm:pt>
    <dgm:pt modelId="{0F672D76-D9E2-477F-B9D9-3FAD7F86077F}" type="pres">
      <dgm:prSet presAssocID="{896FA1FC-3D25-4A35-B273-56284DE54BFB}" presName="hierRoot2" presStyleCnt="0"/>
      <dgm:spPr/>
    </dgm:pt>
    <dgm:pt modelId="{68B5910A-257E-43F7-A5F2-CF197ED2B88D}" type="pres">
      <dgm:prSet presAssocID="{896FA1FC-3D25-4A35-B273-56284DE54BFB}" presName="composite2" presStyleCnt="0"/>
      <dgm:spPr/>
    </dgm:pt>
    <dgm:pt modelId="{0B672DE9-C85B-4072-A0EE-7C9E6AE3C88E}" type="pres">
      <dgm:prSet presAssocID="{896FA1FC-3D25-4A35-B273-56284DE54BFB}" presName="background2" presStyleLbl="node2" presStyleIdx="0" presStyleCnt="3"/>
      <dgm:spPr/>
    </dgm:pt>
    <dgm:pt modelId="{013A50ED-5A07-4677-83B1-84A0FA1CB8D2}" type="pres">
      <dgm:prSet presAssocID="{896FA1FC-3D25-4A35-B273-56284DE54BFB}" presName="text2" presStyleLbl="fgAcc2" presStyleIdx="0" presStyleCnt="3">
        <dgm:presLayoutVars>
          <dgm:chPref val="3"/>
        </dgm:presLayoutVars>
      </dgm:prSet>
      <dgm:spPr/>
    </dgm:pt>
    <dgm:pt modelId="{FB67B626-8682-435B-B134-27E414021CF8}" type="pres">
      <dgm:prSet presAssocID="{896FA1FC-3D25-4A35-B273-56284DE54BFB}" presName="hierChild3" presStyleCnt="0"/>
      <dgm:spPr/>
    </dgm:pt>
    <dgm:pt modelId="{5FA78F82-BF7F-405F-90B8-9B2EDA002E21}" type="pres">
      <dgm:prSet presAssocID="{EB0498F3-2822-4115-AA7A-D72E10C00724}" presName="Name17" presStyleLbl="parChTrans1D3" presStyleIdx="0" presStyleCnt="3"/>
      <dgm:spPr/>
    </dgm:pt>
    <dgm:pt modelId="{2E2574BA-8A11-4052-8772-C4408A2AAFCC}" type="pres">
      <dgm:prSet presAssocID="{51AD7E79-A5D7-4259-BCD7-A555DE9C2CE9}" presName="hierRoot3" presStyleCnt="0"/>
      <dgm:spPr/>
    </dgm:pt>
    <dgm:pt modelId="{4A89757F-DEE6-47A2-A1E6-8B005DE33610}" type="pres">
      <dgm:prSet presAssocID="{51AD7E79-A5D7-4259-BCD7-A555DE9C2CE9}" presName="composite3" presStyleCnt="0"/>
      <dgm:spPr/>
    </dgm:pt>
    <dgm:pt modelId="{D7A11E88-C74C-4852-AD63-F4B4FF3B6936}" type="pres">
      <dgm:prSet presAssocID="{51AD7E79-A5D7-4259-BCD7-A555DE9C2CE9}" presName="background3" presStyleLbl="node3" presStyleIdx="0" presStyleCnt="3"/>
      <dgm:spPr/>
    </dgm:pt>
    <dgm:pt modelId="{C3043346-7BCF-45FC-84B6-F3B233C00532}" type="pres">
      <dgm:prSet presAssocID="{51AD7E79-A5D7-4259-BCD7-A555DE9C2CE9}" presName="text3" presStyleLbl="fgAcc3" presStyleIdx="0" presStyleCnt="3">
        <dgm:presLayoutVars>
          <dgm:chPref val="3"/>
        </dgm:presLayoutVars>
      </dgm:prSet>
      <dgm:spPr/>
    </dgm:pt>
    <dgm:pt modelId="{C001A06E-8E86-4C95-A4EB-43EED6D9F7C1}" type="pres">
      <dgm:prSet presAssocID="{51AD7E79-A5D7-4259-BCD7-A555DE9C2CE9}" presName="hierChild4" presStyleCnt="0"/>
      <dgm:spPr/>
    </dgm:pt>
    <dgm:pt modelId="{7E78C75C-5E51-4AA7-8631-FEFEFA59465D}" type="pres">
      <dgm:prSet presAssocID="{7F4DE86C-464F-495D-9B67-507B907A2CD2}" presName="Name10" presStyleLbl="parChTrans1D2" presStyleIdx="1" presStyleCnt="3"/>
      <dgm:spPr/>
    </dgm:pt>
    <dgm:pt modelId="{75B6EDC3-68DB-4865-9BD3-FE52E7424982}" type="pres">
      <dgm:prSet presAssocID="{D829669D-BA26-4CF9-8A1E-8233B3B69C7F}" presName="hierRoot2" presStyleCnt="0"/>
      <dgm:spPr/>
    </dgm:pt>
    <dgm:pt modelId="{9BD2860F-7565-4CA3-A0C6-80EEE5055894}" type="pres">
      <dgm:prSet presAssocID="{D829669D-BA26-4CF9-8A1E-8233B3B69C7F}" presName="composite2" presStyleCnt="0"/>
      <dgm:spPr/>
    </dgm:pt>
    <dgm:pt modelId="{30B59809-EC17-4807-9F40-3158F36ABAFF}" type="pres">
      <dgm:prSet presAssocID="{D829669D-BA26-4CF9-8A1E-8233B3B69C7F}" presName="background2" presStyleLbl="node2" presStyleIdx="1" presStyleCnt="3"/>
      <dgm:spPr/>
    </dgm:pt>
    <dgm:pt modelId="{7666F33E-B24B-4443-85BC-964BC65D5C07}" type="pres">
      <dgm:prSet presAssocID="{D829669D-BA26-4CF9-8A1E-8233B3B69C7F}" presName="text2" presStyleLbl="fgAcc2" presStyleIdx="1" presStyleCnt="3">
        <dgm:presLayoutVars>
          <dgm:chPref val="3"/>
        </dgm:presLayoutVars>
      </dgm:prSet>
      <dgm:spPr/>
    </dgm:pt>
    <dgm:pt modelId="{1DEA1F75-2866-4510-94BA-138698152D2E}" type="pres">
      <dgm:prSet presAssocID="{D829669D-BA26-4CF9-8A1E-8233B3B69C7F}" presName="hierChild3" presStyleCnt="0"/>
      <dgm:spPr/>
    </dgm:pt>
    <dgm:pt modelId="{C1435722-6937-482B-88F7-3BA35FACF881}" type="pres">
      <dgm:prSet presAssocID="{53B15A14-C9DB-4E3F-8B84-3E60C7B52D85}" presName="Name17" presStyleLbl="parChTrans1D3" presStyleIdx="1" presStyleCnt="3"/>
      <dgm:spPr/>
    </dgm:pt>
    <dgm:pt modelId="{EB26472F-CC86-4025-94D2-7DD3616DB494}" type="pres">
      <dgm:prSet presAssocID="{5BBE2F2F-6260-46CD-BD37-10EDEB80F342}" presName="hierRoot3" presStyleCnt="0"/>
      <dgm:spPr/>
    </dgm:pt>
    <dgm:pt modelId="{BB6C961C-E75E-4942-BE16-10D301ED5F10}" type="pres">
      <dgm:prSet presAssocID="{5BBE2F2F-6260-46CD-BD37-10EDEB80F342}" presName="composite3" presStyleCnt="0"/>
      <dgm:spPr/>
    </dgm:pt>
    <dgm:pt modelId="{C891798F-5D48-4334-B2A2-BF2E1CF9ED2C}" type="pres">
      <dgm:prSet presAssocID="{5BBE2F2F-6260-46CD-BD37-10EDEB80F342}" presName="background3" presStyleLbl="node3" presStyleIdx="1" presStyleCnt="3"/>
      <dgm:spPr/>
    </dgm:pt>
    <dgm:pt modelId="{B23DC3B2-581D-4739-ABD9-6E10E8F66038}" type="pres">
      <dgm:prSet presAssocID="{5BBE2F2F-6260-46CD-BD37-10EDEB80F342}" presName="text3" presStyleLbl="fgAcc3" presStyleIdx="1" presStyleCnt="3">
        <dgm:presLayoutVars>
          <dgm:chPref val="3"/>
        </dgm:presLayoutVars>
      </dgm:prSet>
      <dgm:spPr/>
    </dgm:pt>
    <dgm:pt modelId="{8F660407-035E-4232-9A9A-23F34167A80C}" type="pres">
      <dgm:prSet presAssocID="{5BBE2F2F-6260-46CD-BD37-10EDEB80F342}" presName="hierChild4" presStyleCnt="0"/>
      <dgm:spPr/>
    </dgm:pt>
    <dgm:pt modelId="{0EE191FE-FD0C-4F7F-9334-2FFAC1F05C5E}" type="pres">
      <dgm:prSet presAssocID="{DFC62328-9A53-4FC6-AC12-655BF0E346DB}" presName="Name10" presStyleLbl="parChTrans1D2" presStyleIdx="2" presStyleCnt="3"/>
      <dgm:spPr/>
    </dgm:pt>
    <dgm:pt modelId="{884FC784-F0C2-4183-86D7-B8D1B852B8E0}" type="pres">
      <dgm:prSet presAssocID="{EBC6B98C-4348-405A-9ED9-83464E455AC8}" presName="hierRoot2" presStyleCnt="0"/>
      <dgm:spPr/>
    </dgm:pt>
    <dgm:pt modelId="{D2EB13D1-F944-4DEF-988A-C2F76FB7EF58}" type="pres">
      <dgm:prSet presAssocID="{EBC6B98C-4348-405A-9ED9-83464E455AC8}" presName="composite2" presStyleCnt="0"/>
      <dgm:spPr/>
    </dgm:pt>
    <dgm:pt modelId="{5E22B2F0-C40C-42E3-A965-CE8D4056499E}" type="pres">
      <dgm:prSet presAssocID="{EBC6B98C-4348-405A-9ED9-83464E455AC8}" presName="background2" presStyleLbl="node2" presStyleIdx="2" presStyleCnt="3"/>
      <dgm:spPr/>
    </dgm:pt>
    <dgm:pt modelId="{74B2C77E-DEB1-4090-8BD2-03D70CC31008}" type="pres">
      <dgm:prSet presAssocID="{EBC6B98C-4348-405A-9ED9-83464E455AC8}" presName="text2" presStyleLbl="fgAcc2" presStyleIdx="2" presStyleCnt="3">
        <dgm:presLayoutVars>
          <dgm:chPref val="3"/>
        </dgm:presLayoutVars>
      </dgm:prSet>
      <dgm:spPr/>
    </dgm:pt>
    <dgm:pt modelId="{3945E4F6-4C9D-4945-AE11-C129173BDF88}" type="pres">
      <dgm:prSet presAssocID="{EBC6B98C-4348-405A-9ED9-83464E455AC8}" presName="hierChild3" presStyleCnt="0"/>
      <dgm:spPr/>
    </dgm:pt>
    <dgm:pt modelId="{E51BFEC7-0CD8-4954-B77E-19D3089A7F72}" type="pres">
      <dgm:prSet presAssocID="{1AF99ABD-C3C1-48D1-BE8D-534A60C95A84}" presName="Name17" presStyleLbl="parChTrans1D3" presStyleIdx="2" presStyleCnt="3"/>
      <dgm:spPr/>
    </dgm:pt>
    <dgm:pt modelId="{A4ABA9E3-E640-407A-9226-AEAB2757B55A}" type="pres">
      <dgm:prSet presAssocID="{EEAC6A8B-47B4-41C8-94EB-76A6A4A631D7}" presName="hierRoot3" presStyleCnt="0"/>
      <dgm:spPr/>
    </dgm:pt>
    <dgm:pt modelId="{C4469775-7684-4644-9CA5-3246407DD785}" type="pres">
      <dgm:prSet presAssocID="{EEAC6A8B-47B4-41C8-94EB-76A6A4A631D7}" presName="composite3" presStyleCnt="0"/>
      <dgm:spPr/>
    </dgm:pt>
    <dgm:pt modelId="{0B196119-796F-4130-A213-BE66DAB9F63C}" type="pres">
      <dgm:prSet presAssocID="{EEAC6A8B-47B4-41C8-94EB-76A6A4A631D7}" presName="background3" presStyleLbl="node3" presStyleIdx="2" presStyleCnt="3"/>
      <dgm:spPr/>
    </dgm:pt>
    <dgm:pt modelId="{6C466314-2E29-43DA-A060-AD9594AB8F6B}" type="pres">
      <dgm:prSet presAssocID="{EEAC6A8B-47B4-41C8-94EB-76A6A4A631D7}" presName="text3" presStyleLbl="fgAcc3" presStyleIdx="2" presStyleCnt="3">
        <dgm:presLayoutVars>
          <dgm:chPref val="3"/>
        </dgm:presLayoutVars>
      </dgm:prSet>
      <dgm:spPr/>
    </dgm:pt>
    <dgm:pt modelId="{6EC767D2-11D3-4F7F-B710-CE9ED344BFA2}" type="pres">
      <dgm:prSet presAssocID="{EEAC6A8B-47B4-41C8-94EB-76A6A4A631D7}" presName="hierChild4" presStyleCnt="0"/>
      <dgm:spPr/>
    </dgm:pt>
  </dgm:ptLst>
  <dgm:cxnLst>
    <dgm:cxn modelId="{700AE902-F2A3-4682-92EC-980B62998B82}" type="presOf" srcId="{EB0498F3-2822-4115-AA7A-D72E10C00724}" destId="{5FA78F82-BF7F-405F-90B8-9B2EDA002E21}" srcOrd="0" destOrd="0" presId="urn:microsoft.com/office/officeart/2005/8/layout/hierarchy1"/>
    <dgm:cxn modelId="{E3D05F07-38FF-4C7B-9F39-60669A34A54F}" srcId="{7AFA3665-357C-46C6-A780-49A68442D7FB}" destId="{896FA1FC-3D25-4A35-B273-56284DE54BFB}" srcOrd="0" destOrd="0" parTransId="{EE39E578-BFBB-4B07-A78D-4998A681CFDE}" sibTransId="{5B69C923-5BD2-4430-8E61-0989E5845575}"/>
    <dgm:cxn modelId="{84D22215-E906-447F-BBC6-F0B1F1075E1C}" type="presOf" srcId="{EE39E578-BFBB-4B07-A78D-4998A681CFDE}" destId="{06F06C88-E216-4B83-91FE-B98B036A2017}" srcOrd="0" destOrd="0" presId="urn:microsoft.com/office/officeart/2005/8/layout/hierarchy1"/>
    <dgm:cxn modelId="{7D626119-3BCA-44DF-ACE3-518EC71C6067}" type="presOf" srcId="{EBC6B98C-4348-405A-9ED9-83464E455AC8}" destId="{74B2C77E-DEB1-4090-8BD2-03D70CC31008}" srcOrd="0" destOrd="0" presId="urn:microsoft.com/office/officeart/2005/8/layout/hierarchy1"/>
    <dgm:cxn modelId="{776D581E-F655-459E-A0F9-D360ED5F0095}" type="presOf" srcId="{D829669D-BA26-4CF9-8A1E-8233B3B69C7F}" destId="{7666F33E-B24B-4443-85BC-964BC65D5C07}" srcOrd="0" destOrd="0" presId="urn:microsoft.com/office/officeart/2005/8/layout/hierarchy1"/>
    <dgm:cxn modelId="{ECEF082E-2F76-4029-AC6A-0F571C969000}" srcId="{EBC6B98C-4348-405A-9ED9-83464E455AC8}" destId="{EEAC6A8B-47B4-41C8-94EB-76A6A4A631D7}" srcOrd="0" destOrd="0" parTransId="{1AF99ABD-C3C1-48D1-BE8D-534A60C95A84}" sibTransId="{280A5046-7E47-40AB-B8B8-C18545896A70}"/>
    <dgm:cxn modelId="{347D1B47-11F3-47C9-837F-E6C73C3EC23F}" srcId="{896FA1FC-3D25-4A35-B273-56284DE54BFB}" destId="{51AD7E79-A5D7-4259-BCD7-A555DE9C2CE9}" srcOrd="0" destOrd="0" parTransId="{EB0498F3-2822-4115-AA7A-D72E10C00724}" sibTransId="{45008796-33B0-4438-B06A-61C4C8CF0459}"/>
    <dgm:cxn modelId="{AE3C0648-1128-4B7A-9FDF-CA37CE2CA94B}" srcId="{7AFA3665-357C-46C6-A780-49A68442D7FB}" destId="{D829669D-BA26-4CF9-8A1E-8233B3B69C7F}" srcOrd="1" destOrd="0" parTransId="{7F4DE86C-464F-495D-9B67-507B907A2CD2}" sibTransId="{FE4FED47-DC5A-404D-9B18-B946ED06AFF9}"/>
    <dgm:cxn modelId="{51105E6E-3981-4674-AA04-2C45F36EB43E}" type="presOf" srcId="{53B15A14-C9DB-4E3F-8B84-3E60C7B52D85}" destId="{C1435722-6937-482B-88F7-3BA35FACF881}" srcOrd="0" destOrd="0" presId="urn:microsoft.com/office/officeart/2005/8/layout/hierarchy1"/>
    <dgm:cxn modelId="{BAF4144F-5E37-4F22-B640-AB8986A082C0}" srcId="{D829669D-BA26-4CF9-8A1E-8233B3B69C7F}" destId="{5BBE2F2F-6260-46CD-BD37-10EDEB80F342}" srcOrd="0" destOrd="0" parTransId="{53B15A14-C9DB-4E3F-8B84-3E60C7B52D85}" sibTransId="{6BFE9C55-836E-4C1E-9FC4-4EBCEF7E77E1}"/>
    <dgm:cxn modelId="{12158774-878E-42E2-8BDA-49819CD621ED}" type="presOf" srcId="{5BBE2F2F-6260-46CD-BD37-10EDEB80F342}" destId="{B23DC3B2-581D-4739-ABD9-6E10E8F66038}" srcOrd="0" destOrd="0" presId="urn:microsoft.com/office/officeart/2005/8/layout/hierarchy1"/>
    <dgm:cxn modelId="{49E3AF77-339D-41BA-96FC-B349CA47CB1B}" srcId="{7097C88D-DD41-4A4A-9EE5-5DBC2E88F683}" destId="{7AFA3665-357C-46C6-A780-49A68442D7FB}" srcOrd="0" destOrd="0" parTransId="{8A873832-4B69-4587-A81A-47834F8A357A}" sibTransId="{D41ABC27-F31A-4F3A-808F-FB817F82F64A}"/>
    <dgm:cxn modelId="{76E1797E-982F-48C9-8A76-141601EB9AF4}" srcId="{7AFA3665-357C-46C6-A780-49A68442D7FB}" destId="{EBC6B98C-4348-405A-9ED9-83464E455AC8}" srcOrd="2" destOrd="0" parTransId="{DFC62328-9A53-4FC6-AC12-655BF0E346DB}" sibTransId="{82283F32-B7F1-42CB-BC40-0555B399C858}"/>
    <dgm:cxn modelId="{4A1CD080-4511-4B40-A7CD-A2D751770A18}" type="presOf" srcId="{EEAC6A8B-47B4-41C8-94EB-76A6A4A631D7}" destId="{6C466314-2E29-43DA-A060-AD9594AB8F6B}" srcOrd="0" destOrd="0" presId="urn:microsoft.com/office/officeart/2005/8/layout/hierarchy1"/>
    <dgm:cxn modelId="{9AFDE792-021B-48AF-939C-83ACD90CBE9D}" type="presOf" srcId="{7097C88D-DD41-4A4A-9EE5-5DBC2E88F683}" destId="{6CA8BE7B-D971-4C7C-B383-89A86247EA7A}" srcOrd="0" destOrd="0" presId="urn:microsoft.com/office/officeart/2005/8/layout/hierarchy1"/>
    <dgm:cxn modelId="{38C8F29D-B4BC-4367-AE0F-6FBEA0D2365A}" type="presOf" srcId="{DFC62328-9A53-4FC6-AC12-655BF0E346DB}" destId="{0EE191FE-FD0C-4F7F-9334-2FFAC1F05C5E}" srcOrd="0" destOrd="0" presId="urn:microsoft.com/office/officeart/2005/8/layout/hierarchy1"/>
    <dgm:cxn modelId="{A5ADD4C9-6979-46CA-B081-8A743C868FE3}" type="presOf" srcId="{7F4DE86C-464F-495D-9B67-507B907A2CD2}" destId="{7E78C75C-5E51-4AA7-8631-FEFEFA59465D}" srcOrd="0" destOrd="0" presId="urn:microsoft.com/office/officeart/2005/8/layout/hierarchy1"/>
    <dgm:cxn modelId="{7CB5B7CF-0E18-44BB-A379-495CF855FEA6}" type="presOf" srcId="{7AFA3665-357C-46C6-A780-49A68442D7FB}" destId="{837A2280-9685-4109-853C-998BF0665CF3}" srcOrd="0" destOrd="0" presId="urn:microsoft.com/office/officeart/2005/8/layout/hierarchy1"/>
    <dgm:cxn modelId="{42F0D6D3-F112-4463-AAE1-6CFC476D5373}" type="presOf" srcId="{1AF99ABD-C3C1-48D1-BE8D-534A60C95A84}" destId="{E51BFEC7-0CD8-4954-B77E-19D3089A7F72}" srcOrd="0" destOrd="0" presId="urn:microsoft.com/office/officeart/2005/8/layout/hierarchy1"/>
    <dgm:cxn modelId="{F19271EC-6E84-4ABA-B8DE-FA554C3C66E3}" type="presOf" srcId="{896FA1FC-3D25-4A35-B273-56284DE54BFB}" destId="{013A50ED-5A07-4677-83B1-84A0FA1CB8D2}" srcOrd="0" destOrd="0" presId="urn:microsoft.com/office/officeart/2005/8/layout/hierarchy1"/>
    <dgm:cxn modelId="{BC347FF8-3E08-40CC-9C35-3B961F79FBA0}" type="presOf" srcId="{51AD7E79-A5D7-4259-BCD7-A555DE9C2CE9}" destId="{C3043346-7BCF-45FC-84B6-F3B233C00532}" srcOrd="0" destOrd="0" presId="urn:microsoft.com/office/officeart/2005/8/layout/hierarchy1"/>
    <dgm:cxn modelId="{7878E5FA-2CF6-4175-8B75-7A08C80341F2}" type="presParOf" srcId="{6CA8BE7B-D971-4C7C-B383-89A86247EA7A}" destId="{01CDEB99-10B2-4F44-BA74-5ECAE5460D17}" srcOrd="0" destOrd="0" presId="urn:microsoft.com/office/officeart/2005/8/layout/hierarchy1"/>
    <dgm:cxn modelId="{53436DD1-D484-4831-810B-10B88EF0F3B4}" type="presParOf" srcId="{01CDEB99-10B2-4F44-BA74-5ECAE5460D17}" destId="{C2FCF6C8-F725-4F01-AE32-ED060097E5CB}" srcOrd="0" destOrd="0" presId="urn:microsoft.com/office/officeart/2005/8/layout/hierarchy1"/>
    <dgm:cxn modelId="{7E4D62CE-C796-439B-98A9-DF3714AF7A00}" type="presParOf" srcId="{C2FCF6C8-F725-4F01-AE32-ED060097E5CB}" destId="{9EFDA81D-6068-44C4-9B3F-138ECF4E3AEE}" srcOrd="0" destOrd="0" presId="urn:microsoft.com/office/officeart/2005/8/layout/hierarchy1"/>
    <dgm:cxn modelId="{C8D5C2BE-61DE-4F33-B29D-23369F727AA3}" type="presParOf" srcId="{C2FCF6C8-F725-4F01-AE32-ED060097E5CB}" destId="{837A2280-9685-4109-853C-998BF0665CF3}" srcOrd="1" destOrd="0" presId="urn:microsoft.com/office/officeart/2005/8/layout/hierarchy1"/>
    <dgm:cxn modelId="{2BB40E06-573C-4AA6-A87D-ABEB03209D0A}" type="presParOf" srcId="{01CDEB99-10B2-4F44-BA74-5ECAE5460D17}" destId="{93A33D42-E778-4B39-AFBF-AA656F4B0C7F}" srcOrd="1" destOrd="0" presId="urn:microsoft.com/office/officeart/2005/8/layout/hierarchy1"/>
    <dgm:cxn modelId="{AE838B1C-82F8-4492-B827-79328D22E77D}" type="presParOf" srcId="{93A33D42-E778-4B39-AFBF-AA656F4B0C7F}" destId="{06F06C88-E216-4B83-91FE-B98B036A2017}" srcOrd="0" destOrd="0" presId="urn:microsoft.com/office/officeart/2005/8/layout/hierarchy1"/>
    <dgm:cxn modelId="{4009600D-22BF-4E3B-BB52-916D2D4EB9EE}" type="presParOf" srcId="{93A33D42-E778-4B39-AFBF-AA656F4B0C7F}" destId="{0F672D76-D9E2-477F-B9D9-3FAD7F86077F}" srcOrd="1" destOrd="0" presId="urn:microsoft.com/office/officeart/2005/8/layout/hierarchy1"/>
    <dgm:cxn modelId="{020280EC-2137-4EEC-B6B9-63BCE568B002}" type="presParOf" srcId="{0F672D76-D9E2-477F-B9D9-3FAD7F86077F}" destId="{68B5910A-257E-43F7-A5F2-CF197ED2B88D}" srcOrd="0" destOrd="0" presId="urn:microsoft.com/office/officeart/2005/8/layout/hierarchy1"/>
    <dgm:cxn modelId="{3F15D82A-0688-4F1C-9FD5-8A26DD5D018D}" type="presParOf" srcId="{68B5910A-257E-43F7-A5F2-CF197ED2B88D}" destId="{0B672DE9-C85B-4072-A0EE-7C9E6AE3C88E}" srcOrd="0" destOrd="0" presId="urn:microsoft.com/office/officeart/2005/8/layout/hierarchy1"/>
    <dgm:cxn modelId="{51D1DD3D-945C-4D1E-802C-EFB61295BDD2}" type="presParOf" srcId="{68B5910A-257E-43F7-A5F2-CF197ED2B88D}" destId="{013A50ED-5A07-4677-83B1-84A0FA1CB8D2}" srcOrd="1" destOrd="0" presId="urn:microsoft.com/office/officeart/2005/8/layout/hierarchy1"/>
    <dgm:cxn modelId="{606E3337-41EF-4E0B-A20F-58E76D42D995}" type="presParOf" srcId="{0F672D76-D9E2-477F-B9D9-3FAD7F86077F}" destId="{FB67B626-8682-435B-B134-27E414021CF8}" srcOrd="1" destOrd="0" presId="urn:microsoft.com/office/officeart/2005/8/layout/hierarchy1"/>
    <dgm:cxn modelId="{C3EE87E9-7B98-4E42-97A7-DDD9D25B07EB}" type="presParOf" srcId="{FB67B626-8682-435B-B134-27E414021CF8}" destId="{5FA78F82-BF7F-405F-90B8-9B2EDA002E21}" srcOrd="0" destOrd="0" presId="urn:microsoft.com/office/officeart/2005/8/layout/hierarchy1"/>
    <dgm:cxn modelId="{8D523C92-202E-4A8E-A8F4-74A3D844EC82}" type="presParOf" srcId="{FB67B626-8682-435B-B134-27E414021CF8}" destId="{2E2574BA-8A11-4052-8772-C4408A2AAFCC}" srcOrd="1" destOrd="0" presId="urn:microsoft.com/office/officeart/2005/8/layout/hierarchy1"/>
    <dgm:cxn modelId="{D5299A9A-9AF0-475D-B373-B6CC825EF7F0}" type="presParOf" srcId="{2E2574BA-8A11-4052-8772-C4408A2AAFCC}" destId="{4A89757F-DEE6-47A2-A1E6-8B005DE33610}" srcOrd="0" destOrd="0" presId="urn:microsoft.com/office/officeart/2005/8/layout/hierarchy1"/>
    <dgm:cxn modelId="{254BE1F7-3343-41A5-AB05-CE0DA8BD4F9F}" type="presParOf" srcId="{4A89757F-DEE6-47A2-A1E6-8B005DE33610}" destId="{D7A11E88-C74C-4852-AD63-F4B4FF3B6936}" srcOrd="0" destOrd="0" presId="urn:microsoft.com/office/officeart/2005/8/layout/hierarchy1"/>
    <dgm:cxn modelId="{FB55919F-F691-4C49-87A8-9C55057F9398}" type="presParOf" srcId="{4A89757F-DEE6-47A2-A1E6-8B005DE33610}" destId="{C3043346-7BCF-45FC-84B6-F3B233C00532}" srcOrd="1" destOrd="0" presId="urn:microsoft.com/office/officeart/2005/8/layout/hierarchy1"/>
    <dgm:cxn modelId="{4F512843-1F56-4811-B594-388DFFD3DA4C}" type="presParOf" srcId="{2E2574BA-8A11-4052-8772-C4408A2AAFCC}" destId="{C001A06E-8E86-4C95-A4EB-43EED6D9F7C1}" srcOrd="1" destOrd="0" presId="urn:microsoft.com/office/officeart/2005/8/layout/hierarchy1"/>
    <dgm:cxn modelId="{4E3DBCB5-C3AB-409D-8E01-906D43E07727}" type="presParOf" srcId="{93A33D42-E778-4B39-AFBF-AA656F4B0C7F}" destId="{7E78C75C-5E51-4AA7-8631-FEFEFA59465D}" srcOrd="2" destOrd="0" presId="urn:microsoft.com/office/officeart/2005/8/layout/hierarchy1"/>
    <dgm:cxn modelId="{8D08A91C-90E5-4C35-B18B-BD38D0345D44}" type="presParOf" srcId="{93A33D42-E778-4B39-AFBF-AA656F4B0C7F}" destId="{75B6EDC3-68DB-4865-9BD3-FE52E7424982}" srcOrd="3" destOrd="0" presId="urn:microsoft.com/office/officeart/2005/8/layout/hierarchy1"/>
    <dgm:cxn modelId="{FADD20A6-55AD-4745-AB73-4C6BA8785972}" type="presParOf" srcId="{75B6EDC3-68DB-4865-9BD3-FE52E7424982}" destId="{9BD2860F-7565-4CA3-A0C6-80EEE5055894}" srcOrd="0" destOrd="0" presId="urn:microsoft.com/office/officeart/2005/8/layout/hierarchy1"/>
    <dgm:cxn modelId="{1A69A187-1438-4E70-BF0E-330D689CFBFF}" type="presParOf" srcId="{9BD2860F-7565-4CA3-A0C6-80EEE5055894}" destId="{30B59809-EC17-4807-9F40-3158F36ABAFF}" srcOrd="0" destOrd="0" presId="urn:microsoft.com/office/officeart/2005/8/layout/hierarchy1"/>
    <dgm:cxn modelId="{392A9358-EC6E-42CC-A5BA-13DA4CEDFDE5}" type="presParOf" srcId="{9BD2860F-7565-4CA3-A0C6-80EEE5055894}" destId="{7666F33E-B24B-4443-85BC-964BC65D5C07}" srcOrd="1" destOrd="0" presId="urn:microsoft.com/office/officeart/2005/8/layout/hierarchy1"/>
    <dgm:cxn modelId="{7A2CA57C-4ADD-4D06-B2F0-CA5E054193E4}" type="presParOf" srcId="{75B6EDC3-68DB-4865-9BD3-FE52E7424982}" destId="{1DEA1F75-2866-4510-94BA-138698152D2E}" srcOrd="1" destOrd="0" presId="urn:microsoft.com/office/officeart/2005/8/layout/hierarchy1"/>
    <dgm:cxn modelId="{FBD0F699-5985-4161-B729-FCB719DEF398}" type="presParOf" srcId="{1DEA1F75-2866-4510-94BA-138698152D2E}" destId="{C1435722-6937-482B-88F7-3BA35FACF881}" srcOrd="0" destOrd="0" presId="urn:microsoft.com/office/officeart/2005/8/layout/hierarchy1"/>
    <dgm:cxn modelId="{C9434DEA-77CC-4040-B8D1-A8E62C8F80A1}" type="presParOf" srcId="{1DEA1F75-2866-4510-94BA-138698152D2E}" destId="{EB26472F-CC86-4025-94D2-7DD3616DB494}" srcOrd="1" destOrd="0" presId="urn:microsoft.com/office/officeart/2005/8/layout/hierarchy1"/>
    <dgm:cxn modelId="{874A42C0-8326-4EEF-8BD4-9B029B29F2CF}" type="presParOf" srcId="{EB26472F-CC86-4025-94D2-7DD3616DB494}" destId="{BB6C961C-E75E-4942-BE16-10D301ED5F10}" srcOrd="0" destOrd="0" presId="urn:microsoft.com/office/officeart/2005/8/layout/hierarchy1"/>
    <dgm:cxn modelId="{52CB9C49-79C8-4D93-8705-EF695F8ECD2B}" type="presParOf" srcId="{BB6C961C-E75E-4942-BE16-10D301ED5F10}" destId="{C891798F-5D48-4334-B2A2-BF2E1CF9ED2C}" srcOrd="0" destOrd="0" presId="urn:microsoft.com/office/officeart/2005/8/layout/hierarchy1"/>
    <dgm:cxn modelId="{48A98D6B-7083-4416-A1B6-8D25C0FC414A}" type="presParOf" srcId="{BB6C961C-E75E-4942-BE16-10D301ED5F10}" destId="{B23DC3B2-581D-4739-ABD9-6E10E8F66038}" srcOrd="1" destOrd="0" presId="urn:microsoft.com/office/officeart/2005/8/layout/hierarchy1"/>
    <dgm:cxn modelId="{03446482-914A-4200-B095-6162BDF179B7}" type="presParOf" srcId="{EB26472F-CC86-4025-94D2-7DD3616DB494}" destId="{8F660407-035E-4232-9A9A-23F34167A80C}" srcOrd="1" destOrd="0" presId="urn:microsoft.com/office/officeart/2005/8/layout/hierarchy1"/>
    <dgm:cxn modelId="{09849A3A-D84F-4158-B553-D01E01CBD23B}" type="presParOf" srcId="{93A33D42-E778-4B39-AFBF-AA656F4B0C7F}" destId="{0EE191FE-FD0C-4F7F-9334-2FFAC1F05C5E}" srcOrd="4" destOrd="0" presId="urn:microsoft.com/office/officeart/2005/8/layout/hierarchy1"/>
    <dgm:cxn modelId="{C435972C-98A2-42E6-9CFC-4D0061AB1D97}" type="presParOf" srcId="{93A33D42-E778-4B39-AFBF-AA656F4B0C7F}" destId="{884FC784-F0C2-4183-86D7-B8D1B852B8E0}" srcOrd="5" destOrd="0" presId="urn:microsoft.com/office/officeart/2005/8/layout/hierarchy1"/>
    <dgm:cxn modelId="{720DF646-5E03-4CA6-8667-231B4D318B4C}" type="presParOf" srcId="{884FC784-F0C2-4183-86D7-B8D1B852B8E0}" destId="{D2EB13D1-F944-4DEF-988A-C2F76FB7EF58}" srcOrd="0" destOrd="0" presId="urn:microsoft.com/office/officeart/2005/8/layout/hierarchy1"/>
    <dgm:cxn modelId="{F9E31300-A75C-4D2C-8FBB-06767849B1A4}" type="presParOf" srcId="{D2EB13D1-F944-4DEF-988A-C2F76FB7EF58}" destId="{5E22B2F0-C40C-42E3-A965-CE8D4056499E}" srcOrd="0" destOrd="0" presId="urn:microsoft.com/office/officeart/2005/8/layout/hierarchy1"/>
    <dgm:cxn modelId="{0C838975-2CB5-4D85-8D1D-77DB1828661C}" type="presParOf" srcId="{D2EB13D1-F944-4DEF-988A-C2F76FB7EF58}" destId="{74B2C77E-DEB1-4090-8BD2-03D70CC31008}" srcOrd="1" destOrd="0" presId="urn:microsoft.com/office/officeart/2005/8/layout/hierarchy1"/>
    <dgm:cxn modelId="{AB6E668E-4807-429B-B3D6-77A6900DDFFA}" type="presParOf" srcId="{884FC784-F0C2-4183-86D7-B8D1B852B8E0}" destId="{3945E4F6-4C9D-4945-AE11-C129173BDF88}" srcOrd="1" destOrd="0" presId="urn:microsoft.com/office/officeart/2005/8/layout/hierarchy1"/>
    <dgm:cxn modelId="{D8CB96DC-8095-4D12-9C72-7EF90EF76A1A}" type="presParOf" srcId="{3945E4F6-4C9D-4945-AE11-C129173BDF88}" destId="{E51BFEC7-0CD8-4954-B77E-19D3089A7F72}" srcOrd="0" destOrd="0" presId="urn:microsoft.com/office/officeart/2005/8/layout/hierarchy1"/>
    <dgm:cxn modelId="{CB7F970C-9BAA-4B7A-8BDB-60F1376D9BCA}" type="presParOf" srcId="{3945E4F6-4C9D-4945-AE11-C129173BDF88}" destId="{A4ABA9E3-E640-407A-9226-AEAB2757B55A}" srcOrd="1" destOrd="0" presId="urn:microsoft.com/office/officeart/2005/8/layout/hierarchy1"/>
    <dgm:cxn modelId="{2896519B-0F7A-45EB-9E9B-D73110255154}" type="presParOf" srcId="{A4ABA9E3-E640-407A-9226-AEAB2757B55A}" destId="{C4469775-7684-4644-9CA5-3246407DD785}" srcOrd="0" destOrd="0" presId="urn:microsoft.com/office/officeart/2005/8/layout/hierarchy1"/>
    <dgm:cxn modelId="{B2747119-1C18-4392-B565-9DB8B6DD2D36}" type="presParOf" srcId="{C4469775-7684-4644-9CA5-3246407DD785}" destId="{0B196119-796F-4130-A213-BE66DAB9F63C}" srcOrd="0" destOrd="0" presId="urn:microsoft.com/office/officeart/2005/8/layout/hierarchy1"/>
    <dgm:cxn modelId="{A71B9EEE-88B2-44D0-B59E-2EE9CF127C01}" type="presParOf" srcId="{C4469775-7684-4644-9CA5-3246407DD785}" destId="{6C466314-2E29-43DA-A060-AD9594AB8F6B}" srcOrd="1" destOrd="0" presId="urn:microsoft.com/office/officeart/2005/8/layout/hierarchy1"/>
    <dgm:cxn modelId="{E4726AD6-AD84-4C1E-88DF-B73B3D90C033}" type="presParOf" srcId="{A4ABA9E3-E640-407A-9226-AEAB2757B55A}" destId="{6EC767D2-11D3-4F7F-B710-CE9ED344BF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BFEC7-0CD8-4954-B77E-19D3089A7F72}">
      <dsp:nvSpPr>
        <dsp:cNvPr id="0" name=""/>
        <dsp:cNvSpPr/>
      </dsp:nvSpPr>
      <dsp:spPr>
        <a:xfrm>
          <a:off x="7221593" y="2515199"/>
          <a:ext cx="91440" cy="468323"/>
        </a:xfrm>
        <a:custGeom>
          <a:avLst/>
          <a:gdLst/>
          <a:ahLst/>
          <a:cxnLst/>
          <a:rect l="0" t="0" r="0" b="0"/>
          <a:pathLst>
            <a:path>
              <a:moveTo>
                <a:pt x="45720" y="0"/>
              </a:moveTo>
              <a:lnTo>
                <a:pt x="45720" y="4683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191FE-FD0C-4F7F-9334-2FFAC1F05C5E}">
      <dsp:nvSpPr>
        <dsp:cNvPr id="0" name=""/>
        <dsp:cNvSpPr/>
      </dsp:nvSpPr>
      <dsp:spPr>
        <a:xfrm>
          <a:off x="5299192" y="1024347"/>
          <a:ext cx="1968121" cy="468323"/>
        </a:xfrm>
        <a:custGeom>
          <a:avLst/>
          <a:gdLst/>
          <a:ahLst/>
          <a:cxnLst/>
          <a:rect l="0" t="0" r="0" b="0"/>
          <a:pathLst>
            <a:path>
              <a:moveTo>
                <a:pt x="0" y="0"/>
              </a:moveTo>
              <a:lnTo>
                <a:pt x="0" y="319148"/>
              </a:lnTo>
              <a:lnTo>
                <a:pt x="1968121" y="319148"/>
              </a:lnTo>
              <a:lnTo>
                <a:pt x="1968121" y="468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35722-6937-482B-88F7-3BA35FACF881}">
      <dsp:nvSpPr>
        <dsp:cNvPr id="0" name=""/>
        <dsp:cNvSpPr/>
      </dsp:nvSpPr>
      <dsp:spPr>
        <a:xfrm>
          <a:off x="5253472" y="2515199"/>
          <a:ext cx="91440" cy="468323"/>
        </a:xfrm>
        <a:custGeom>
          <a:avLst/>
          <a:gdLst/>
          <a:ahLst/>
          <a:cxnLst/>
          <a:rect l="0" t="0" r="0" b="0"/>
          <a:pathLst>
            <a:path>
              <a:moveTo>
                <a:pt x="45720" y="0"/>
              </a:moveTo>
              <a:lnTo>
                <a:pt x="45720" y="4683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8C75C-5E51-4AA7-8631-FEFEFA59465D}">
      <dsp:nvSpPr>
        <dsp:cNvPr id="0" name=""/>
        <dsp:cNvSpPr/>
      </dsp:nvSpPr>
      <dsp:spPr>
        <a:xfrm>
          <a:off x="5253472" y="1024347"/>
          <a:ext cx="91440" cy="468323"/>
        </a:xfrm>
        <a:custGeom>
          <a:avLst/>
          <a:gdLst/>
          <a:ahLst/>
          <a:cxnLst/>
          <a:rect l="0" t="0" r="0" b="0"/>
          <a:pathLst>
            <a:path>
              <a:moveTo>
                <a:pt x="45720" y="0"/>
              </a:moveTo>
              <a:lnTo>
                <a:pt x="45720" y="468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78F82-BF7F-405F-90B8-9B2EDA002E21}">
      <dsp:nvSpPr>
        <dsp:cNvPr id="0" name=""/>
        <dsp:cNvSpPr/>
      </dsp:nvSpPr>
      <dsp:spPr>
        <a:xfrm>
          <a:off x="3285351" y="2515199"/>
          <a:ext cx="91440" cy="468323"/>
        </a:xfrm>
        <a:custGeom>
          <a:avLst/>
          <a:gdLst/>
          <a:ahLst/>
          <a:cxnLst/>
          <a:rect l="0" t="0" r="0" b="0"/>
          <a:pathLst>
            <a:path>
              <a:moveTo>
                <a:pt x="45720" y="0"/>
              </a:moveTo>
              <a:lnTo>
                <a:pt x="45720" y="4683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06C88-E216-4B83-91FE-B98B036A2017}">
      <dsp:nvSpPr>
        <dsp:cNvPr id="0" name=""/>
        <dsp:cNvSpPr/>
      </dsp:nvSpPr>
      <dsp:spPr>
        <a:xfrm>
          <a:off x="3331071" y="1024347"/>
          <a:ext cx="1968121" cy="468323"/>
        </a:xfrm>
        <a:custGeom>
          <a:avLst/>
          <a:gdLst/>
          <a:ahLst/>
          <a:cxnLst/>
          <a:rect l="0" t="0" r="0" b="0"/>
          <a:pathLst>
            <a:path>
              <a:moveTo>
                <a:pt x="1968121" y="0"/>
              </a:moveTo>
              <a:lnTo>
                <a:pt x="1968121" y="319148"/>
              </a:lnTo>
              <a:lnTo>
                <a:pt x="0" y="319148"/>
              </a:lnTo>
              <a:lnTo>
                <a:pt x="0" y="468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DA81D-6068-44C4-9B3F-138ECF4E3AEE}">
      <dsp:nvSpPr>
        <dsp:cNvPr id="0" name=""/>
        <dsp:cNvSpPr/>
      </dsp:nvSpPr>
      <dsp:spPr>
        <a:xfrm>
          <a:off x="4494051" y="1819"/>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A2280-9685-4109-853C-998BF0665CF3}">
      <dsp:nvSpPr>
        <dsp:cNvPr id="0" name=""/>
        <dsp:cNvSpPr/>
      </dsp:nvSpPr>
      <dsp:spPr>
        <a:xfrm>
          <a:off x="4672972" y="171793"/>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Multi Agency Coordination</a:t>
          </a:r>
        </a:p>
        <a:p>
          <a:pPr marL="0" lvl="0" indent="0" algn="ctr" defTabSz="755650">
            <a:lnSpc>
              <a:spcPct val="90000"/>
            </a:lnSpc>
            <a:spcBef>
              <a:spcPct val="0"/>
            </a:spcBef>
            <a:spcAft>
              <a:spcPct val="35000"/>
            </a:spcAft>
            <a:buNone/>
          </a:pPr>
          <a:r>
            <a:rPr lang="en-US" sz="1700" kern="1200" dirty="0"/>
            <a:t>(Coalition)</a:t>
          </a:r>
        </a:p>
      </dsp:txBody>
      <dsp:txXfrm>
        <a:off x="4702921" y="201742"/>
        <a:ext cx="1550382" cy="962630"/>
      </dsp:txXfrm>
    </dsp:sp>
    <dsp:sp modelId="{0B672DE9-C85B-4072-A0EE-7C9E6AE3C88E}">
      <dsp:nvSpPr>
        <dsp:cNvPr id="0" name=""/>
        <dsp:cNvSpPr/>
      </dsp:nvSpPr>
      <dsp:spPr>
        <a:xfrm>
          <a:off x="2525930" y="1492670"/>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A50ED-5A07-4677-83B1-84A0FA1CB8D2}">
      <dsp:nvSpPr>
        <dsp:cNvPr id="0" name=""/>
        <dsp:cNvSpPr/>
      </dsp:nvSpPr>
      <dsp:spPr>
        <a:xfrm>
          <a:off x="2704850" y="1662644"/>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Hospital Steering Committee</a:t>
          </a:r>
        </a:p>
      </dsp:txBody>
      <dsp:txXfrm>
        <a:off x="2734799" y="1692593"/>
        <a:ext cx="1550382" cy="962630"/>
      </dsp:txXfrm>
    </dsp:sp>
    <dsp:sp modelId="{D7A11E88-C74C-4852-AD63-F4B4FF3B6936}">
      <dsp:nvSpPr>
        <dsp:cNvPr id="0" name=""/>
        <dsp:cNvSpPr/>
      </dsp:nvSpPr>
      <dsp:spPr>
        <a:xfrm>
          <a:off x="2525930" y="2983522"/>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43346-7BCF-45FC-84B6-F3B233C00532}">
      <dsp:nvSpPr>
        <dsp:cNvPr id="0" name=""/>
        <dsp:cNvSpPr/>
      </dsp:nvSpPr>
      <dsp:spPr>
        <a:xfrm>
          <a:off x="2704850" y="3153496"/>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Work Groups</a:t>
          </a:r>
        </a:p>
      </dsp:txBody>
      <dsp:txXfrm>
        <a:off x="2734799" y="3183445"/>
        <a:ext cx="1550382" cy="962630"/>
      </dsp:txXfrm>
    </dsp:sp>
    <dsp:sp modelId="{30B59809-EC17-4807-9F40-3158F36ABAFF}">
      <dsp:nvSpPr>
        <dsp:cNvPr id="0" name=""/>
        <dsp:cNvSpPr/>
      </dsp:nvSpPr>
      <dsp:spPr>
        <a:xfrm>
          <a:off x="4494051" y="1492670"/>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6F33E-B24B-4443-85BC-964BC65D5C07}">
      <dsp:nvSpPr>
        <dsp:cNvPr id="0" name=""/>
        <dsp:cNvSpPr/>
      </dsp:nvSpPr>
      <dsp:spPr>
        <a:xfrm>
          <a:off x="4672972" y="1662644"/>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Public Health Steering Committee</a:t>
          </a:r>
        </a:p>
      </dsp:txBody>
      <dsp:txXfrm>
        <a:off x="4702921" y="1692593"/>
        <a:ext cx="1550382" cy="962630"/>
      </dsp:txXfrm>
    </dsp:sp>
    <dsp:sp modelId="{C891798F-5D48-4334-B2A2-BF2E1CF9ED2C}">
      <dsp:nvSpPr>
        <dsp:cNvPr id="0" name=""/>
        <dsp:cNvSpPr/>
      </dsp:nvSpPr>
      <dsp:spPr>
        <a:xfrm>
          <a:off x="4494051" y="2983522"/>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DC3B2-581D-4739-ABD9-6E10E8F66038}">
      <dsp:nvSpPr>
        <dsp:cNvPr id="0" name=""/>
        <dsp:cNvSpPr/>
      </dsp:nvSpPr>
      <dsp:spPr>
        <a:xfrm>
          <a:off x="4672972" y="3153496"/>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Task Force</a:t>
          </a:r>
        </a:p>
      </dsp:txBody>
      <dsp:txXfrm>
        <a:off x="4702921" y="3183445"/>
        <a:ext cx="1550382" cy="962630"/>
      </dsp:txXfrm>
    </dsp:sp>
    <dsp:sp modelId="{5E22B2F0-C40C-42E3-A965-CE8D4056499E}">
      <dsp:nvSpPr>
        <dsp:cNvPr id="0" name=""/>
        <dsp:cNvSpPr/>
      </dsp:nvSpPr>
      <dsp:spPr>
        <a:xfrm>
          <a:off x="6462173" y="1492670"/>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2C77E-DEB1-4090-8BD2-03D70CC31008}">
      <dsp:nvSpPr>
        <dsp:cNvPr id="0" name=""/>
        <dsp:cNvSpPr/>
      </dsp:nvSpPr>
      <dsp:spPr>
        <a:xfrm>
          <a:off x="6641093" y="1662644"/>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Congregate Care Steering Committee</a:t>
          </a:r>
        </a:p>
      </dsp:txBody>
      <dsp:txXfrm>
        <a:off x="6671042" y="1692593"/>
        <a:ext cx="1550382" cy="962630"/>
      </dsp:txXfrm>
    </dsp:sp>
    <dsp:sp modelId="{0B196119-796F-4130-A213-BE66DAB9F63C}">
      <dsp:nvSpPr>
        <dsp:cNvPr id="0" name=""/>
        <dsp:cNvSpPr/>
      </dsp:nvSpPr>
      <dsp:spPr>
        <a:xfrm>
          <a:off x="6462173" y="2983522"/>
          <a:ext cx="1610280" cy="102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66314-2E29-43DA-A060-AD9594AB8F6B}">
      <dsp:nvSpPr>
        <dsp:cNvPr id="0" name=""/>
        <dsp:cNvSpPr/>
      </dsp:nvSpPr>
      <dsp:spPr>
        <a:xfrm>
          <a:off x="6641093" y="3153496"/>
          <a:ext cx="1610280" cy="102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Work Groups</a:t>
          </a:r>
        </a:p>
      </dsp:txBody>
      <dsp:txXfrm>
        <a:off x="6671042" y="3183445"/>
        <a:ext cx="1550382" cy="962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7091F-771F-425C-BFC6-84F76B816FB9}" type="datetimeFigureOut">
              <a:rPr lang="en-US" smtClean="0"/>
              <a:t>5/18/2020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80FB0-B5A8-43D9-BDF0-BF5439D301F7}" type="slidenum">
              <a:rPr lang="en-US" smtClean="0"/>
              <a:t>‹#›</a:t>
            </a:fld>
            <a:endParaRPr lang="en-US"/>
          </a:p>
        </p:txBody>
      </p:sp>
    </p:spTree>
    <p:extLst>
      <p:ext uri="{BB962C8B-B14F-4D97-AF65-F5344CB8AC3E}">
        <p14:creationId xmlns:p14="http://schemas.microsoft.com/office/powerpoint/2010/main" val="33865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2CEC5CCD-8942-3D4E-B410-14AC2E626B39}" type="slidenum">
              <a:rPr lang="en-US" altLang="x-none">
                <a:solidFill>
                  <a:srgbClr val="000000"/>
                </a:solidFill>
              </a:rPr>
              <a:pPr/>
              <a:t>5</a:t>
            </a:fld>
            <a:endParaRPr lang="en-US" altLang="x-none">
              <a:solidFill>
                <a:srgbClr val="000000"/>
              </a:solidFill>
            </a:endParaRPr>
          </a:p>
        </p:txBody>
      </p:sp>
    </p:spTree>
    <p:extLst>
      <p:ext uri="{BB962C8B-B14F-4D97-AF65-F5344CB8AC3E}">
        <p14:creationId xmlns:p14="http://schemas.microsoft.com/office/powerpoint/2010/main" val="120367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80FB0-B5A8-43D9-BDF0-BF5439D301F7}" type="slidenum">
              <a:rPr lang="en-US" smtClean="0"/>
              <a:t>26</a:t>
            </a:fld>
            <a:endParaRPr lang="en-US"/>
          </a:p>
        </p:txBody>
      </p:sp>
    </p:spTree>
    <p:extLst>
      <p:ext uri="{BB962C8B-B14F-4D97-AF65-F5344CB8AC3E}">
        <p14:creationId xmlns:p14="http://schemas.microsoft.com/office/powerpoint/2010/main" val="219655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80FB0-B5A8-43D9-BDF0-BF5439D301F7}" type="slidenum">
              <a:rPr lang="en-US" smtClean="0"/>
              <a:t>29</a:t>
            </a:fld>
            <a:endParaRPr lang="en-US"/>
          </a:p>
        </p:txBody>
      </p:sp>
    </p:spTree>
    <p:extLst>
      <p:ext uri="{BB962C8B-B14F-4D97-AF65-F5344CB8AC3E}">
        <p14:creationId xmlns:p14="http://schemas.microsoft.com/office/powerpoint/2010/main" val="9227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Contact allowance</a:t>
            </a:r>
          </a:p>
          <a:p>
            <a:pPr marL="0" indent="0">
              <a:buNone/>
            </a:pPr>
            <a:r>
              <a:rPr lang="en-US" dirty="0"/>
              <a:t>Risk assessment, surveillance, measurement</a:t>
            </a:r>
          </a:p>
          <a:p>
            <a:pPr marL="0" indent="0">
              <a:buNone/>
            </a:pPr>
            <a:r>
              <a:rPr lang="en-US" dirty="0"/>
              <a:t>Responsive delivery - </a:t>
            </a:r>
          </a:p>
          <a:p>
            <a:pPr marL="0" indent="0">
              <a:buNone/>
            </a:pPr>
            <a:r>
              <a:rPr lang="en-US" dirty="0"/>
              <a:t>Situational awareness: Situational awareness or situation awareness (SA) is the perception of environmental elements and events with respect to time or space, the comprehension of their meaning, and the projection of their future status.[1]</a:t>
            </a:r>
          </a:p>
          <a:p>
            <a:pPr marL="0" indent="0">
              <a:buNone/>
            </a:pPr>
            <a:r>
              <a:rPr lang="en-US" dirty="0"/>
              <a:t>Network learning system: structure and process for a LN to – collaborative culture, sharing of resources – what does it take to stand it up as a Network</a:t>
            </a:r>
          </a:p>
          <a:p>
            <a:pPr marL="0" indent="0">
              <a:buNone/>
            </a:pPr>
            <a:endParaRPr lang="en-US" dirty="0"/>
          </a:p>
          <a:p>
            <a:pPr marL="0" indent="0">
              <a:buNone/>
            </a:pPr>
            <a:r>
              <a:rPr lang="en-US" dirty="0"/>
              <a:t>where do models fit in to predict and support decision making</a:t>
            </a:r>
          </a:p>
          <a:p>
            <a:pPr marL="0" indent="0">
              <a:buNone/>
            </a:pPr>
            <a:r>
              <a:rPr lang="en-US" dirty="0"/>
              <a:t>Under learning system - collaborative social network sharing platform, prioritized questions aligned with operational and strategic goals</a:t>
            </a:r>
          </a:p>
          <a:p>
            <a:pPr marL="0" indent="0">
              <a:buNone/>
            </a:pPr>
            <a:r>
              <a:rPr lang="en-US" dirty="0"/>
              <a:t>ongoing evidence synthesis to inform decision making</a:t>
            </a:r>
          </a:p>
          <a:p>
            <a:pPr marL="0" indent="0">
              <a:buNone/>
            </a:pPr>
            <a:r>
              <a:rPr lang="en-US" dirty="0"/>
              <a:t>focused planned experiments to accelerate learning</a:t>
            </a:r>
          </a:p>
          <a:p>
            <a:pPr marL="0" indent="0">
              <a:buNone/>
            </a:pPr>
            <a:r>
              <a:rPr lang="en-US" dirty="0"/>
              <a:t>formalized learning structure (5 core components updated regularly)</a:t>
            </a:r>
          </a:p>
          <a:p>
            <a:pPr marL="0" indent="0">
              <a:buNone/>
            </a:pPr>
            <a:r>
              <a:rPr lang="en-US" dirty="0"/>
              <a:t>Planned experimentation</a:t>
            </a:r>
          </a:p>
          <a:p>
            <a:pPr marL="0" indent="0">
              <a:buNone/>
            </a:pPr>
            <a:r>
              <a:rPr lang="en-US" dirty="0"/>
              <a:t>Modeling – </a:t>
            </a:r>
          </a:p>
          <a:p>
            <a:pPr marL="0" indent="0">
              <a:buNone/>
            </a:pPr>
            <a:r>
              <a:rPr lang="en-US" dirty="0"/>
              <a:t>formalized learning structure (5 core components updated regularly)</a:t>
            </a:r>
          </a:p>
          <a:p>
            <a:pPr marL="0" indent="0">
              <a:buNone/>
            </a:pPr>
            <a:r>
              <a:rPr lang="en-US" dirty="0"/>
              <a:t># of shots on goal</a:t>
            </a:r>
          </a:p>
          <a:p>
            <a:pPr marL="0" indent="0">
              <a:buNone/>
            </a:pPr>
            <a:r>
              <a:rPr lang="en-US" dirty="0"/>
              <a:t># of teams focused on priority questions</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825500" rtl="0" eaLnBrk="1" fontAlgn="auto" latinLnBrk="0" hangingPunct="0">
              <a:lnSpc>
                <a:spcPct val="90000"/>
              </a:lnSpc>
              <a:spcBef>
                <a:spcPts val="0"/>
              </a:spcBef>
              <a:spcAft>
                <a:spcPts val="0"/>
              </a:spcAft>
              <a:buClrTx/>
              <a:buSzTx/>
              <a:buFontTx/>
              <a:buNone/>
              <a:tabLst/>
              <a:defRPr/>
            </a:pPr>
            <a:fld id="{38BCA14C-84DB-42EB-B739-A5B4D880CB2D}" type="slidenum">
              <a:rPr kumimoji="0" lang="en-US" sz="7500" b="0" i="0" u="none" strike="noStrike" kern="0" cap="none" spc="0" normalizeH="0" baseline="0" noProof="0" smtClean="0">
                <a:ln>
                  <a:noFill/>
                </a:ln>
                <a:solidFill>
                  <a:srgbClr val="000000"/>
                </a:solidFill>
                <a:effectLst/>
                <a:uLnTx/>
                <a:uFillTx/>
                <a:latin typeface="Geomanist Book"/>
                <a:ea typeface="+mn-ea"/>
                <a:cs typeface="+mn-cs"/>
                <a:sym typeface="Geomanist Book"/>
              </a:rPr>
              <a:pPr marL="0" marR="0" lvl="0" indent="0" algn="l" defTabSz="825500" rtl="0" eaLnBrk="1" fontAlgn="auto" latinLnBrk="0" hangingPunct="0">
                <a:lnSpc>
                  <a:spcPct val="90000"/>
                </a:lnSpc>
                <a:spcBef>
                  <a:spcPts val="0"/>
                </a:spcBef>
                <a:spcAft>
                  <a:spcPts val="0"/>
                </a:spcAft>
                <a:buClrTx/>
                <a:buSzTx/>
                <a:buFontTx/>
                <a:buNone/>
                <a:tabLst/>
                <a:defRPr/>
              </a:pPr>
              <a:t>30</a:t>
            </a:fld>
            <a:endParaRPr kumimoji="0" lang="en-US" sz="7500" b="0" i="0" u="none" strike="noStrike" kern="0" cap="none" spc="0" normalizeH="0" baseline="0" noProof="0">
              <a:ln>
                <a:noFill/>
              </a:ln>
              <a:solidFill>
                <a:srgbClr val="000000"/>
              </a:solidFill>
              <a:effectLst/>
              <a:uLnTx/>
              <a:uFillTx/>
              <a:latin typeface="Geomanist Book"/>
              <a:ea typeface="+mn-ea"/>
              <a:cs typeface="+mn-cs"/>
              <a:sym typeface="Geomanist Book"/>
            </a:endParaRPr>
          </a:p>
        </p:txBody>
      </p:sp>
    </p:spTree>
    <p:extLst>
      <p:ext uri="{BB962C8B-B14F-4D97-AF65-F5344CB8AC3E}">
        <p14:creationId xmlns:p14="http://schemas.microsoft.com/office/powerpoint/2010/main" val="97386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780FB0-B5A8-43D9-BDF0-BF5439D301F7}" type="slidenum">
              <a:rPr lang="en-US" smtClean="0"/>
              <a:t>31</a:t>
            </a:fld>
            <a:endParaRPr lang="en-US"/>
          </a:p>
        </p:txBody>
      </p:sp>
    </p:spTree>
    <p:extLst>
      <p:ext uri="{BB962C8B-B14F-4D97-AF65-F5344CB8AC3E}">
        <p14:creationId xmlns:p14="http://schemas.microsoft.com/office/powerpoint/2010/main" val="317110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x-none" dirty="0">
              <a:ea typeface="ＭＳ Ｐゴシック"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EFFEACA2-773F-1E42-8342-E8606AA22116}" type="slidenum">
              <a:rPr lang="en-US" altLang="x-none">
                <a:solidFill>
                  <a:srgbClr val="000000"/>
                </a:solidFill>
              </a:rPr>
              <a:pPr/>
              <a:t>6</a:t>
            </a:fld>
            <a:endParaRPr lang="en-US" altLang="x-none">
              <a:solidFill>
                <a:srgbClr val="000000"/>
              </a:solidFill>
            </a:endParaRPr>
          </a:p>
        </p:txBody>
      </p:sp>
    </p:spTree>
    <p:extLst>
      <p:ext uri="{BB962C8B-B14F-4D97-AF65-F5344CB8AC3E}">
        <p14:creationId xmlns:p14="http://schemas.microsoft.com/office/powerpoint/2010/main" val="16977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282A-3AEA-DC4E-87CE-AE06BBAB2994}"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102922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282A-3AEA-DC4E-87CE-AE06BBAB2994}"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403671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8AA9261-72DD-0346-9AD7-BFC6031D3462}" type="slidenum">
              <a:rPr lang="en-US" altLang="x-none">
                <a:latin typeface="Arial" charset="0"/>
              </a:rPr>
              <a:pPr>
                <a:spcBef>
                  <a:spcPct val="0"/>
                </a:spcBef>
              </a:pPr>
              <a:t>11</a:t>
            </a:fld>
            <a:endParaRPr lang="en-US" altLang="x-none">
              <a:latin typeface="Arial" charset="0"/>
            </a:endParaRPr>
          </a:p>
        </p:txBody>
      </p:sp>
    </p:spTree>
    <p:extLst>
      <p:ext uri="{BB962C8B-B14F-4D97-AF65-F5344CB8AC3E}">
        <p14:creationId xmlns:p14="http://schemas.microsoft.com/office/powerpoint/2010/main" val="146929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Once you have the data flowing in, you can satisfy the second requirement and provide real-time guidance like pre-visit planning and population management. Built on Keith and John’s registry architecture,  this screenshot is from </a:t>
            </a:r>
            <a:r>
              <a:rPr lang="en-US" sz="1200" dirty="0" err="1"/>
              <a:t>ImproveCareNow’s</a:t>
            </a:r>
            <a:r>
              <a:rPr lang="en-US" sz="1200" dirty="0"/>
              <a:t> enhanced registry (CLICK) showing the automated reporting available to clinicians, improvers, and researchers. </a:t>
            </a:r>
          </a:p>
        </p:txBody>
      </p:sp>
      <p:sp>
        <p:nvSpPr>
          <p:cNvPr id="4" name="Slide Number Placeholder 3"/>
          <p:cNvSpPr>
            <a:spLocks noGrp="1"/>
          </p:cNvSpPr>
          <p:nvPr>
            <p:ph type="sldNum" sz="quarter" idx="10"/>
          </p:nvPr>
        </p:nvSpPr>
        <p:spPr/>
        <p:txBody>
          <a:bodyPr/>
          <a:lstStyle/>
          <a:p>
            <a:fld id="{64A4FF5A-BE98-49ED-A27C-24F4A7912AB4}" type="slidenum">
              <a:rPr lang="en-US" smtClean="0"/>
              <a:t>19</a:t>
            </a:fld>
            <a:endParaRPr lang="en-US" dirty="0"/>
          </a:p>
        </p:txBody>
      </p:sp>
    </p:spTree>
    <p:extLst>
      <p:ext uri="{BB962C8B-B14F-4D97-AF65-F5344CB8AC3E}">
        <p14:creationId xmlns:p14="http://schemas.microsoft.com/office/powerpoint/2010/main" val="347015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F917AAF-56C4-E543-82AF-229750DD19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CB19F154-7B18-2847-8D52-D3D0D58D1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8B0FF619-0DBA-FD47-ADC7-FE9D45F5D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24A50F-E1AA-4845-98A7-9ED063B111F0}"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427429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80FB0-B5A8-43D9-BDF0-BF5439D301F7}" type="slidenum">
              <a:rPr lang="en-US" smtClean="0"/>
              <a:t>24</a:t>
            </a:fld>
            <a:endParaRPr lang="en-US"/>
          </a:p>
        </p:txBody>
      </p:sp>
    </p:spTree>
    <p:extLst>
      <p:ext uri="{BB962C8B-B14F-4D97-AF65-F5344CB8AC3E}">
        <p14:creationId xmlns:p14="http://schemas.microsoft.com/office/powerpoint/2010/main" val="258400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780FB0-B5A8-43D9-BDF0-BF5439D301F7}" type="slidenum">
              <a:rPr lang="en-US" smtClean="0"/>
              <a:t>25</a:t>
            </a:fld>
            <a:endParaRPr lang="en-US"/>
          </a:p>
        </p:txBody>
      </p:sp>
    </p:spTree>
    <p:extLst>
      <p:ext uri="{BB962C8B-B14F-4D97-AF65-F5344CB8AC3E}">
        <p14:creationId xmlns:p14="http://schemas.microsoft.com/office/powerpoint/2010/main" val="381159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dirty="0"/>
          </a:p>
        </p:txBody>
      </p:sp>
      <p:sp>
        <p:nvSpPr>
          <p:cNvPr id="6" name="Slide Number Placeholder 5">
            <a:extLst>
              <a:ext uri="{FF2B5EF4-FFF2-40B4-BE49-F238E27FC236}">
                <a16:creationId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AAA36AF-19A6-7B49-A296-E29E1CD1FC2A}"/>
              </a:ext>
            </a:extLst>
          </p:cNvPr>
          <p:cNvSpPr>
            <a:spLocks noGrp="1"/>
          </p:cNvSpPr>
          <p:nvPr>
            <p:ph type="body" orient="vert" idx="1"/>
          </p:nvPr>
        </p:nvSpPr>
        <p:spPr>
          <a:xfrm>
            <a:off x="838200" y="1421585"/>
            <a:ext cx="10515600" cy="4064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8133F-946A-444D-B3DB-DE9C35212883}"/>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03B4D795-DC7B-5743-9C39-CC752BF2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E0297-A299-3C42-B861-1D4795B66054}"/>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D27700D0-6409-F84F-B00A-7F43EC3909D8}"/>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98523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B93DC-B7F0-7348-8005-D911221D3381}"/>
              </a:ext>
            </a:extLst>
          </p:cNvPr>
          <p:cNvSpPr>
            <a:spLocks noGrp="1"/>
          </p:cNvSpPr>
          <p:nvPr>
            <p:ph type="title" orient="vert"/>
          </p:nvPr>
        </p:nvSpPr>
        <p:spPr>
          <a:xfrm>
            <a:off x="8724900" y="1403498"/>
            <a:ext cx="2628900" cy="4072270"/>
          </a:xfrm>
          <a:prstGeom prst="rect">
            <a:avLst/>
          </a:prstGeom>
        </p:spPr>
        <p:txBody>
          <a:bodyPr vert="eaVert"/>
          <a:lstStyle>
            <a:lvl1pPr>
              <a:defRPr b="1">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B74820F-EB33-B041-8C1B-AB9439CB976D}"/>
              </a:ext>
            </a:extLst>
          </p:cNvPr>
          <p:cNvSpPr>
            <a:spLocks noGrp="1"/>
          </p:cNvSpPr>
          <p:nvPr>
            <p:ph type="body" orient="vert" idx="1"/>
          </p:nvPr>
        </p:nvSpPr>
        <p:spPr>
          <a:xfrm>
            <a:off x="838200" y="1403498"/>
            <a:ext cx="7734300" cy="40722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7D08C-298B-7B41-9B91-E3A98469B5CC}"/>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F1EA7C10-2928-0541-B46D-7B4A1C103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C614B-3765-0E4D-A10C-39AC4E9CF98D}"/>
              </a:ext>
            </a:extLst>
          </p:cNvPr>
          <p:cNvSpPr>
            <a:spLocks noGrp="1"/>
          </p:cNvSpPr>
          <p:nvPr>
            <p:ph type="sldNum" sz="quarter" idx="12"/>
          </p:nvPr>
        </p:nvSpPr>
        <p:spPr/>
        <p:txBody>
          <a:bodyPr/>
          <a:lstStyle/>
          <a:p>
            <a:fld id="{293BE7E3-71D5-9942-9BDD-C1D66216F0CF}" type="slidenum">
              <a:rPr lang="en-US" smtClean="0"/>
              <a:t>‹#›</a:t>
            </a:fld>
            <a:endParaRPr lang="en-US"/>
          </a:p>
        </p:txBody>
      </p:sp>
    </p:spTree>
    <p:extLst>
      <p:ext uri="{BB962C8B-B14F-4D97-AF65-F5344CB8AC3E}">
        <p14:creationId xmlns:p14="http://schemas.microsoft.com/office/powerpoint/2010/main" val="251987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8737600" y="6356351"/>
            <a:ext cx="2844800" cy="365125"/>
          </a:xfrm>
          <a:prstGeom prst="rect">
            <a:avLst/>
          </a:prstGeom>
        </p:spPr>
        <p:txBody>
          <a:bodyPr lIns="91417" tIns="45709" rIns="91417" bIns="45709"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eaLnBrk="1" hangingPunct="1">
              <a:defRPr/>
            </a:pPr>
            <a:fld id="{37588A2E-1AF5-664D-A028-E40E131FDCBE}" type="slidenum">
              <a:rPr lang="en-US" altLang="x-none" sz="1200" smtClean="0">
                <a:solidFill>
                  <a:srgbClr val="898989"/>
                </a:solidFill>
                <a:latin typeface="Calibri" charset="0"/>
              </a:rPr>
              <a:pPr algn="r" defTabSz="914400" eaLnBrk="1" hangingPunct="1">
                <a:defRPr/>
              </a:pPr>
              <a:t>‹#›</a:t>
            </a:fld>
            <a:endParaRPr lang="en-US" altLang="x-none" sz="1200">
              <a:solidFill>
                <a:srgbClr val="898989"/>
              </a:solidFill>
              <a:latin typeface="Calibri" charset="0"/>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lvl1pPr>
              <a:defRPr>
                <a:solidFill>
                  <a:prstClr val="black">
                    <a:tint val="75000"/>
                  </a:prstClr>
                </a:solidFill>
                <a:latin typeface="Calibri"/>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solidFill>
                  <a:srgbClr val="898989"/>
                </a:solidFill>
                <a:latin typeface="Calibri" charset="0"/>
              </a:defRPr>
            </a:lvl1pPr>
          </a:lstStyle>
          <a:p>
            <a:pPr>
              <a:defRPr/>
            </a:pPr>
            <a:fld id="{D6965BA4-AA50-C340-AD31-790F29F2FF7D}" type="slidenum">
              <a:rPr lang="en-US" altLang="x-none"/>
              <a:pPr>
                <a:defRPr/>
              </a:pPr>
              <a:t>‹#›</a:t>
            </a:fld>
            <a:endParaRPr lang="en-US" altLang="x-none"/>
          </a:p>
        </p:txBody>
      </p:sp>
    </p:spTree>
    <p:extLst>
      <p:ext uri="{BB962C8B-B14F-4D97-AF65-F5344CB8AC3E}">
        <p14:creationId xmlns:p14="http://schemas.microsoft.com/office/powerpoint/2010/main" val="48953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07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E5B76F44-5637-4F2B-A0C8-EBFEBAC95CE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a:solidFill>
                <a:srgbClr val="565A5C"/>
              </a:solidFill>
              <a:sym typeface="Arial" panose="020B0604020202020204" pitchFamily="34" charset="0"/>
            </a:endParaRPr>
          </a:p>
        </p:txBody>
      </p:sp>
      <p:pic>
        <p:nvPicPr>
          <p:cNvPr id="8" name="Picture 7">
            <a:extLst>
              <a:ext uri="{FF2B5EF4-FFF2-40B4-BE49-F238E27FC236}">
                <a16:creationId xmlns:a16="http://schemas.microsoft.com/office/drawing/2014/main" id="{00716B5F-9E85-4D04-89BE-D0086521BD0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bwMode="ltGray">
          <a:xfrm>
            <a:off x="381" y="0"/>
            <a:ext cx="12191237" cy="6858000"/>
          </a:xfrm>
          <a:prstGeom prst="rect">
            <a:avLst/>
          </a:prstGeom>
        </p:spPr>
      </p:pic>
      <p:sp>
        <p:nvSpPr>
          <p:cNvPr id="13314" name="Title"/>
          <p:cNvSpPr>
            <a:spLocks noGrp="1" noChangeArrowheads="1"/>
          </p:cNvSpPr>
          <p:nvPr userDrawn="1">
            <p:ph type="ctrTitle"/>
          </p:nvPr>
        </p:nvSpPr>
        <p:spPr bwMode="gray">
          <a:xfrm>
            <a:off x="501608" y="2548708"/>
            <a:ext cx="8478152" cy="615553"/>
          </a:xfrm>
          <a:prstGeom prst="rect">
            <a:avLst/>
          </a:prstGeom>
        </p:spPr>
        <p:txBody>
          <a:bodyPr/>
          <a:lstStyle>
            <a:lvl1pPr>
              <a:defRPr lang="x-none" sz="4000" b="0" baseline="0">
                <a:solidFill>
                  <a:schemeClr val="tx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01608" y="4259955"/>
            <a:ext cx="8478152" cy="369332"/>
          </a:xfrm>
          <a:prstGeom prst="rect">
            <a:avLst/>
          </a:prstGeom>
        </p:spPr>
        <p:txBody>
          <a:bodyPr vert="horz" wrap="square" lIns="0" tIns="0" rIns="0" bIns="0" rtlCol="0">
            <a:spAutoFit/>
          </a:bodyPr>
          <a:lstStyle>
            <a:lvl1pPr>
              <a:defRPr lang="x-none" sz="2400" cap="none" baseline="0" noProof="0" dirty="0">
                <a:solidFill>
                  <a:schemeClr val="tx1"/>
                </a:solidFill>
                <a:latin typeface="+mj-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01608" y="6130497"/>
            <a:ext cx="84781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hangingPunct="1">
              <a:defRPr lang="x-none"/>
            </a:pPr>
            <a:r>
              <a:rPr lang="en-US">
                <a:solidFill>
                  <a:srgbClr val="565A5C"/>
                </a:solidFill>
                <a:latin typeface="Arial"/>
              </a:rPr>
              <a:t>Document type | Date</a:t>
            </a:r>
          </a:p>
        </p:txBody>
      </p:sp>
    </p:spTree>
    <p:extLst>
      <p:ext uri="{BB962C8B-B14F-4D97-AF65-F5344CB8AC3E}">
        <p14:creationId xmlns:p14="http://schemas.microsoft.com/office/powerpoint/2010/main" val="1807793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0"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a:solidFill>
                <a:srgbClr val="565A5C"/>
              </a:solidFill>
              <a:sym typeface="Arial" panose="020B0604020202020204" pitchFamily="34" charset="0"/>
            </a:endParaRPr>
          </a:p>
        </p:txBody>
      </p:sp>
      <p:sp>
        <p:nvSpPr>
          <p:cNvPr id="2" name="Title"/>
          <p:cNvSpPr>
            <a:spLocks noGrp="1"/>
          </p:cNvSpPr>
          <p:nvPr>
            <p:ph type="title"/>
          </p:nvPr>
        </p:nvSpPr>
        <p:spPr bwMode="gray">
          <a:xfrm>
            <a:off x="233258" y="234866"/>
            <a:ext cx="11725484"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
        <p:nvSpPr>
          <p:cNvPr id="5" name="doc id"/>
          <p:cNvSpPr>
            <a:spLocks noChangeArrowheads="1"/>
          </p:cNvSpPr>
          <p:nvPr userDrawn="1"/>
        </p:nvSpPr>
        <p:spPr bwMode="gray">
          <a:xfrm flipH="1">
            <a:off x="10658003"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26"/>
            <a:endParaRPr lang="x-none" sz="612">
              <a:solidFill>
                <a:srgbClr val="808080"/>
              </a:solidFill>
            </a:endParaRPr>
          </a:p>
        </p:txBody>
      </p:sp>
    </p:spTree>
    <p:extLst>
      <p:ext uri="{BB962C8B-B14F-4D97-AF65-F5344CB8AC3E}">
        <p14:creationId xmlns:p14="http://schemas.microsoft.com/office/powerpoint/2010/main" val="1426911691"/>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E360-EEE9-4F6C-9B07-ED51B754B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D5531-C1E3-41DB-AD28-584E720088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79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96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2C768-AD12-7C48-837A-6BAF5AC9C3B3}"/>
              </a:ext>
            </a:extLst>
          </p:cNvPr>
          <p:cNvSpPr>
            <a:spLocks noGrp="1"/>
          </p:cNvSpPr>
          <p:nvPr>
            <p:ph idx="1"/>
          </p:nvPr>
        </p:nvSpPr>
        <p:spPr>
          <a:xfrm>
            <a:off x="838200" y="1421585"/>
            <a:ext cx="10515600" cy="4064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B577550C-B4C4-6D4B-AFFA-BF96366F9C61}"/>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a16="http://schemas.microsoft.com/office/drawing/2014/main" id="{81EED0BF-7AA4-7E4A-AB77-D44DA43B514A}"/>
              </a:ext>
            </a:extLst>
          </p:cNvPr>
          <p:cNvCxnSpPr/>
          <p:nvPr userDrawn="1"/>
        </p:nvCxnSpPr>
        <p:spPr>
          <a:xfrm>
            <a:off x="542260" y="922926"/>
            <a:ext cx="0" cy="4116905"/>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B140-2D63-4C47-A116-8F42842F198A}"/>
              </a:ext>
            </a:extLst>
          </p:cNvPr>
          <p:cNvSpPr>
            <a:spLocks noGrp="1"/>
          </p:cNvSpPr>
          <p:nvPr>
            <p:ph sz="half" idx="1"/>
          </p:nvPr>
        </p:nvSpPr>
        <p:spPr>
          <a:xfrm>
            <a:off x="838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D2B64-C1CE-6546-8290-300D8B8060BF}"/>
              </a:ext>
            </a:extLst>
          </p:cNvPr>
          <p:cNvSpPr>
            <a:spLocks noGrp="1"/>
          </p:cNvSpPr>
          <p:nvPr>
            <p:ph sz="half" idx="2"/>
          </p:nvPr>
        </p:nvSpPr>
        <p:spPr>
          <a:xfrm>
            <a:off x="6172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6" name="Footer Placeholder 5">
            <a:extLst>
              <a:ext uri="{FF2B5EF4-FFF2-40B4-BE49-F238E27FC236}">
                <a16:creationId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E4179108-5D80-3546-AFEB-FE23C755361C}"/>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5660A-9950-D24E-B8A3-8FF3A5D2380A}"/>
              </a:ext>
            </a:extLst>
          </p:cNvPr>
          <p:cNvSpPr>
            <a:spLocks noGrp="1"/>
          </p:cNvSpPr>
          <p:nvPr>
            <p:ph type="body" idx="1"/>
          </p:nvPr>
        </p:nvSpPr>
        <p:spPr>
          <a:xfrm>
            <a:off x="839788" y="1425979"/>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EED0600-1C8E-AC4C-9C67-8EB129179546}"/>
              </a:ext>
            </a:extLst>
          </p:cNvPr>
          <p:cNvSpPr>
            <a:spLocks noGrp="1"/>
          </p:cNvSpPr>
          <p:nvPr>
            <p:ph type="body" sz="quarter" idx="3"/>
          </p:nvPr>
        </p:nvSpPr>
        <p:spPr>
          <a:xfrm>
            <a:off x="6172200" y="1425979"/>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8" name="Footer Placeholder 7">
            <a:extLst>
              <a:ext uri="{FF2B5EF4-FFF2-40B4-BE49-F238E27FC236}">
                <a16:creationId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a16="http://schemas.microsoft.com/office/drawing/2014/main" id="{A1249608-6FDB-5E4D-9A96-B3DD3A64BC1A}"/>
              </a:ext>
            </a:extLst>
          </p:cNvPr>
          <p:cNvSpPr>
            <a:spLocks noGrp="1"/>
          </p:cNvSpPr>
          <p:nvPr>
            <p:ph sz="half" idx="13"/>
          </p:nvPr>
        </p:nvSpPr>
        <p:spPr>
          <a:xfrm>
            <a:off x="838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A0CEEA57-3CF5-9147-8178-27E2317521D1}"/>
              </a:ext>
            </a:extLst>
          </p:cNvPr>
          <p:cNvSpPr>
            <a:spLocks noGrp="1"/>
          </p:cNvSpPr>
          <p:nvPr>
            <p:ph sz="half" idx="2"/>
          </p:nvPr>
        </p:nvSpPr>
        <p:spPr>
          <a:xfrm>
            <a:off x="6172200" y="2371060"/>
            <a:ext cx="5181600" cy="31153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F68373D-462F-1045-9511-8CDB81A1C979}"/>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4" name="Footer Placeholder 3">
            <a:extLst>
              <a:ext uri="{FF2B5EF4-FFF2-40B4-BE49-F238E27FC236}">
                <a16:creationId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7" name="Title 1">
            <a:extLst>
              <a:ext uri="{FF2B5EF4-FFF2-40B4-BE49-F238E27FC236}">
                <a16:creationId xmlns:a16="http://schemas.microsoft.com/office/drawing/2014/main" id="{222AEE5A-D5EF-C84E-8FC7-9319AE607D26}"/>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3" name="Footer Placeholder 2">
            <a:extLst>
              <a:ext uri="{FF2B5EF4-FFF2-40B4-BE49-F238E27FC236}">
                <a16:creationId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2725-2D34-4D46-87FA-0C6B754BD310}"/>
              </a:ext>
            </a:extLst>
          </p:cNvPr>
          <p:cNvSpPr>
            <a:spLocks noGrp="1"/>
          </p:cNvSpPr>
          <p:nvPr>
            <p:ph idx="1"/>
          </p:nvPr>
        </p:nvSpPr>
        <p:spPr>
          <a:xfrm>
            <a:off x="5183188" y="1425978"/>
            <a:ext cx="6172200" cy="4060422"/>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2905B10-01BA-CD4B-B5FA-D7E3D93B6680}"/>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4" name="Text Placeholder 3">
            <a:extLst>
              <a:ext uri="{FF2B5EF4-FFF2-40B4-BE49-F238E27FC236}">
                <a16:creationId xmlns:a16="http://schemas.microsoft.com/office/drawing/2014/main" id="{FF89BD27-C1E2-2C4D-837E-B6A693ADB103}"/>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6" name="Footer Placeholder 5">
            <a:extLst>
              <a:ext uri="{FF2B5EF4-FFF2-40B4-BE49-F238E27FC236}">
                <a16:creationId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1EE62CAC-FA66-BD4F-9C80-D051FAA32063}"/>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8046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B735B7-1146-E04A-A33B-BD89F0462DE0}"/>
              </a:ext>
            </a:extLst>
          </p:cNvPr>
          <p:cNvSpPr>
            <a:spLocks noGrp="1"/>
          </p:cNvSpPr>
          <p:nvPr>
            <p:ph type="pic" idx="1"/>
          </p:nvPr>
        </p:nvSpPr>
        <p:spPr>
          <a:xfrm>
            <a:off x="5183188" y="1425978"/>
            <a:ext cx="6172200" cy="40604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5/18/2020</a:t>
            </a:fld>
            <a:endParaRPr lang="en-US"/>
          </a:p>
        </p:txBody>
      </p:sp>
      <p:sp>
        <p:nvSpPr>
          <p:cNvPr id="6" name="Footer Placeholder 5">
            <a:extLst>
              <a:ext uri="{FF2B5EF4-FFF2-40B4-BE49-F238E27FC236}">
                <a16:creationId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a16="http://schemas.microsoft.com/office/drawing/2014/main" id="{8B3D9F37-9F53-9D44-B7E9-A2502DAD2F62}"/>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13" name="Text Placeholder 3">
            <a:extLst>
              <a:ext uri="{FF2B5EF4-FFF2-40B4-BE49-F238E27FC236}">
                <a16:creationId xmlns:a16="http://schemas.microsoft.com/office/drawing/2014/main" id="{8CB9BF4A-3598-3341-89F1-FE3D4659188D}"/>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C642C4-9FC5-F245-AF0B-E6FE62CABE5F}"/>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170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image" Target="../media/image8.png"/><Relationship Id="rId3" Type="http://schemas.openxmlformats.org/officeDocument/2006/relationships/slideLayout" Target="../slideLayouts/slideLayout15.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image" Target="../media/image7.emf"/><Relationship Id="rId2" Type="http://schemas.openxmlformats.org/officeDocument/2006/relationships/slideLayout" Target="../slideLayouts/slideLayout14.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3.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oleObject" Target="../embeddings/oleObject1.bin"/><Relationship Id="rId5" Type="http://schemas.openxmlformats.org/officeDocument/2006/relationships/theme" Target="../theme/theme2.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16.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5/18/2020</a:t>
            </a:fld>
            <a:endParaRPr lang="en-US"/>
          </a:p>
        </p:txBody>
      </p:sp>
      <p:sp>
        <p:nvSpPr>
          <p:cNvPr id="5" name="Footer Placeholder 4">
            <a:extLst>
              <a:ext uri="{FF2B5EF4-FFF2-40B4-BE49-F238E27FC236}">
                <a16:creationId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pic>
        <p:nvPicPr>
          <p:cNvPr id="13" name="Picture 12">
            <a:extLst>
              <a:ext uri="{FF2B5EF4-FFF2-40B4-BE49-F238E27FC236}">
                <a16:creationId xmlns:a16="http://schemas.microsoft.com/office/drawing/2014/main" id="{167B2F1D-C201-4348-8DE7-8E26AFAE9D68}"/>
              </a:ext>
            </a:extLst>
          </p:cNvPr>
          <p:cNvPicPr>
            <a:picLocks noChangeAspect="1"/>
          </p:cNvPicPr>
          <p:nvPr userDrawn="1"/>
        </p:nvPicPr>
        <p:blipFill>
          <a:blip r:embed="rId14"/>
          <a:stretch>
            <a:fillRect/>
          </a:stretch>
        </p:blipFill>
        <p:spPr>
          <a:xfrm>
            <a:off x="0" y="5969609"/>
            <a:ext cx="12192000" cy="888391"/>
          </a:xfrm>
          <a:prstGeom prst="rect">
            <a:avLst/>
          </a:prstGeom>
        </p:spPr>
      </p:pic>
      <p:cxnSp>
        <p:nvCxnSpPr>
          <p:cNvPr id="8" name="Straight Connector 7">
            <a:extLst>
              <a:ext uri="{FF2B5EF4-FFF2-40B4-BE49-F238E27FC236}">
                <a16:creationId xmlns:a16="http://schemas.microsoft.com/office/drawing/2014/main" id="{022A0FFE-908D-FA44-AB71-61D1B04808CD}"/>
              </a:ext>
            </a:extLst>
          </p:cNvPr>
          <p:cNvCxnSpPr>
            <a:cxnSpLocks/>
          </p:cNvCxnSpPr>
          <p:nvPr userDrawn="1"/>
        </p:nvCxnSpPr>
        <p:spPr>
          <a:xfrm>
            <a:off x="827567" y="1244009"/>
            <a:ext cx="10595506" cy="0"/>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52" userDrawn="1">
          <p15:clr>
            <a:srgbClr val="F26B43"/>
          </p15:clr>
        </p15:guide>
        <p15:guide id="3" pos="7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052"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x-none" sz="2176">
              <a:solidFill>
                <a:srgbClr val="565A5C"/>
              </a:solidFill>
              <a:sym typeface="Arial" panose="020B0604020202020204" pitchFamily="34" charset="0"/>
            </a:endParaRPr>
          </a:p>
        </p:txBody>
      </p:sp>
      <p:pic>
        <p:nvPicPr>
          <p:cNvPr id="5" name="Picture 4">
            <a:extLst>
              <a:ext uri="{FF2B5EF4-FFF2-40B4-BE49-F238E27FC236}">
                <a16:creationId xmlns:a16="http://schemas.microsoft.com/office/drawing/2014/main" id="{4F377E48-3F61-4631-92D1-6CF750C72A69}"/>
              </a:ext>
            </a:extLst>
          </p:cNvPr>
          <p:cNvPicPr>
            <a:picLocks noChangeAspect="1"/>
          </p:cNvPicPr>
          <p:nvPr userDrawn="1"/>
        </p:nvPicPr>
        <p:blipFill rotWithShape="1">
          <a:blip r:embed="rId26" cstate="hqprint">
            <a:extLst>
              <a:ext uri="{28A0092B-C50C-407E-A947-70E740481C1C}">
                <a14:useLocalDpi xmlns:a14="http://schemas.microsoft.com/office/drawing/2010/main"/>
              </a:ext>
            </a:extLst>
          </a:blip>
          <a:srcRect/>
          <a:stretch/>
        </p:blipFill>
        <p:spPr>
          <a:xfrm>
            <a:off x="381" y="6604000"/>
            <a:ext cx="12191237" cy="254000"/>
          </a:xfrm>
          <a:prstGeom prst="rect">
            <a:avLst/>
          </a:prstGeom>
        </p:spPr>
      </p:pic>
      <p:sp>
        <p:nvSpPr>
          <p:cNvPr id="19" name="Title"/>
          <p:cNvSpPr>
            <a:spLocks noGrp="1" noChangeArrowheads="1"/>
          </p:cNvSpPr>
          <p:nvPr>
            <p:ph type="title"/>
          </p:nvPr>
        </p:nvSpPr>
        <p:spPr bwMode="gray">
          <a:xfrm>
            <a:off x="233258" y="234866"/>
            <a:ext cx="11725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x-none" noProof="0"/>
          </a:p>
        </p:txBody>
      </p:sp>
      <p:sp>
        <p:nvSpPr>
          <p:cNvPr id="3" name="Rectangle 286"/>
          <p:cNvSpPr>
            <a:spLocks noGrp="1"/>
          </p:cNvSpPr>
          <p:nvPr>
            <p:ph type="body" idx="1"/>
          </p:nvPr>
        </p:nvSpPr>
        <p:spPr bwMode="gray">
          <a:xfrm>
            <a:off x="2371623" y="2631541"/>
            <a:ext cx="5801188" cy="1231106"/>
          </a:xfrm>
          <a:prstGeom prst="rect">
            <a:avLst/>
          </a:prstGeom>
        </p:spPr>
        <p:txBody>
          <a:bodyPr vert="horz" wrap="square"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a:solidFill>
                    <a:srgbClr val="565A5C"/>
                  </a:solidFill>
                </a:rPr>
                <a:t>Title</a:t>
              </a:r>
            </a:p>
            <a:p>
              <a:r>
                <a:rPr lang="x-none" sz="1600">
                  <a:solidFill>
                    <a:srgbClr val="808080"/>
                  </a:solidFill>
                </a:rPr>
                <a:t>Unit of measure</a:t>
              </a:r>
            </a:p>
          </p:txBody>
        </p:sp>
      </p:grpSp>
      <p:sp>
        <p:nvSpPr>
          <p:cNvPr id="61" name="Slide Number"/>
          <p:cNvSpPr txBox="1">
            <a:spLocks/>
          </p:cNvSpPr>
          <p:nvPr userDrawn="1"/>
        </p:nvSpPr>
        <p:spPr bwMode="gray">
          <a:xfrm>
            <a:off x="11833708" y="6465149"/>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lang="en-US" sz="800" smtClean="0">
                <a:solidFill>
                  <a:srgbClr val="808080"/>
                </a:solidFill>
              </a:rPr>
              <a:pPr algn="r"/>
              <a:t>‹#›</a:t>
            </a:fld>
            <a:endParaRPr lang="en-US" sz="800">
              <a:solidFill>
                <a:srgbClr val="808080"/>
              </a:solidFill>
            </a:endParaRPr>
          </a:p>
        </p:txBody>
      </p:sp>
      <p:grpSp>
        <p:nvGrpSpPr>
          <p:cNvPr id="59" name="LegendBoxes" hidden="1"/>
          <p:cNvGrpSpPr>
            <a:grpSpLocks/>
          </p:cNvGrpSpPr>
          <p:nvPr userDrawn="1"/>
        </p:nvGrpSpPr>
        <p:grpSpPr bwMode="auto">
          <a:xfrm>
            <a:off x="11195154" y="26995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grpSp>
        <p:nvGrpSpPr>
          <p:cNvPr id="110" name="LegendLines" hidden="1"/>
          <p:cNvGrpSpPr>
            <a:grpSpLocks/>
          </p:cNvGrpSpPr>
          <p:nvPr userDrawn="1"/>
        </p:nvGrpSpPr>
        <p:grpSpPr bwMode="auto">
          <a:xfrm>
            <a:off x="10887179" y="26995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565A5C"/>
                </a:solidFill>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565A5C"/>
                </a:solidFill>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565A5C"/>
                </a:solidFill>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grpSp>
      <p:grpSp>
        <p:nvGrpSpPr>
          <p:cNvPr id="117" name="Sticker" hidden="1"/>
          <p:cNvGrpSpPr/>
          <p:nvPr userDrawn="1"/>
        </p:nvGrpSpPr>
        <p:grpSpPr bwMode="auto">
          <a:xfrm>
            <a:off x="11233736" y="26995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565A5C"/>
                </a:buClr>
              </a:pPr>
              <a:r>
                <a:rPr lang="en-US" sz="800">
                  <a:solidFill>
                    <a:srgbClr val="808080"/>
                  </a:solidFill>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21" name="LegendMoons" hidden="1"/>
          <p:cNvGrpSpPr/>
          <p:nvPr userDrawn="1"/>
        </p:nvGrpSpPr>
        <p:grpSpPr bwMode="auto">
          <a:xfrm>
            <a:off x="11128312" y="269955"/>
            <a:ext cx="830430" cy="1306516"/>
            <a:chOff x="6655594" y="273840"/>
            <a:chExt cx="830430" cy="1306516"/>
          </a:xfrm>
        </p:grpSpPr>
        <p:grpSp>
          <p:nvGrpSpPr>
            <p:cNvPr id="122" name="MoonLegend1"/>
            <p:cNvGrpSpPr>
              <a:grpSpLocks noChangeAspect="1"/>
            </p:cNvGrpSpPr>
            <p:nvPr>
              <p:custDataLst>
                <p:tags r:id="rId9"/>
              </p:custDataLst>
            </p:nvPr>
          </p:nvGrpSpPr>
          <p:grpSpPr bwMode="auto">
            <a:xfrm>
              <a:off x="6655594" y="273840"/>
              <a:ext cx="209550" cy="209551"/>
              <a:chOff x="4533" y="183"/>
              <a:chExt cx="144" cy="144"/>
            </a:xfrm>
          </p:grpSpPr>
          <p:sp>
            <p:nvSpPr>
              <p:cNvPr id="140"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41"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grpSp>
          <p:nvGrpSpPr>
            <p:cNvPr id="123" name="MoonLegend2"/>
            <p:cNvGrpSpPr>
              <a:grpSpLocks noChangeAspect="1"/>
            </p:cNvGrpSpPr>
            <p:nvPr>
              <p:custDataLst>
                <p:tags r:id="rId10"/>
              </p:custDataLst>
            </p:nvPr>
          </p:nvGrpSpPr>
          <p:grpSpPr bwMode="auto">
            <a:xfrm>
              <a:off x="6655594" y="548081"/>
              <a:ext cx="209550" cy="209551"/>
              <a:chOff x="1694" y="2044"/>
              <a:chExt cx="160" cy="160"/>
            </a:xfrm>
          </p:grpSpPr>
          <p:sp>
            <p:nvSpPr>
              <p:cNvPr id="138"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39"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grpSp>
          <p:nvGrpSpPr>
            <p:cNvPr id="124" name="MoonLegend4"/>
            <p:cNvGrpSpPr>
              <a:grpSpLocks noChangeAspect="1"/>
            </p:cNvGrpSpPr>
            <p:nvPr>
              <p:custDataLst>
                <p:tags r:id="rId11"/>
              </p:custDataLst>
            </p:nvPr>
          </p:nvGrpSpPr>
          <p:grpSpPr bwMode="auto">
            <a:xfrm>
              <a:off x="6655594" y="1096563"/>
              <a:ext cx="209550" cy="209551"/>
              <a:chOff x="4495" y="1198"/>
              <a:chExt cx="160" cy="160"/>
            </a:xfrm>
          </p:grpSpPr>
          <p:sp>
            <p:nvSpPr>
              <p:cNvPr id="13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37"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grpSp>
          <p:nvGrpSpPr>
            <p:cNvPr id="125" name="MoonLegend5"/>
            <p:cNvGrpSpPr>
              <a:grpSpLocks noChangeAspect="1"/>
            </p:cNvGrpSpPr>
            <p:nvPr>
              <p:custDataLst>
                <p:tags r:id="rId12"/>
              </p:custDataLst>
            </p:nvPr>
          </p:nvGrpSpPr>
          <p:grpSpPr bwMode="auto">
            <a:xfrm>
              <a:off x="6655594" y="1370805"/>
              <a:ext cx="209550" cy="209551"/>
              <a:chOff x="4495" y="1440"/>
              <a:chExt cx="160" cy="160"/>
            </a:xfrm>
          </p:grpSpPr>
          <p:sp>
            <p:nvSpPr>
              <p:cNvPr id="134"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35"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sp>
          <p:nvSpPr>
            <p:cNvPr id="126"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27"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28"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29"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sp>
          <p:nvSpPr>
            <p:cNvPr id="130"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565A5C"/>
                </a:buClr>
              </a:pPr>
              <a:r>
                <a:rPr lang="en-US" sz="1200">
                  <a:solidFill>
                    <a:srgbClr val="565A5C"/>
                  </a:solidFill>
                </a:rPr>
                <a:t>Legend</a:t>
              </a:r>
            </a:p>
          </p:txBody>
        </p:sp>
        <p:grpSp>
          <p:nvGrpSpPr>
            <p:cNvPr id="131" name="MoonLegend3"/>
            <p:cNvGrpSpPr>
              <a:grpSpLocks noChangeAspect="1"/>
            </p:cNvGrpSpPr>
            <p:nvPr>
              <p:custDataLst>
                <p:tags r:id="rId13"/>
              </p:custDataLst>
            </p:nvPr>
          </p:nvGrpSpPr>
          <p:grpSpPr bwMode="auto">
            <a:xfrm>
              <a:off x="6655594" y="822322"/>
              <a:ext cx="209550" cy="209551"/>
              <a:chOff x="4495" y="1198"/>
              <a:chExt cx="160" cy="160"/>
            </a:xfrm>
          </p:grpSpPr>
          <p:sp>
            <p:nvSpPr>
              <p:cNvPr id="132"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sp>
            <p:nvSpPr>
              <p:cNvPr id="133"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565A5C"/>
                  </a:solidFill>
                </a:endParaRPr>
              </a:p>
            </p:txBody>
          </p:sp>
        </p:grpSp>
      </p:grpSp>
      <p:sp>
        <p:nvSpPr>
          <p:cNvPr id="63" name="4. Footnote" hidden="1">
            <a:extLst>
              <a:ext uri="{FF2B5EF4-FFF2-40B4-BE49-F238E27FC236}">
                <a16:creationId xmlns:a16="http://schemas.microsoft.com/office/drawing/2014/main" id="{25DB21EA-4890-4318-84EF-9842F7F9514B}"/>
              </a:ext>
            </a:extLst>
          </p:cNvPr>
          <p:cNvSpPr txBox="1">
            <a:spLocks noChangeArrowheads="1"/>
          </p:cNvSpPr>
          <p:nvPr userDrawn="1"/>
        </p:nvSpPr>
        <p:spPr bwMode="gray">
          <a:xfrm>
            <a:off x="233259" y="6273995"/>
            <a:ext cx="10267102"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18530" indent="-118530">
              <a:defRPr lang="x-none"/>
            </a:pPr>
            <a:r>
              <a:rPr lang="en-US" sz="800">
                <a:solidFill>
                  <a:srgbClr val="808080"/>
                </a:solidFill>
                <a:latin typeface="Arial"/>
              </a:rPr>
              <a:t>1 Footnote</a:t>
            </a:r>
          </a:p>
        </p:txBody>
      </p:sp>
      <p:sp>
        <p:nvSpPr>
          <p:cNvPr id="64" name="5. Source" hidden="1">
            <a:extLst>
              <a:ext uri="{FF2B5EF4-FFF2-40B4-BE49-F238E27FC236}">
                <a16:creationId xmlns:a16="http://schemas.microsoft.com/office/drawing/2014/main" id="{36A070E9-97EC-44A3-878F-FF5FC293A6AF}"/>
              </a:ext>
            </a:extLst>
          </p:cNvPr>
          <p:cNvSpPr>
            <a:spLocks noChangeArrowheads="1"/>
          </p:cNvSpPr>
          <p:nvPr userDrawn="1"/>
        </p:nvSpPr>
        <p:spPr bwMode="gray">
          <a:xfrm>
            <a:off x="233259" y="6478093"/>
            <a:ext cx="10267102" cy="1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p>
            <a:pPr marL="519113" indent="-519113" defTabSz="1218026"/>
            <a:r>
              <a:rPr lang="en-US" sz="800">
                <a:solidFill>
                  <a:srgbClr val="808080"/>
                </a:solidFill>
              </a:rPr>
              <a:t>SOURCE: Source</a:t>
            </a:r>
          </a:p>
        </p:txBody>
      </p:sp>
      <p:sp>
        <p:nvSpPr>
          <p:cNvPr id="65" name="1. On-page tracker" hidden="1">
            <a:extLst>
              <a:ext uri="{FF2B5EF4-FFF2-40B4-BE49-F238E27FC236}">
                <a16:creationId xmlns:a16="http://schemas.microsoft.com/office/drawing/2014/main" id="{96023B50-7A6A-4890-B172-372DC1CFB1CB}"/>
              </a:ext>
            </a:extLst>
          </p:cNvPr>
          <p:cNvSpPr>
            <a:spLocks noChangeArrowheads="1"/>
          </p:cNvSpPr>
          <p:nvPr userDrawn="1"/>
        </p:nvSpPr>
        <p:spPr bwMode="gray">
          <a:xfrm>
            <a:off x="233258" y="7730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a:solidFill>
                  <a:srgbClr val="808080"/>
                </a:solidFill>
              </a:rPr>
              <a:t>TRACKER</a:t>
            </a:r>
          </a:p>
        </p:txBody>
      </p:sp>
      <p:sp>
        <p:nvSpPr>
          <p:cNvPr id="66" name="3. Unit of measure" hidden="1">
            <a:extLst>
              <a:ext uri="{FF2B5EF4-FFF2-40B4-BE49-F238E27FC236}">
                <a16:creationId xmlns:a16="http://schemas.microsoft.com/office/drawing/2014/main" id="{993C5B9C-26D3-4F2B-80AD-DBD111DF365A}"/>
              </a:ext>
            </a:extLst>
          </p:cNvPr>
          <p:cNvSpPr txBox="1">
            <a:spLocks noChangeArrowheads="1"/>
          </p:cNvSpPr>
          <p:nvPr userDrawn="1"/>
        </p:nvSpPr>
        <p:spPr bwMode="gray">
          <a:xfrm>
            <a:off x="233258" y="556168"/>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a:solidFill>
                  <a:srgbClr val="808080"/>
                </a:solidFill>
              </a:rPr>
              <a:t>Unit of measure </a:t>
            </a:r>
          </a:p>
        </p:txBody>
      </p:sp>
      <p:pic>
        <p:nvPicPr>
          <p:cNvPr id="67" name="Picture 66">
            <a:extLst>
              <a:ext uri="{FF2B5EF4-FFF2-40B4-BE49-F238E27FC236}">
                <a16:creationId xmlns:a16="http://schemas.microsoft.com/office/drawing/2014/main" id="{EFC6E2EB-1042-42FF-8973-0A5D07829D48}"/>
              </a:ext>
            </a:extLst>
          </p:cNvPr>
          <p:cNvPicPr>
            <a:picLocks noChangeAspect="1"/>
          </p:cNvPicPr>
          <p:nvPr userDrawn="1"/>
        </p:nvPicPr>
        <p:blipFill rotWithShape="1">
          <a:blip r:embed="rId27" cstate="hqprint">
            <a:extLst>
              <a:ext uri="{28A0092B-C50C-407E-A947-70E740481C1C}">
                <a14:useLocalDpi xmlns:a14="http://schemas.microsoft.com/office/drawing/2010/main"/>
              </a:ext>
            </a:extLst>
          </a:blip>
          <a:srcRect/>
          <a:stretch/>
        </p:blipFill>
        <p:spPr>
          <a:xfrm>
            <a:off x="10663376" y="6204743"/>
            <a:ext cx="1096823" cy="417236"/>
          </a:xfrm>
          <a:prstGeom prst="rect">
            <a:avLst/>
          </a:prstGeom>
        </p:spPr>
      </p:pic>
    </p:spTree>
    <p:extLst>
      <p:ext uri="{BB962C8B-B14F-4D97-AF65-F5344CB8AC3E}">
        <p14:creationId xmlns:p14="http://schemas.microsoft.com/office/powerpoint/2010/main" val="615498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1218026" rtl="0" eaLnBrk="1" fontAlgn="base" hangingPunct="1">
        <a:spcBef>
          <a:spcPct val="0"/>
        </a:spcBef>
        <a:spcAft>
          <a:spcPct val="0"/>
        </a:spcAft>
        <a:tabLst>
          <a:tab pos="367135" algn="l"/>
        </a:tabLst>
        <a:defRPr lang="x-none" sz="2000" b="0"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tx2"/>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30.tiff"/><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8B7E-57D2-CA4B-BD7E-5DF461D39CA8}"/>
              </a:ext>
            </a:extLst>
          </p:cNvPr>
          <p:cNvSpPr>
            <a:spLocks noGrp="1"/>
          </p:cNvSpPr>
          <p:nvPr>
            <p:ph type="ctrTitle"/>
          </p:nvPr>
        </p:nvSpPr>
        <p:spPr>
          <a:xfrm>
            <a:off x="993702" y="2350154"/>
            <a:ext cx="9964479" cy="1909762"/>
          </a:xfrm>
        </p:spPr>
        <p:txBody>
          <a:bodyPr>
            <a:normAutofit fontScale="90000"/>
          </a:bodyPr>
          <a:lstStyle/>
          <a:p>
            <a:r>
              <a:rPr lang="en-US" b="0" dirty="0"/>
              <a:t>Rapid Adaptive Control of Epidemic (RACE Network): Accelerating community-wide learning and response to the COVID pandemic</a:t>
            </a:r>
            <a:endParaRPr lang="en-US" dirty="0"/>
          </a:p>
        </p:txBody>
      </p:sp>
      <p:sp>
        <p:nvSpPr>
          <p:cNvPr id="3" name="Subtitle 2">
            <a:extLst>
              <a:ext uri="{FF2B5EF4-FFF2-40B4-BE49-F238E27FC236}">
                <a16:creationId xmlns:a16="http://schemas.microsoft.com/office/drawing/2014/main" id="{A4A1FD11-986E-0242-A909-87DAE2ADBEB4}"/>
              </a:ext>
            </a:extLst>
          </p:cNvPr>
          <p:cNvSpPr>
            <a:spLocks noGrp="1"/>
          </p:cNvSpPr>
          <p:nvPr>
            <p:ph type="subTitle" idx="1"/>
          </p:nvPr>
        </p:nvSpPr>
        <p:spPr>
          <a:xfrm>
            <a:off x="908642" y="4629940"/>
            <a:ext cx="9964479" cy="1116778"/>
          </a:xfrm>
        </p:spPr>
        <p:txBody>
          <a:bodyPr anchor="t"/>
          <a:lstStyle/>
          <a:p>
            <a:r>
              <a:rPr lang="en-US" dirty="0">
                <a:cs typeface="Calibri"/>
              </a:rPr>
              <a:t>Michael Seid, PhD</a:t>
            </a:r>
          </a:p>
          <a:p>
            <a:r>
              <a:rPr lang="en-US" dirty="0">
                <a:cs typeface="Calibri"/>
              </a:rPr>
              <a:t>Susan Cronin, PhD</a:t>
            </a:r>
          </a:p>
        </p:txBody>
      </p:sp>
    </p:spTree>
    <p:extLst>
      <p:ext uri="{BB962C8B-B14F-4D97-AF65-F5344CB8AC3E}">
        <p14:creationId xmlns:p14="http://schemas.microsoft.com/office/powerpoint/2010/main" val="245788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selection </a:t>
            </a:r>
            <a:br>
              <a:rPr lang="en-US" dirty="0"/>
            </a:br>
            <a:r>
              <a:rPr lang="en-US" dirty="0"/>
              <a:t>Cultural evolution</a:t>
            </a:r>
          </a:p>
        </p:txBody>
      </p:sp>
      <p:sp>
        <p:nvSpPr>
          <p:cNvPr id="3" name="Content Placeholder 2"/>
          <p:cNvSpPr>
            <a:spLocks noGrp="1"/>
          </p:cNvSpPr>
          <p:nvPr>
            <p:ph idx="1"/>
          </p:nvPr>
        </p:nvSpPr>
        <p:spPr/>
        <p:txBody>
          <a:bodyPr>
            <a:normAutofit/>
          </a:bodyPr>
          <a:lstStyle/>
          <a:p>
            <a:r>
              <a:rPr lang="en-US" dirty="0"/>
              <a:t>Multi-level selection</a:t>
            </a:r>
          </a:p>
          <a:p>
            <a:pPr lvl="1"/>
            <a:r>
              <a:rPr lang="en-US" dirty="0"/>
              <a:t>"Selfishness beats altruism within groups. Altruistic groups beat selfish groups. Everything else is commentary”</a:t>
            </a:r>
          </a:p>
          <a:p>
            <a:r>
              <a:rPr lang="en-US" dirty="0"/>
              <a:t>Cultural Evolution</a:t>
            </a:r>
          </a:p>
          <a:p>
            <a:pPr lvl="1"/>
            <a:r>
              <a:rPr lang="en-US" dirty="0"/>
              <a:t>Evolutionary forces also work on culture and behavior</a:t>
            </a:r>
          </a:p>
        </p:txBody>
      </p:sp>
      <p:pic>
        <p:nvPicPr>
          <p:cNvPr id="4" name="Picture 3"/>
          <p:cNvPicPr>
            <a:picLocks noChangeAspect="1"/>
          </p:cNvPicPr>
          <p:nvPr/>
        </p:nvPicPr>
        <p:blipFill>
          <a:blip r:embed="rId2"/>
          <a:stretch>
            <a:fillRect/>
          </a:stretch>
        </p:blipFill>
        <p:spPr>
          <a:xfrm>
            <a:off x="1916240" y="3865942"/>
            <a:ext cx="1940344" cy="1940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125" y="4047068"/>
            <a:ext cx="6646232" cy="1678600"/>
          </a:xfrm>
          <a:prstGeom prst="rect">
            <a:avLst/>
          </a:prstGeom>
        </p:spPr>
      </p:pic>
    </p:spTree>
    <p:extLst>
      <p:ext uri="{BB962C8B-B14F-4D97-AF65-F5344CB8AC3E}">
        <p14:creationId xmlns:p14="http://schemas.microsoft.com/office/powerpoint/2010/main" val="686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bigfishlittlefish.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0798" y="3481631"/>
            <a:ext cx="4034914" cy="243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
          <p:cNvSpPr>
            <a:spLocks noGrp="1"/>
          </p:cNvSpPr>
          <p:nvPr>
            <p:ph type="title"/>
          </p:nvPr>
        </p:nvSpPr>
        <p:spPr>
          <a:xfrm>
            <a:off x="1981200" y="558800"/>
            <a:ext cx="8229600" cy="620713"/>
          </a:xfrm>
        </p:spPr>
        <p:txBody>
          <a:bodyPr/>
          <a:lstStyle/>
          <a:p>
            <a:r>
              <a:rPr lang="en-US" altLang="x-none">
                <a:ea typeface="ＭＳ Ｐゴシック" charset="-128"/>
              </a:rPr>
              <a:t>Commons-Based Peer Production</a:t>
            </a:r>
          </a:p>
        </p:txBody>
      </p:sp>
      <p:sp>
        <p:nvSpPr>
          <p:cNvPr id="28676" name="TextBox 4"/>
          <p:cNvSpPr txBox="1">
            <a:spLocks noChangeArrowheads="1"/>
          </p:cNvSpPr>
          <p:nvPr/>
        </p:nvSpPr>
        <p:spPr bwMode="auto">
          <a:xfrm>
            <a:off x="203200" y="1370038"/>
            <a:ext cx="6073273" cy="237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marL="285750" indent="-285750">
              <a:spcBef>
                <a:spcPct val="0"/>
              </a:spcBef>
            </a:pPr>
            <a:r>
              <a:rPr lang="en-US" altLang="x-none" sz="2400" dirty="0"/>
              <a:t>Distribution of the means of production of information, knowledge, and know-how</a:t>
            </a:r>
          </a:p>
          <a:p>
            <a:pPr marL="285750" indent="-285750">
              <a:spcBef>
                <a:spcPct val="0"/>
              </a:spcBef>
            </a:pPr>
            <a:r>
              <a:rPr lang="en-US" altLang="x-none" sz="2400" dirty="0"/>
              <a:t>Non-market production</a:t>
            </a:r>
          </a:p>
          <a:p>
            <a:pPr marL="285750" indent="-285750">
              <a:spcBef>
                <a:spcPct val="0"/>
              </a:spcBef>
            </a:pPr>
            <a:r>
              <a:rPr lang="en-US" altLang="x-none" sz="2400" dirty="0"/>
              <a:t>With the right system, everyone can be part of the solution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758" y="1540933"/>
            <a:ext cx="2681332" cy="1940698"/>
          </a:xfrm>
          <a:prstGeom prst="rect">
            <a:avLst/>
          </a:prstGeom>
        </p:spPr>
      </p:pic>
      <p:pic>
        <p:nvPicPr>
          <p:cNvPr id="3" name="Picture 2"/>
          <p:cNvPicPr>
            <a:picLocks noChangeAspect="1"/>
          </p:cNvPicPr>
          <p:nvPr/>
        </p:nvPicPr>
        <p:blipFill>
          <a:blip r:embed="rId5"/>
          <a:stretch>
            <a:fillRect/>
          </a:stretch>
        </p:blipFill>
        <p:spPr>
          <a:xfrm>
            <a:off x="9288996" y="1798284"/>
            <a:ext cx="2699804" cy="4113986"/>
          </a:xfrm>
          <a:prstGeom prst="rect">
            <a:avLst/>
          </a:prstGeom>
        </p:spPr>
      </p:pic>
      <p:pic>
        <p:nvPicPr>
          <p:cNvPr id="8" name="Picture 7"/>
          <p:cNvPicPr>
            <a:picLocks noChangeAspect="1"/>
          </p:cNvPicPr>
          <p:nvPr/>
        </p:nvPicPr>
        <p:blipFill>
          <a:blip r:embed="rId6"/>
          <a:stretch>
            <a:fillRect/>
          </a:stretch>
        </p:blipFill>
        <p:spPr>
          <a:xfrm>
            <a:off x="7006875" y="3744581"/>
            <a:ext cx="1406322" cy="2111594"/>
          </a:xfrm>
          <a:prstGeom prst="rect">
            <a:avLst/>
          </a:prstGeom>
        </p:spPr>
      </p:pic>
    </p:spTree>
    <p:extLst>
      <p:ext uri="{BB962C8B-B14F-4D97-AF65-F5344CB8AC3E}">
        <p14:creationId xmlns:p14="http://schemas.microsoft.com/office/powerpoint/2010/main" val="288904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Design Principles for Stable Management of </a:t>
            </a:r>
            <a:br>
              <a:rPr lang="en-US" dirty="0"/>
            </a:br>
            <a:r>
              <a:rPr lang="en-US" dirty="0"/>
              <a:t>Common Pool Resources</a:t>
            </a:r>
          </a:p>
        </p:txBody>
      </p:sp>
      <p:sp>
        <p:nvSpPr>
          <p:cNvPr id="3" name="Content Placeholder 2"/>
          <p:cNvSpPr>
            <a:spLocks noGrp="1"/>
          </p:cNvSpPr>
          <p:nvPr>
            <p:ph idx="1"/>
          </p:nvPr>
        </p:nvSpPr>
        <p:spPr>
          <a:xfrm>
            <a:off x="694267" y="1576633"/>
            <a:ext cx="8229600" cy="4144969"/>
          </a:xfrm>
        </p:spPr>
        <p:txBody>
          <a:bodyPr>
            <a:normAutofit/>
          </a:bodyPr>
          <a:lstStyle/>
          <a:p>
            <a:r>
              <a:rPr lang="en-US" dirty="0"/>
              <a:t>Clearly defined</a:t>
            </a:r>
          </a:p>
          <a:p>
            <a:r>
              <a:rPr lang="en-US" dirty="0"/>
              <a:t>Equitable resources and benefits</a:t>
            </a:r>
          </a:p>
          <a:p>
            <a:r>
              <a:rPr lang="en-US" dirty="0"/>
              <a:t>Access to decision-making</a:t>
            </a:r>
          </a:p>
          <a:p>
            <a:r>
              <a:rPr lang="en-US" dirty="0"/>
              <a:t>Monitoring</a:t>
            </a:r>
          </a:p>
          <a:p>
            <a:r>
              <a:rPr lang="en-US" dirty="0"/>
              <a:t>Graduated sanctions</a:t>
            </a:r>
          </a:p>
          <a:p>
            <a:r>
              <a:rPr lang="en-US" dirty="0"/>
              <a:t>Cheap and easy conflict resolution</a:t>
            </a:r>
          </a:p>
          <a:p>
            <a:r>
              <a:rPr lang="en-US" dirty="0"/>
              <a:t>Self-determination</a:t>
            </a:r>
          </a:p>
          <a:p>
            <a:r>
              <a:rPr lang="en-US" dirty="0"/>
              <a:t>Nested governance</a:t>
            </a:r>
          </a:p>
        </p:txBody>
      </p:sp>
      <p:pic>
        <p:nvPicPr>
          <p:cNvPr id="4" name="Picture 3"/>
          <p:cNvPicPr>
            <a:picLocks noChangeAspect="1"/>
          </p:cNvPicPr>
          <p:nvPr/>
        </p:nvPicPr>
        <p:blipFill>
          <a:blip r:embed="rId2"/>
          <a:stretch>
            <a:fillRect/>
          </a:stretch>
        </p:blipFill>
        <p:spPr>
          <a:xfrm>
            <a:off x="9436233" y="1576632"/>
            <a:ext cx="2493566" cy="3740349"/>
          </a:xfrm>
          <a:prstGeom prst="rect">
            <a:avLst/>
          </a:prstGeom>
          <a:ln>
            <a:solidFill>
              <a:schemeClr val="accent1"/>
            </a:solidFill>
          </a:ln>
        </p:spPr>
      </p:pic>
      <p:pic>
        <p:nvPicPr>
          <p:cNvPr id="5" name="Picture 4" descr="Elinor-Ostrom-celebrates--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2300"/>
            <a:ext cx="2988999" cy="1793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5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70" y="493807"/>
            <a:ext cx="7687733" cy="549262"/>
          </a:xfrm>
        </p:spPr>
        <p:txBody>
          <a:bodyPr>
            <a:normAutofit fontScale="90000"/>
          </a:bodyPr>
          <a:lstStyle/>
          <a:p>
            <a:r>
              <a:rPr lang="en-US" dirty="0"/>
              <a:t>The Architecture of Collaboration</a:t>
            </a:r>
          </a:p>
        </p:txBody>
      </p:sp>
      <p:sp>
        <p:nvSpPr>
          <p:cNvPr id="3" name="Content Placeholder 2"/>
          <p:cNvSpPr>
            <a:spLocks noGrp="1"/>
          </p:cNvSpPr>
          <p:nvPr>
            <p:ph idx="1"/>
          </p:nvPr>
        </p:nvSpPr>
        <p:spPr>
          <a:xfrm>
            <a:off x="364067" y="1396592"/>
            <a:ext cx="10515600" cy="4064816"/>
          </a:xfrm>
        </p:spPr>
        <p:txBody>
          <a:bodyPr>
            <a:normAutofit/>
          </a:bodyPr>
          <a:lstStyle/>
          <a:p>
            <a:r>
              <a:rPr lang="en-US" dirty="0"/>
              <a:t>Actor Oriented Architecture</a:t>
            </a:r>
            <a:endParaRPr lang="en-US" altLang="en-US" dirty="0"/>
          </a:p>
          <a:p>
            <a:pPr lvl="1"/>
            <a:r>
              <a:rPr lang="en-US" altLang="en-US" sz="2500" dirty="0"/>
              <a:t>Actors who have a </a:t>
            </a:r>
            <a:r>
              <a:rPr lang="en-US" altLang="en-US" sz="2500" b="1" dirty="0"/>
              <a:t>shared purpose </a:t>
            </a:r>
            <a:r>
              <a:rPr lang="en-US" altLang="en-US" sz="2500" dirty="0"/>
              <a:t>and the capabilities and values to self-organize </a:t>
            </a:r>
          </a:p>
          <a:p>
            <a:pPr lvl="1"/>
            <a:r>
              <a:rPr lang="en-US" altLang="en-US" sz="2500" dirty="0"/>
              <a:t>Renewable and expandable </a:t>
            </a:r>
            <a:r>
              <a:rPr lang="en-US" altLang="en-US" sz="2500" b="1" dirty="0"/>
              <a:t>commons where the actors accumulate and share resources</a:t>
            </a:r>
          </a:p>
          <a:p>
            <a:pPr lvl="1"/>
            <a:r>
              <a:rPr lang="en-US" altLang="en-US" sz="2500" b="1" dirty="0"/>
              <a:t>Protocols, processes, and infrastructure that enable peer-to-peer collaboration</a:t>
            </a:r>
          </a:p>
        </p:txBody>
      </p:sp>
      <p:pic>
        <p:nvPicPr>
          <p:cNvPr id="4" name="Picture 3"/>
          <p:cNvPicPr>
            <a:picLocks noChangeAspect="1"/>
          </p:cNvPicPr>
          <p:nvPr/>
        </p:nvPicPr>
        <p:blipFill>
          <a:blip r:embed="rId2"/>
          <a:stretch>
            <a:fillRect/>
          </a:stretch>
        </p:blipFill>
        <p:spPr>
          <a:xfrm>
            <a:off x="6316134" y="4028787"/>
            <a:ext cx="4775106" cy="2055695"/>
          </a:xfrm>
          <a:prstGeom prst="rect">
            <a:avLst/>
          </a:prstGeom>
        </p:spPr>
      </p:pic>
      <p:pic>
        <p:nvPicPr>
          <p:cNvPr id="5" name="Picture 4"/>
          <p:cNvPicPr>
            <a:picLocks noChangeAspect="1"/>
          </p:cNvPicPr>
          <p:nvPr/>
        </p:nvPicPr>
        <p:blipFill>
          <a:blip r:embed="rId3"/>
          <a:stretch>
            <a:fillRect/>
          </a:stretch>
        </p:blipFill>
        <p:spPr>
          <a:xfrm>
            <a:off x="7660034" y="3994981"/>
            <a:ext cx="2736939" cy="220279"/>
          </a:xfrm>
          <a:prstGeom prst="rect">
            <a:avLst/>
          </a:prstGeom>
        </p:spPr>
      </p:pic>
      <p:pic>
        <p:nvPicPr>
          <p:cNvPr id="6" name="Picture 5"/>
          <p:cNvPicPr>
            <a:picLocks noChangeAspect="1"/>
          </p:cNvPicPr>
          <p:nvPr/>
        </p:nvPicPr>
        <p:blipFill>
          <a:blip r:embed="rId4"/>
          <a:stretch>
            <a:fillRect/>
          </a:stretch>
        </p:blipFill>
        <p:spPr>
          <a:xfrm>
            <a:off x="3936998" y="3663422"/>
            <a:ext cx="1583267" cy="2190186"/>
          </a:xfrm>
          <a:prstGeom prst="rect">
            <a:avLst/>
          </a:prstGeom>
        </p:spPr>
      </p:pic>
    </p:spTree>
    <p:extLst>
      <p:ext uri="{BB962C8B-B14F-4D97-AF65-F5344CB8AC3E}">
        <p14:creationId xmlns:p14="http://schemas.microsoft.com/office/powerpoint/2010/main" val="181848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pic>
        <p:nvPicPr>
          <p:cNvPr id="5" name="Content Placeholder 4"/>
          <p:cNvPicPr>
            <a:picLocks noGrp="1" noChangeAspect="1"/>
          </p:cNvPicPr>
          <p:nvPr>
            <p:ph idx="1"/>
          </p:nvPr>
        </p:nvPicPr>
        <p:blipFill rotWithShape="1">
          <a:blip r:embed="rId2"/>
          <a:srcRect l="-280" r="-501"/>
          <a:stretch/>
        </p:blipFill>
        <p:spPr>
          <a:xfrm>
            <a:off x="449413" y="2179785"/>
            <a:ext cx="2166827" cy="2971800"/>
          </a:xfrm>
        </p:spPr>
      </p:pic>
      <p:sp>
        <p:nvSpPr>
          <p:cNvPr id="4" name="Slide Number Placeholder 3"/>
          <p:cNvSpPr>
            <a:spLocks noGrp="1"/>
          </p:cNvSpPr>
          <p:nvPr>
            <p:ph type="sldNum" sz="quarter" idx="12"/>
          </p:nvPr>
        </p:nvSpPr>
        <p:spPr/>
        <p:txBody>
          <a:bodyPr/>
          <a:lstStyle/>
          <a:p>
            <a:pPr>
              <a:defRPr/>
            </a:pPr>
            <a:fld id="{15F70C1A-6325-4C22-B137-74DB6C7405EA}" type="slidenum">
              <a:rPr lang="en-US" smtClean="0">
                <a:solidFill>
                  <a:prstClr val="black">
                    <a:tint val="75000"/>
                  </a:prstClr>
                </a:solidFill>
                <a:latin typeface="Calibri"/>
              </a:rPr>
              <a:pPr>
                <a:def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5713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pic>
        <p:nvPicPr>
          <p:cNvPr id="5" name="Content Placeholder 4"/>
          <p:cNvPicPr>
            <a:picLocks noGrp="1" noChangeAspect="1"/>
          </p:cNvPicPr>
          <p:nvPr>
            <p:ph idx="1"/>
          </p:nvPr>
        </p:nvPicPr>
        <p:blipFill rotWithShape="1">
          <a:blip r:embed="rId2"/>
          <a:srcRect l="-280" r="-501"/>
          <a:stretch/>
        </p:blipFill>
        <p:spPr>
          <a:xfrm>
            <a:off x="449413" y="2179785"/>
            <a:ext cx="2166827" cy="2971800"/>
          </a:xfrm>
        </p:spPr>
      </p:pic>
      <p:sp>
        <p:nvSpPr>
          <p:cNvPr id="4" name="Slide Number Placeholder 3"/>
          <p:cNvSpPr>
            <a:spLocks noGrp="1"/>
          </p:cNvSpPr>
          <p:nvPr>
            <p:ph type="sldNum" sz="quarter" idx="12"/>
          </p:nvPr>
        </p:nvSpPr>
        <p:spPr/>
        <p:txBody>
          <a:bodyPr/>
          <a:lstStyle/>
          <a:p>
            <a:pPr>
              <a:defRPr/>
            </a:pPr>
            <a:fld id="{15F70C1A-6325-4C22-B137-74DB6C7405EA}" type="slidenum">
              <a:rPr lang="en-US" smtClean="0">
                <a:solidFill>
                  <a:prstClr val="black">
                    <a:tint val="75000"/>
                  </a:prstClr>
                </a:solidFill>
                <a:latin typeface="Calibri"/>
              </a:rPr>
              <a:pPr>
                <a:defRPr/>
              </a:pPr>
              <a:t>15</a:t>
            </a:fld>
            <a:endParaRPr lang="en-US">
              <a:solidFill>
                <a:prstClr val="black">
                  <a:tint val="75000"/>
                </a:prstClr>
              </a:solidFill>
              <a:latin typeface="Calibri"/>
            </a:endParaRPr>
          </a:p>
        </p:txBody>
      </p:sp>
      <p:pic>
        <p:nvPicPr>
          <p:cNvPr id="6" name="Picture 5"/>
          <p:cNvPicPr>
            <a:picLocks noChangeAspect="1"/>
          </p:cNvPicPr>
          <p:nvPr/>
        </p:nvPicPr>
        <p:blipFill>
          <a:blip r:embed="rId3"/>
          <a:stretch>
            <a:fillRect/>
          </a:stretch>
        </p:blipFill>
        <p:spPr>
          <a:xfrm>
            <a:off x="2806720" y="2668735"/>
            <a:ext cx="3937000" cy="2070100"/>
          </a:xfrm>
          <a:prstGeom prst="rect">
            <a:avLst/>
          </a:prstGeom>
        </p:spPr>
      </p:pic>
    </p:spTree>
    <p:extLst>
      <p:ext uri="{BB962C8B-B14F-4D97-AF65-F5344CB8AC3E}">
        <p14:creationId xmlns:p14="http://schemas.microsoft.com/office/powerpoint/2010/main" val="267567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pic>
        <p:nvPicPr>
          <p:cNvPr id="5" name="Content Placeholder 4"/>
          <p:cNvPicPr>
            <a:picLocks noGrp="1" noChangeAspect="1"/>
          </p:cNvPicPr>
          <p:nvPr>
            <p:ph idx="1"/>
          </p:nvPr>
        </p:nvPicPr>
        <p:blipFill rotWithShape="1">
          <a:blip r:embed="rId2"/>
          <a:srcRect l="-280" r="-501"/>
          <a:stretch/>
        </p:blipFill>
        <p:spPr>
          <a:xfrm>
            <a:off x="449413" y="2179785"/>
            <a:ext cx="2166827" cy="2971800"/>
          </a:xfrm>
        </p:spPr>
      </p:pic>
      <p:sp>
        <p:nvSpPr>
          <p:cNvPr id="4" name="Slide Number Placeholder 3"/>
          <p:cNvSpPr>
            <a:spLocks noGrp="1"/>
          </p:cNvSpPr>
          <p:nvPr>
            <p:ph type="sldNum" sz="quarter" idx="12"/>
          </p:nvPr>
        </p:nvSpPr>
        <p:spPr/>
        <p:txBody>
          <a:bodyPr/>
          <a:lstStyle/>
          <a:p>
            <a:pPr>
              <a:defRPr/>
            </a:pPr>
            <a:fld id="{15F70C1A-6325-4C22-B137-74DB6C7405EA}" type="slidenum">
              <a:rPr lang="en-US" smtClean="0">
                <a:solidFill>
                  <a:prstClr val="black">
                    <a:tint val="75000"/>
                  </a:prstClr>
                </a:solidFill>
                <a:latin typeface="Calibri"/>
              </a:rPr>
              <a:pPr>
                <a:defRPr/>
              </a:pPr>
              <a:t>16</a:t>
            </a:fld>
            <a:endParaRPr lang="en-US">
              <a:solidFill>
                <a:prstClr val="black">
                  <a:tint val="75000"/>
                </a:prstClr>
              </a:solidFill>
              <a:latin typeface="Calibri"/>
            </a:endParaRPr>
          </a:p>
        </p:txBody>
      </p:sp>
      <p:pic>
        <p:nvPicPr>
          <p:cNvPr id="6" name="Picture 5"/>
          <p:cNvPicPr>
            <a:picLocks noChangeAspect="1"/>
          </p:cNvPicPr>
          <p:nvPr/>
        </p:nvPicPr>
        <p:blipFill>
          <a:blip r:embed="rId3"/>
          <a:stretch>
            <a:fillRect/>
          </a:stretch>
        </p:blipFill>
        <p:spPr>
          <a:xfrm>
            <a:off x="2806720" y="2668735"/>
            <a:ext cx="3937000" cy="2070100"/>
          </a:xfrm>
          <a:prstGeom prst="rect">
            <a:avLst/>
          </a:prstGeom>
        </p:spPr>
      </p:pic>
      <p:pic>
        <p:nvPicPr>
          <p:cNvPr id="7" name="Picture 6" descr="bigfishlittlefish.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1" y="2255985"/>
            <a:ext cx="4808386" cy="2895600"/>
          </a:xfrm>
          <a:prstGeom prst="rect">
            <a:avLst/>
          </a:prstGeom>
        </p:spPr>
      </p:pic>
    </p:spTree>
    <p:extLst>
      <p:ext uri="{BB962C8B-B14F-4D97-AF65-F5344CB8AC3E}">
        <p14:creationId xmlns:p14="http://schemas.microsoft.com/office/powerpoint/2010/main" val="420443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p:nvPr>
        </p:nvSpPr>
        <p:spPr>
          <a:xfrm>
            <a:off x="838200" y="276447"/>
            <a:ext cx="10947400" cy="905872"/>
          </a:xfrm>
        </p:spPr>
        <p:txBody>
          <a:bodyPr/>
          <a:lstStyle/>
          <a:p>
            <a:r>
              <a:rPr lang="en-US" altLang="x-none" dirty="0">
                <a:ea typeface="ＭＳ Ｐゴシック" charset="-128"/>
              </a:rPr>
              <a:t>Actors with the will and ability to self-organize</a:t>
            </a:r>
          </a:p>
        </p:txBody>
      </p:sp>
      <p:sp>
        <p:nvSpPr>
          <p:cNvPr id="38914" name="Content Placeholder 5"/>
          <p:cNvSpPr>
            <a:spLocks noGrp="1"/>
          </p:cNvSpPr>
          <p:nvPr>
            <p:ph sz="half" idx="1"/>
          </p:nvPr>
        </p:nvSpPr>
        <p:spPr/>
        <p:txBody>
          <a:bodyPr/>
          <a:lstStyle/>
          <a:p>
            <a:r>
              <a:rPr lang="en-US" altLang="x-none">
                <a:ea typeface="ＭＳ Ｐゴシック" charset="-128"/>
              </a:rPr>
              <a:t>All teach, all learn</a:t>
            </a:r>
          </a:p>
          <a:p>
            <a:endParaRPr lang="en-US" altLang="x-none">
              <a:ea typeface="ＭＳ Ｐゴシック" charset="-128"/>
            </a:endParaRPr>
          </a:p>
          <a:p>
            <a:r>
              <a:rPr lang="en-US" altLang="x-none">
                <a:ea typeface="ＭＳ Ｐゴシック" charset="-128"/>
              </a:rPr>
              <a:t>Steal shamelessly, share seamlessly</a:t>
            </a:r>
          </a:p>
          <a:p>
            <a:endParaRPr lang="en-US" altLang="x-none">
              <a:ea typeface="ＭＳ Ｐゴシック" charset="-128"/>
            </a:endParaRPr>
          </a:p>
          <a:p>
            <a:r>
              <a:rPr lang="en-US" altLang="x-none">
                <a:ea typeface="ＭＳ Ｐゴシック" charset="-128"/>
              </a:rPr>
              <a:t>You can make a difference</a:t>
            </a:r>
          </a:p>
        </p:txBody>
      </p:sp>
      <p:sp>
        <p:nvSpPr>
          <p:cNvPr id="38915" name="Content Placeholder 6"/>
          <p:cNvSpPr>
            <a:spLocks noGrp="1"/>
          </p:cNvSpPr>
          <p:nvPr>
            <p:ph sz="half" idx="2"/>
          </p:nvPr>
        </p:nvSpPr>
        <p:spPr>
          <a:xfrm>
            <a:off x="6172200" y="1499191"/>
            <a:ext cx="5181600" cy="4456729"/>
          </a:xfrm>
          <a:ln>
            <a:solidFill>
              <a:schemeClr val="tx1"/>
            </a:solidFill>
            <a:miter lim="800000"/>
            <a:headEnd/>
            <a:tailEnd/>
          </a:ln>
        </p:spPr>
        <p:txBody>
          <a:bodyPr>
            <a:normAutofit lnSpcReduction="10000"/>
          </a:bodyPr>
          <a:lstStyle/>
          <a:p>
            <a:pPr marL="0" indent="0" algn="ctr">
              <a:buNone/>
            </a:pPr>
            <a:r>
              <a:rPr lang="en-US" altLang="en-US" sz="3000" dirty="0">
                <a:ea typeface="ＭＳ Ｐゴシック" charset="-128"/>
              </a:rPr>
              <a:t>‘</a:t>
            </a:r>
            <a:r>
              <a:rPr lang="en-US" altLang="x-none" sz="3000" dirty="0">
                <a:ea typeface="ＭＳ Ｐゴシック" charset="-128"/>
              </a:rPr>
              <a:t>Words to describe us</a:t>
            </a:r>
            <a:r>
              <a:rPr lang="en-US" altLang="en-US" sz="3000" dirty="0">
                <a:ea typeface="ＭＳ Ｐゴシック" charset="-128"/>
              </a:rPr>
              <a:t>’</a:t>
            </a:r>
            <a:endParaRPr lang="en-US" altLang="x-none" sz="3000" dirty="0">
              <a:ea typeface="ＭＳ Ｐゴシック" charset="-128"/>
            </a:endParaRPr>
          </a:p>
          <a:p>
            <a:pPr marL="0" indent="0" algn="ctr">
              <a:buNone/>
            </a:pPr>
            <a:r>
              <a:rPr lang="en-US" altLang="x-none" sz="2400" dirty="0">
                <a:ea typeface="ＭＳ Ｐゴシック" charset="-128"/>
              </a:rPr>
              <a:t>Common Purpose</a:t>
            </a:r>
          </a:p>
          <a:p>
            <a:pPr marL="0" indent="0" algn="ctr">
              <a:buNone/>
            </a:pPr>
            <a:r>
              <a:rPr lang="en-US" altLang="x-none" sz="2400" dirty="0">
                <a:ea typeface="ＭＳ Ｐゴシック" charset="-128"/>
              </a:rPr>
              <a:t>Generosity and Contribution</a:t>
            </a:r>
          </a:p>
          <a:p>
            <a:pPr marL="0" indent="0" algn="ctr">
              <a:buNone/>
            </a:pPr>
            <a:r>
              <a:rPr lang="en-US" altLang="x-none" sz="2400" dirty="0">
                <a:ea typeface="ＭＳ Ｐゴシック" charset="-128"/>
              </a:rPr>
              <a:t>Mastery </a:t>
            </a:r>
          </a:p>
          <a:p>
            <a:pPr marL="0" indent="0" algn="ctr">
              <a:buNone/>
            </a:pPr>
            <a:r>
              <a:rPr lang="en-US" altLang="x-none" sz="2400" dirty="0">
                <a:ea typeface="ＭＳ Ｐゴシック" charset="-128"/>
              </a:rPr>
              <a:t>Continuous Improvement</a:t>
            </a:r>
          </a:p>
          <a:p>
            <a:pPr marL="0" indent="0" algn="ctr">
              <a:buNone/>
            </a:pPr>
            <a:r>
              <a:rPr lang="en-US" altLang="x-none" sz="2400" dirty="0">
                <a:ea typeface="ＭＳ Ｐゴシック" charset="-128"/>
              </a:rPr>
              <a:t>Learning</a:t>
            </a:r>
          </a:p>
          <a:p>
            <a:pPr marL="0" indent="0" algn="ctr">
              <a:buNone/>
            </a:pPr>
            <a:r>
              <a:rPr lang="en-US" altLang="x-none" sz="2400" dirty="0">
                <a:ea typeface="ＭＳ Ｐゴシック" charset="-128"/>
              </a:rPr>
              <a:t>Trust</a:t>
            </a:r>
          </a:p>
          <a:p>
            <a:pPr marL="0" indent="0" algn="ctr">
              <a:buNone/>
            </a:pPr>
            <a:r>
              <a:rPr lang="en-US" altLang="x-none" sz="2400" dirty="0">
                <a:ea typeface="ＭＳ Ｐゴシック" charset="-128"/>
              </a:rPr>
              <a:t>Friendship</a:t>
            </a:r>
          </a:p>
          <a:p>
            <a:pPr marL="0" indent="0" algn="ctr">
              <a:buNone/>
            </a:pPr>
            <a:r>
              <a:rPr lang="en-US" altLang="x-none" sz="2400" dirty="0">
                <a:ea typeface="ＭＳ Ｐゴシック" charset="-128"/>
              </a:rPr>
              <a:t>Solidarity </a:t>
            </a:r>
          </a:p>
          <a:p>
            <a:pPr marL="0" indent="0" algn="ctr">
              <a:buNone/>
            </a:pPr>
            <a:r>
              <a:rPr lang="en-US" altLang="x-none" sz="2400" dirty="0">
                <a:ea typeface="ＭＳ Ｐゴシック" charset="-128"/>
              </a:rPr>
              <a:t>Respect</a:t>
            </a:r>
          </a:p>
          <a:p>
            <a:pPr marL="0" indent="0"/>
            <a:endParaRPr lang="en-US" altLang="x-none" sz="2400" dirty="0">
              <a:ea typeface="ＭＳ Ｐゴシック" charset="-128"/>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BAE7755A-19F1-0D41-9F89-E9CA472729D4}" type="slidenum">
              <a:rPr lang="en-US" altLang="x-none" sz="1200">
                <a:solidFill>
                  <a:srgbClr val="898989"/>
                </a:solidFill>
                <a:latin typeface="Calibri" charset="0"/>
              </a:rPr>
              <a:pPr>
                <a:spcBef>
                  <a:spcPct val="0"/>
                </a:spcBef>
                <a:buFontTx/>
                <a:buNone/>
              </a:pPr>
              <a:t>17</a:t>
            </a:fld>
            <a:endParaRPr lang="en-US" altLang="x-none" sz="1200">
              <a:solidFill>
                <a:srgbClr val="898989"/>
              </a:solidFill>
              <a:latin typeface="Calibri" charset="0"/>
            </a:endParaRPr>
          </a:p>
        </p:txBody>
      </p:sp>
    </p:spTree>
    <p:extLst>
      <p:ext uri="{BB962C8B-B14F-4D97-AF65-F5344CB8AC3E}">
        <p14:creationId xmlns:p14="http://schemas.microsoft.com/office/powerpoint/2010/main" val="316499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5"/>
          <p:cNvSpPr>
            <a:spLocks noGrp="1"/>
          </p:cNvSpPr>
          <p:nvPr>
            <p:ph type="title"/>
          </p:nvPr>
        </p:nvSpPr>
        <p:spPr>
          <a:xfrm>
            <a:off x="876299" y="286306"/>
            <a:ext cx="10316633" cy="775731"/>
          </a:xfrm>
        </p:spPr>
        <p:txBody>
          <a:bodyPr/>
          <a:lstStyle/>
          <a:p>
            <a:r>
              <a:rPr lang="en-US" altLang="x-none" dirty="0">
                <a:ea typeface="ＭＳ Ｐゴシック" charset="-128"/>
              </a:rPr>
              <a:t>A commons to create and share resources</a:t>
            </a:r>
          </a:p>
        </p:txBody>
      </p:sp>
      <p:sp>
        <p:nvSpPr>
          <p:cNvPr id="39938" name="Content Placeholder 6"/>
          <p:cNvSpPr>
            <a:spLocks noGrp="1"/>
          </p:cNvSpPr>
          <p:nvPr>
            <p:ph idx="1"/>
          </p:nvPr>
        </p:nvSpPr>
        <p:spPr>
          <a:xfrm>
            <a:off x="541867" y="1270000"/>
            <a:ext cx="6544733" cy="4525963"/>
          </a:xfrm>
        </p:spPr>
        <p:txBody>
          <a:bodyPr/>
          <a:lstStyle/>
          <a:p>
            <a:r>
              <a:rPr lang="en-US" altLang="en-US" dirty="0">
                <a:ea typeface="ＭＳ Ｐゴシック" charset="-128"/>
              </a:rPr>
              <a:t>“</a:t>
            </a:r>
            <a:r>
              <a:rPr lang="en-US" altLang="x-none" dirty="0">
                <a:ea typeface="ＭＳ Ｐゴシック" charset="-128"/>
              </a:rPr>
              <a:t>Data in once</a:t>
            </a:r>
            <a:r>
              <a:rPr lang="en-US" altLang="en-US" dirty="0">
                <a:ea typeface="ＭＳ Ｐゴシック" charset="-128"/>
              </a:rPr>
              <a:t>”</a:t>
            </a:r>
            <a:endParaRPr lang="en-US" altLang="x-none" dirty="0">
              <a:ea typeface="ＭＳ Ｐゴシック" charset="-128"/>
            </a:endParaRPr>
          </a:p>
          <a:p>
            <a:pPr lvl="1"/>
            <a:r>
              <a:rPr lang="en-US" altLang="x-none" dirty="0">
                <a:ea typeface="ＭＳ Ｐゴシック" charset="-128"/>
              </a:rPr>
              <a:t>Research data collected as part of clinical care</a:t>
            </a:r>
          </a:p>
          <a:p>
            <a:r>
              <a:rPr lang="en-US" altLang="x-none" dirty="0">
                <a:ea typeface="ＭＳ Ｐゴシック" charset="-128"/>
              </a:rPr>
              <a:t>Clinical Tools</a:t>
            </a:r>
          </a:p>
          <a:p>
            <a:pPr lvl="1"/>
            <a:r>
              <a:rPr lang="en-US" altLang="x-none" dirty="0">
                <a:ea typeface="ＭＳ Ｐゴシック" charset="-128"/>
              </a:rPr>
              <a:t>Pre-visit planning tool for efficient clinic visits</a:t>
            </a:r>
          </a:p>
          <a:p>
            <a:pPr lvl="1"/>
            <a:r>
              <a:rPr lang="en-US" altLang="x-none" dirty="0">
                <a:ea typeface="ＭＳ Ｐゴシック" charset="-128"/>
              </a:rPr>
              <a:t>Population management tool to identify patients needing more care</a:t>
            </a:r>
          </a:p>
          <a:p>
            <a:endParaRPr lang="en-US" altLang="x-none" dirty="0">
              <a:ea typeface="ＭＳ Ｐゴシック" charset="-128"/>
            </a:endParaRP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E6ABCE38-0A81-E741-B735-D46F6A61F0F4}" type="slidenum">
              <a:rPr lang="en-US" altLang="x-none" sz="1200">
                <a:solidFill>
                  <a:srgbClr val="898989"/>
                </a:solidFill>
                <a:latin typeface="Calibri" charset="0"/>
              </a:rPr>
              <a:pPr>
                <a:spcBef>
                  <a:spcPct val="0"/>
                </a:spcBef>
                <a:buFontTx/>
                <a:buNone/>
              </a:pPr>
              <a:t>18</a:t>
            </a:fld>
            <a:endParaRPr lang="en-US" altLang="x-none" sz="1200" dirty="0">
              <a:solidFill>
                <a:srgbClr val="898989"/>
              </a:solidFill>
              <a:latin typeface="Calibri" charset="0"/>
            </a:endParaRPr>
          </a:p>
        </p:txBody>
      </p:sp>
      <p:pic>
        <p:nvPicPr>
          <p:cNvPr id="8" name="Picture 7" descr="Screen Shot 2013-05-27 at 12.39.44 PM.png"/>
          <p:cNvPicPr>
            <a:picLocks noChangeAspect="1"/>
          </p:cNvPicPr>
          <p:nvPr/>
        </p:nvPicPr>
        <p:blipFill>
          <a:blip r:embed="rId2">
            <a:extLst>
              <a:ext uri="{28A0092B-C50C-407E-A947-70E740481C1C}">
                <a14:useLocalDpi xmlns:a14="http://schemas.microsoft.com/office/drawing/2010/main" val="0"/>
              </a:ext>
            </a:extLst>
          </a:blip>
          <a:srcRect l="15210" r="16734"/>
          <a:stretch>
            <a:fillRect/>
          </a:stretch>
        </p:blipFill>
        <p:spPr bwMode="auto">
          <a:xfrm>
            <a:off x="7696200" y="1676401"/>
            <a:ext cx="2446338"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267201"/>
            <a:ext cx="4831943" cy="2473324"/>
          </a:xfrm>
          <a:prstGeom prst="rect">
            <a:avLst/>
          </a:prstGeom>
        </p:spPr>
      </p:pic>
      <p:sp>
        <p:nvSpPr>
          <p:cNvPr id="3" name="TextBox 2"/>
          <p:cNvSpPr txBox="1"/>
          <p:nvPr/>
        </p:nvSpPr>
        <p:spPr>
          <a:xfrm>
            <a:off x="7696201" y="5795962"/>
            <a:ext cx="2683933" cy="369332"/>
          </a:xfrm>
          <a:prstGeom prst="rect">
            <a:avLst/>
          </a:prstGeom>
          <a:noFill/>
        </p:spPr>
        <p:txBody>
          <a:bodyPr wrap="square" rtlCol="0">
            <a:spAutoFit/>
          </a:bodyPr>
          <a:lstStyle/>
          <a:p>
            <a:r>
              <a:rPr lang="en-US" dirty="0">
                <a:ea typeface="ＭＳ Ｐゴシック" charset="0"/>
                <a:cs typeface="ＭＳ Ｐゴシック" charset="0"/>
              </a:rPr>
              <a:t>AHRQ R01HS020024</a:t>
            </a:r>
            <a:endParaRPr lang="en-US" dirty="0"/>
          </a:p>
        </p:txBody>
      </p:sp>
    </p:spTree>
    <p:extLst>
      <p:ext uri="{BB962C8B-B14F-4D97-AF65-F5344CB8AC3E}">
        <p14:creationId xmlns:p14="http://schemas.microsoft.com/office/powerpoint/2010/main" val="16164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C74EDA-B2EB-D349-8E91-D54E8C1F0BCC}"/>
              </a:ext>
            </a:extLst>
          </p:cNvPr>
          <p:cNvSpPr>
            <a:spLocks noGrp="1"/>
          </p:cNvSpPr>
          <p:nvPr>
            <p:ph type="title"/>
          </p:nvPr>
        </p:nvSpPr>
        <p:spPr>
          <a:xfrm>
            <a:off x="1914310" y="1090300"/>
            <a:ext cx="7750628" cy="857250"/>
          </a:xfrm>
        </p:spPr>
        <p:txBody>
          <a:bodyPr>
            <a:normAutofit/>
          </a:bodyPr>
          <a:lstStyle/>
          <a:p>
            <a:r>
              <a:rPr lang="en-US" sz="2400" dirty="0"/>
              <a:t>…A Commons</a:t>
            </a:r>
          </a:p>
        </p:txBody>
      </p:sp>
      <p:pic>
        <p:nvPicPr>
          <p:cNvPr id="7" name="Picture 6">
            <a:extLst>
              <a:ext uri="{FF2B5EF4-FFF2-40B4-BE49-F238E27FC236}">
                <a16:creationId xmlns:a16="http://schemas.microsoft.com/office/drawing/2014/main" id="{846D53AE-C8EF-D94A-B8CB-FCC49FD01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364" y="2537938"/>
            <a:ext cx="9070989" cy="3161730"/>
          </a:xfrm>
          <a:prstGeom prst="rect">
            <a:avLst/>
          </a:prstGeom>
        </p:spPr>
      </p:pic>
      <p:sp>
        <p:nvSpPr>
          <p:cNvPr id="2" name="Donut 1">
            <a:extLst>
              <a:ext uri="{FF2B5EF4-FFF2-40B4-BE49-F238E27FC236}">
                <a16:creationId xmlns:a16="http://schemas.microsoft.com/office/drawing/2014/main" id="{FB711418-B890-3D43-AAA4-A1BABDCC77C4}"/>
              </a:ext>
            </a:extLst>
          </p:cNvPr>
          <p:cNvSpPr/>
          <p:nvPr/>
        </p:nvSpPr>
        <p:spPr>
          <a:xfrm>
            <a:off x="4255170" y="2866526"/>
            <a:ext cx="3272590" cy="2833144"/>
          </a:xfrm>
          <a:prstGeom prst="donut">
            <a:avLst>
              <a:gd name="adj" fmla="val 202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18319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14600"/>
            <a:ext cx="8229600" cy="1143000"/>
          </a:xfrm>
        </p:spPr>
        <p:txBody>
          <a:bodyPr/>
          <a:lstStyle/>
          <a:p>
            <a:r>
              <a:rPr lang="en-US" sz="6600" dirty="0">
                <a:solidFill>
                  <a:srgbClr val="3C3C3C"/>
                </a:solidFill>
              </a:rPr>
              <a:t>0.5  x  0.5   =  0.25</a:t>
            </a:r>
          </a:p>
        </p:txBody>
      </p:sp>
      <p:sp>
        <p:nvSpPr>
          <p:cNvPr id="4" name="Slide Number Placeholder 3"/>
          <p:cNvSpPr>
            <a:spLocks noGrp="1"/>
          </p:cNvSpPr>
          <p:nvPr>
            <p:ph type="sldNum" sz="quarter" idx="12"/>
          </p:nvPr>
        </p:nvSpPr>
        <p:spPr/>
        <p:txBody>
          <a:bodyPr/>
          <a:lstStyle/>
          <a:p>
            <a:pPr>
              <a:defRPr/>
            </a:pPr>
            <a:fld id="{128B008A-98A9-4B6B-B996-F601FB61EEE0}" type="slidenum">
              <a:rPr lang="en-US" smtClean="0">
                <a:solidFill>
                  <a:prstClr val="black">
                    <a:tint val="75000"/>
                  </a:prstClr>
                </a:solidFill>
                <a:latin typeface="Calibri"/>
              </a:rPr>
              <a:pPr>
                <a:defRPr/>
              </a:pPr>
              <a:t>2</a:t>
            </a:fld>
            <a:endParaRPr lang="en-US">
              <a:solidFill>
                <a:prstClr val="black">
                  <a:tint val="75000"/>
                </a:prstClr>
              </a:solidFill>
              <a:latin typeface="Calibri"/>
            </a:endParaRPr>
          </a:p>
        </p:txBody>
      </p:sp>
      <p:sp>
        <p:nvSpPr>
          <p:cNvPr id="5" name="TextBox 2"/>
          <p:cNvSpPr txBox="1">
            <a:spLocks noChangeArrowheads="1"/>
          </p:cNvSpPr>
          <p:nvPr/>
        </p:nvSpPr>
        <p:spPr bwMode="auto">
          <a:xfrm>
            <a:off x="2201333" y="4663695"/>
            <a:ext cx="71628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err="1">
                <a:solidFill>
                  <a:srgbClr val="000000"/>
                </a:solidFill>
              </a:rPr>
              <a:t>McGlynn</a:t>
            </a:r>
            <a:r>
              <a:rPr lang="en-US" sz="1800" dirty="0">
                <a:solidFill>
                  <a:srgbClr val="000000"/>
                </a:solidFill>
              </a:rPr>
              <a:t> EA, et al. N </a:t>
            </a:r>
            <a:r>
              <a:rPr lang="en-US" sz="1800" dirty="0" err="1">
                <a:solidFill>
                  <a:srgbClr val="000000"/>
                </a:solidFill>
              </a:rPr>
              <a:t>Engl</a:t>
            </a:r>
            <a:r>
              <a:rPr lang="en-US" sz="1800" dirty="0">
                <a:solidFill>
                  <a:srgbClr val="000000"/>
                </a:solidFill>
              </a:rPr>
              <a:t> J Med 2003; 348:2635–45. </a:t>
            </a:r>
          </a:p>
          <a:p>
            <a:r>
              <a:rPr lang="en-US" sz="1800" dirty="0" err="1">
                <a:solidFill>
                  <a:srgbClr val="000000"/>
                </a:solidFill>
              </a:rPr>
              <a:t>Mangione</a:t>
            </a:r>
            <a:r>
              <a:rPr lang="en-US" sz="1800" dirty="0">
                <a:solidFill>
                  <a:srgbClr val="000000"/>
                </a:solidFill>
              </a:rPr>
              <a:t>-Smith R, et al.. N </a:t>
            </a:r>
            <a:r>
              <a:rPr lang="en-US" sz="1800" dirty="0" err="1">
                <a:solidFill>
                  <a:srgbClr val="000000"/>
                </a:solidFill>
              </a:rPr>
              <a:t>Engl</a:t>
            </a:r>
            <a:r>
              <a:rPr lang="en-US" sz="1800" dirty="0">
                <a:solidFill>
                  <a:srgbClr val="000000"/>
                </a:solidFill>
              </a:rPr>
              <a:t> J Med. 2007;357:1515–1523 </a:t>
            </a:r>
          </a:p>
          <a:p>
            <a:r>
              <a:rPr lang="en-US" sz="1800" dirty="0">
                <a:solidFill>
                  <a:srgbClr val="000000"/>
                </a:solidFill>
              </a:rPr>
              <a:t>Brown &amp; </a:t>
            </a:r>
            <a:r>
              <a:rPr lang="en-US" sz="1800" dirty="0" err="1">
                <a:solidFill>
                  <a:srgbClr val="000000"/>
                </a:solidFill>
              </a:rPr>
              <a:t>Bussell</a:t>
            </a:r>
            <a:r>
              <a:rPr lang="en-US" sz="1800" dirty="0">
                <a:solidFill>
                  <a:srgbClr val="000000"/>
                </a:solidFill>
              </a:rPr>
              <a:t> </a:t>
            </a:r>
            <a:r>
              <a:rPr lang="es-ES_tradnl" sz="1800" dirty="0">
                <a:solidFill>
                  <a:srgbClr val="000000"/>
                </a:solidFill>
              </a:rPr>
              <a:t>Mayo </a:t>
            </a:r>
            <a:r>
              <a:rPr lang="es-ES_tradnl" sz="1800" dirty="0" err="1">
                <a:solidFill>
                  <a:srgbClr val="000000"/>
                </a:solidFill>
              </a:rPr>
              <a:t>Clin</a:t>
            </a:r>
            <a:r>
              <a:rPr lang="es-ES_tradnl" sz="1800" dirty="0">
                <a:solidFill>
                  <a:srgbClr val="000000"/>
                </a:solidFill>
              </a:rPr>
              <a:t> </a:t>
            </a:r>
            <a:r>
              <a:rPr lang="es-ES_tradnl" sz="1800" dirty="0" err="1">
                <a:solidFill>
                  <a:srgbClr val="000000"/>
                </a:solidFill>
              </a:rPr>
              <a:t>Proc</a:t>
            </a:r>
            <a:r>
              <a:rPr lang="es-ES_tradnl" sz="1800" dirty="0">
                <a:solidFill>
                  <a:srgbClr val="000000"/>
                </a:solidFill>
              </a:rPr>
              <a:t>. 2011;86(4):304-314</a:t>
            </a:r>
            <a:endParaRPr lang="en-US" sz="1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05046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r>
              <a:rPr lang="en-US" altLang="x-none" dirty="0">
                <a:ea typeface="ＭＳ Ｐゴシック" charset="-128"/>
              </a:rPr>
              <a:t>A commons..</a:t>
            </a:r>
          </a:p>
        </p:txBody>
      </p:sp>
      <p:sp>
        <p:nvSpPr>
          <p:cNvPr id="44034" name="Content Placeholder 6"/>
          <p:cNvSpPr>
            <a:spLocks noGrp="1"/>
          </p:cNvSpPr>
          <p:nvPr>
            <p:ph idx="1"/>
          </p:nvPr>
        </p:nvSpPr>
        <p:spPr>
          <a:xfrm>
            <a:off x="474133" y="1470818"/>
            <a:ext cx="5105400" cy="4525963"/>
          </a:xfrm>
        </p:spPr>
        <p:txBody>
          <a:bodyPr/>
          <a:lstStyle/>
          <a:p>
            <a:pPr>
              <a:lnSpc>
                <a:spcPct val="90000"/>
              </a:lnSpc>
            </a:pPr>
            <a:r>
              <a:rPr lang="en-US" altLang="x-none" sz="2700" dirty="0">
                <a:ea typeface="ＭＳ Ｐゴシック" charset="-128"/>
              </a:rPr>
              <a:t>Online</a:t>
            </a:r>
          </a:p>
          <a:p>
            <a:pPr lvl="1">
              <a:lnSpc>
                <a:spcPct val="90000"/>
              </a:lnSpc>
            </a:pPr>
            <a:r>
              <a:rPr lang="en-US" altLang="x-none" dirty="0">
                <a:ea typeface="ＭＳ Ｐゴシック" charset="-128"/>
              </a:rPr>
              <a:t>Quality Improvement Reports</a:t>
            </a:r>
          </a:p>
          <a:p>
            <a:pPr lvl="1">
              <a:lnSpc>
                <a:spcPct val="90000"/>
              </a:lnSpc>
            </a:pPr>
            <a:r>
              <a:rPr lang="en-US" altLang="x-none" dirty="0">
                <a:ea typeface="ＭＳ Ｐゴシック" charset="-128"/>
              </a:rPr>
              <a:t>Exchange – sharing how-to knowledge</a:t>
            </a:r>
          </a:p>
          <a:p>
            <a:pPr lvl="1">
              <a:lnSpc>
                <a:spcPct val="90000"/>
              </a:lnSpc>
            </a:pPr>
            <a:r>
              <a:rPr lang="en-US" altLang="x-none" dirty="0">
                <a:ea typeface="ＭＳ Ｐゴシック" charset="-128"/>
              </a:rPr>
              <a:t>Hive SCIP</a:t>
            </a:r>
          </a:p>
          <a:p>
            <a:pPr>
              <a:lnSpc>
                <a:spcPct val="90000"/>
              </a:lnSpc>
            </a:pPr>
            <a:r>
              <a:rPr lang="en-US" altLang="x-none" sz="2700" dirty="0">
                <a:ea typeface="ＭＳ Ｐゴシック" charset="-128"/>
              </a:rPr>
              <a:t>Offline</a:t>
            </a:r>
          </a:p>
          <a:p>
            <a:pPr lvl="1">
              <a:lnSpc>
                <a:spcPct val="90000"/>
              </a:lnSpc>
            </a:pPr>
            <a:r>
              <a:rPr lang="en-US" altLang="x-none" dirty="0">
                <a:ea typeface="ＭＳ Ｐゴシック" charset="-128"/>
              </a:rPr>
              <a:t>Monthly phone calls</a:t>
            </a:r>
          </a:p>
          <a:p>
            <a:pPr lvl="1">
              <a:lnSpc>
                <a:spcPct val="90000"/>
              </a:lnSpc>
            </a:pPr>
            <a:r>
              <a:rPr lang="en-US" altLang="x-none" dirty="0">
                <a:ea typeface="ＭＳ Ｐゴシック" charset="-128"/>
              </a:rPr>
              <a:t>Learning Labs (smaller groups)</a:t>
            </a:r>
          </a:p>
          <a:p>
            <a:pPr lvl="1">
              <a:lnSpc>
                <a:spcPct val="90000"/>
              </a:lnSpc>
            </a:pPr>
            <a:r>
              <a:rPr lang="en-US" altLang="x-none" dirty="0">
                <a:ea typeface="ＭＳ Ｐゴシック" charset="-128"/>
              </a:rPr>
              <a:t>Biannual Learning Sessions</a:t>
            </a:r>
          </a:p>
        </p:txBody>
      </p:sp>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50A0A40B-1A81-7241-9A65-7537566D7E91}" type="slidenum">
              <a:rPr lang="en-US" altLang="x-none" sz="1200">
                <a:solidFill>
                  <a:srgbClr val="898989"/>
                </a:solidFill>
                <a:latin typeface="Calibri" charset="0"/>
              </a:rPr>
              <a:pPr>
                <a:spcBef>
                  <a:spcPct val="0"/>
                </a:spcBef>
                <a:buFontTx/>
                <a:buNone/>
              </a:pPr>
              <a:t>20</a:t>
            </a:fld>
            <a:endParaRPr lang="en-US" altLang="x-none" sz="1200">
              <a:solidFill>
                <a:srgbClr val="898989"/>
              </a:solidFill>
              <a:latin typeface="Calibri" charset="0"/>
            </a:endParaRPr>
          </a:p>
        </p:txBody>
      </p:sp>
      <p:pic>
        <p:nvPicPr>
          <p:cNvPr id="9" name="Picture 8" descr="Screen Shot 2013-05-27 at 12.57.3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2469" y="1035851"/>
            <a:ext cx="3352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78DE546-3D62-7E4E-963F-E5B3C2619F41}"/>
              </a:ext>
            </a:extLst>
          </p:cNvPr>
          <p:cNvPicPr>
            <a:picLocks noChangeAspect="1"/>
          </p:cNvPicPr>
          <p:nvPr/>
        </p:nvPicPr>
        <p:blipFill>
          <a:blip r:embed="rId3"/>
          <a:stretch>
            <a:fillRect/>
          </a:stretch>
        </p:blipFill>
        <p:spPr>
          <a:xfrm>
            <a:off x="6333067" y="3547809"/>
            <a:ext cx="4538134" cy="2274340"/>
          </a:xfrm>
          <a:prstGeom prst="rect">
            <a:avLst/>
          </a:prstGeom>
        </p:spPr>
      </p:pic>
    </p:spTree>
    <p:extLst>
      <p:ext uri="{BB962C8B-B14F-4D97-AF65-F5344CB8AC3E}">
        <p14:creationId xmlns:p14="http://schemas.microsoft.com/office/powerpoint/2010/main" val="306957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r>
              <a:rPr lang="en-US" altLang="x-none">
                <a:ea typeface="ＭＳ Ｐゴシック" charset="-128"/>
              </a:rPr>
              <a:t>Working with – </a:t>
            </a:r>
            <a:r>
              <a:rPr lang="en-US" altLang="en-US">
                <a:ea typeface="ＭＳ Ｐゴシック" charset="-128"/>
              </a:rPr>
              <a:t>‘</a:t>
            </a:r>
            <a:r>
              <a:rPr lang="en-US" altLang="x-none">
                <a:ea typeface="ＭＳ Ｐゴシック" charset="-128"/>
              </a:rPr>
              <a:t>co-production</a:t>
            </a:r>
            <a:r>
              <a:rPr lang="en-US" altLang="en-US">
                <a:ea typeface="ＭＳ Ｐゴシック" charset="-128"/>
              </a:rPr>
              <a:t>’</a:t>
            </a:r>
            <a:endParaRPr lang="en-US" altLang="x-none">
              <a:ea typeface="ＭＳ Ｐゴシック" charset="-128"/>
            </a:endParaRPr>
          </a:p>
        </p:txBody>
      </p:sp>
      <p:sp>
        <p:nvSpPr>
          <p:cNvPr id="45058" name="Content Placeholder 4"/>
          <p:cNvSpPr>
            <a:spLocks noGrp="1"/>
          </p:cNvSpPr>
          <p:nvPr>
            <p:ph idx="1"/>
          </p:nvPr>
        </p:nvSpPr>
        <p:spPr/>
        <p:txBody>
          <a:bodyPr/>
          <a:lstStyle/>
          <a:p>
            <a:r>
              <a:rPr lang="en-US" altLang="x-none" dirty="0">
                <a:ea typeface="ＭＳ Ｐゴシック" charset="-128"/>
              </a:rPr>
              <a:t>Health care is not something given from an expert to a customer, it is shared work – requires producing together</a:t>
            </a:r>
          </a:p>
          <a:p>
            <a:endParaRPr lang="en-US" altLang="x-none" dirty="0">
              <a:ea typeface="ＭＳ Ｐゴシック" charset="-128"/>
            </a:endParaRPr>
          </a:p>
          <a:p>
            <a:r>
              <a:rPr lang="en-US" altLang="x-none" dirty="0">
                <a:ea typeface="ＭＳ Ｐゴシック" charset="-128"/>
              </a:rPr>
              <a:t>We don</a:t>
            </a:r>
            <a:r>
              <a:rPr lang="en-US" altLang="en-US" dirty="0">
                <a:ea typeface="ＭＳ Ｐゴシック" charset="-128"/>
              </a:rPr>
              <a:t>’</a:t>
            </a:r>
            <a:r>
              <a:rPr lang="en-US" altLang="x-none" dirty="0">
                <a:ea typeface="ＭＳ Ｐゴシック" charset="-128"/>
              </a:rPr>
              <a:t>t work </a:t>
            </a:r>
            <a:r>
              <a:rPr lang="en-US" altLang="x-none" b="1" dirty="0">
                <a:ea typeface="ＭＳ Ｐゴシック" charset="-128"/>
              </a:rPr>
              <a:t>for</a:t>
            </a:r>
            <a:r>
              <a:rPr lang="en-US" altLang="x-none" dirty="0">
                <a:ea typeface="ＭＳ Ｐゴシック" charset="-128"/>
              </a:rPr>
              <a:t> families as customers</a:t>
            </a:r>
          </a:p>
          <a:p>
            <a:r>
              <a:rPr lang="en-US" altLang="x-none" dirty="0">
                <a:ea typeface="ＭＳ Ｐゴシック" charset="-128"/>
              </a:rPr>
              <a:t>We work </a:t>
            </a:r>
            <a:r>
              <a:rPr lang="en-US" altLang="x-none" b="1" dirty="0">
                <a:ea typeface="ＭＳ Ｐゴシック" charset="-128"/>
              </a:rPr>
              <a:t>with</a:t>
            </a:r>
            <a:r>
              <a:rPr lang="en-US" altLang="x-none" dirty="0">
                <a:ea typeface="ＭＳ Ｐゴシック" charset="-128"/>
              </a:rPr>
              <a:t> families as partners</a:t>
            </a:r>
          </a:p>
        </p:txBody>
      </p:sp>
      <p:sp>
        <p:nvSpPr>
          <p:cNvPr id="450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38FBE71A-4EF5-994B-822C-FAA665DB1C03}" type="slidenum">
              <a:rPr lang="en-US" altLang="x-none" sz="1200">
                <a:solidFill>
                  <a:srgbClr val="898989"/>
                </a:solidFill>
                <a:latin typeface="Calibri" charset="0"/>
              </a:rPr>
              <a:pPr>
                <a:spcBef>
                  <a:spcPct val="0"/>
                </a:spcBef>
                <a:buFontTx/>
                <a:buNone/>
              </a:pPr>
              <a:t>21</a:t>
            </a:fld>
            <a:endParaRPr lang="en-US" altLang="x-none" sz="1200">
              <a:solidFill>
                <a:srgbClr val="898989"/>
              </a:solidFill>
              <a:latin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726" y="4064001"/>
            <a:ext cx="6437512" cy="2474940"/>
          </a:xfrm>
          <a:prstGeom prst="rect">
            <a:avLst/>
          </a:prstGeom>
        </p:spPr>
      </p:pic>
    </p:spTree>
    <p:extLst>
      <p:ext uri="{BB962C8B-B14F-4D97-AF65-F5344CB8AC3E}">
        <p14:creationId xmlns:p14="http://schemas.microsoft.com/office/powerpoint/2010/main" val="27639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9DCCE9-EF72-B14F-B5C5-7A405CEF0AE1}"/>
              </a:ext>
            </a:extLst>
          </p:cNvPr>
          <p:cNvSpPr txBox="1">
            <a:spLocks/>
          </p:cNvSpPr>
          <p:nvPr/>
        </p:nvSpPr>
        <p:spPr>
          <a:xfrm>
            <a:off x="1981200" y="615142"/>
            <a:ext cx="6210476" cy="802495"/>
          </a:xfrm>
          <a:prstGeom prst="rect">
            <a:avLst/>
          </a:prstGeom>
        </p:spPr>
        <p:txBody>
          <a:bodyPr vert="horz" lIns="91331" tIns="45664" rIns="91331" bIns="45664" rtlCol="0" anchor="t">
            <a:normAutofit/>
          </a:bodyPr>
          <a:lstStyle>
            <a:lvl1pPr algn="l" defTabSz="342482" rtl="0" eaLnBrk="1" latinLnBrk="0" hangingPunct="1">
              <a:spcBef>
                <a:spcPct val="0"/>
              </a:spcBef>
              <a:buNone/>
              <a:defRPr sz="3300" kern="1200">
                <a:solidFill>
                  <a:schemeClr val="tx1"/>
                </a:solidFill>
                <a:latin typeface="+mj-lt"/>
                <a:ea typeface="+mj-ea"/>
                <a:cs typeface="+mj-cs"/>
              </a:defRPr>
            </a:lvl1pPr>
          </a:lstStyle>
          <a:p>
            <a:r>
              <a:rPr lang="en-US" altLang="x-none" sz="2400">
                <a:ea typeface="ＭＳ Ｐゴシック" charset="-128"/>
              </a:rPr>
              <a:t>Facilitating multi-actor collaboration</a:t>
            </a:r>
            <a:endParaRPr lang="en-US" altLang="x-none" sz="2400" dirty="0">
              <a:ea typeface="ＭＳ Ｐゴシック" charset="-128"/>
            </a:endParaRPr>
          </a:p>
        </p:txBody>
      </p:sp>
      <p:pic>
        <p:nvPicPr>
          <p:cNvPr id="6" name="Picture 5">
            <a:extLst>
              <a:ext uri="{FF2B5EF4-FFF2-40B4-BE49-F238E27FC236}">
                <a16:creationId xmlns:a16="http://schemas.microsoft.com/office/drawing/2014/main" id="{FCAABBA2-3025-5745-89E6-D594CA5803B9}"/>
              </a:ext>
            </a:extLst>
          </p:cNvPr>
          <p:cNvPicPr>
            <a:picLocks noChangeAspect="1"/>
          </p:cNvPicPr>
          <p:nvPr/>
        </p:nvPicPr>
        <p:blipFill>
          <a:blip r:embed="rId2"/>
          <a:stretch>
            <a:fillRect/>
          </a:stretch>
        </p:blipFill>
        <p:spPr>
          <a:xfrm>
            <a:off x="2139372" y="1417636"/>
            <a:ext cx="3175000" cy="4318000"/>
          </a:xfrm>
          <a:prstGeom prst="rect">
            <a:avLst/>
          </a:prstGeom>
        </p:spPr>
      </p:pic>
      <p:pic>
        <p:nvPicPr>
          <p:cNvPr id="7" name="Picture 6">
            <a:extLst>
              <a:ext uri="{FF2B5EF4-FFF2-40B4-BE49-F238E27FC236}">
                <a16:creationId xmlns:a16="http://schemas.microsoft.com/office/drawing/2014/main" id="{8DDBD13F-BD59-2449-86D9-71EBE0AF52FF}"/>
              </a:ext>
            </a:extLst>
          </p:cNvPr>
          <p:cNvPicPr>
            <a:picLocks noChangeAspect="1"/>
          </p:cNvPicPr>
          <p:nvPr/>
        </p:nvPicPr>
        <p:blipFill>
          <a:blip r:embed="rId3"/>
          <a:stretch>
            <a:fillRect/>
          </a:stretch>
        </p:blipFill>
        <p:spPr>
          <a:xfrm>
            <a:off x="5680362" y="1675964"/>
            <a:ext cx="4754191" cy="3561054"/>
          </a:xfrm>
          <a:prstGeom prst="rect">
            <a:avLst/>
          </a:prstGeom>
        </p:spPr>
      </p:pic>
    </p:spTree>
    <p:extLst>
      <p:ext uri="{BB962C8B-B14F-4D97-AF65-F5344CB8AC3E}">
        <p14:creationId xmlns:p14="http://schemas.microsoft.com/office/powerpoint/2010/main" val="240533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C55F-9273-524D-BF4A-7B08E1C8C132}"/>
              </a:ext>
            </a:extLst>
          </p:cNvPr>
          <p:cNvSpPr>
            <a:spLocks noGrp="1"/>
          </p:cNvSpPr>
          <p:nvPr>
            <p:ph type="title"/>
          </p:nvPr>
        </p:nvSpPr>
        <p:spPr/>
        <p:txBody>
          <a:bodyPr>
            <a:normAutofit/>
          </a:bodyPr>
          <a:lstStyle/>
          <a:p>
            <a:pPr>
              <a:defRPr/>
            </a:pPr>
            <a:r>
              <a:rPr lang="en-US" dirty="0">
                <a:cs typeface="+mj-cs"/>
              </a:rPr>
              <a:t>Examples: contributions last 2 months</a:t>
            </a:r>
          </a:p>
        </p:txBody>
      </p:sp>
      <p:sp>
        <p:nvSpPr>
          <p:cNvPr id="3" name="Content Placeholder 2">
            <a:extLst>
              <a:ext uri="{FF2B5EF4-FFF2-40B4-BE49-F238E27FC236}">
                <a16:creationId xmlns:a16="http://schemas.microsoft.com/office/drawing/2014/main" id="{5DDDE386-B708-7E4B-B749-CAA22C96F7BA}"/>
              </a:ext>
            </a:extLst>
          </p:cNvPr>
          <p:cNvSpPr>
            <a:spLocks noGrp="1"/>
          </p:cNvSpPr>
          <p:nvPr>
            <p:ph idx="1"/>
          </p:nvPr>
        </p:nvSpPr>
        <p:spPr/>
        <p:txBody>
          <a:bodyPr>
            <a:normAutofit lnSpcReduction="10000"/>
          </a:bodyPr>
          <a:lstStyle/>
          <a:p>
            <a:pPr>
              <a:buFont typeface="Arial" charset="0"/>
              <a:buChar char="•"/>
              <a:defRPr/>
            </a:pPr>
            <a:r>
              <a:rPr lang="en-US" dirty="0">
                <a:cs typeface="+mn-cs"/>
              </a:rPr>
              <a:t>Pre-visit planning video (Levine)</a:t>
            </a:r>
          </a:p>
          <a:p>
            <a:pPr>
              <a:buFont typeface="Arial" charset="0"/>
              <a:buChar char="•"/>
              <a:defRPr/>
            </a:pPr>
            <a:r>
              <a:rPr lang="en-US" dirty="0">
                <a:cs typeface="+mn-cs"/>
              </a:rPr>
              <a:t>Group visit model (CHKD)</a:t>
            </a:r>
          </a:p>
          <a:p>
            <a:pPr>
              <a:buFont typeface="Arial" charset="0"/>
              <a:buChar char="•"/>
              <a:defRPr/>
            </a:pPr>
            <a:r>
              <a:rPr lang="en-US" dirty="0">
                <a:cs typeface="+mn-cs"/>
              </a:rPr>
              <a:t>Parents on research committee helping develop research policies and process (Las Vegas)</a:t>
            </a:r>
          </a:p>
          <a:p>
            <a:pPr>
              <a:buFont typeface="Arial" charset="0"/>
              <a:buChar char="•"/>
              <a:defRPr/>
            </a:pPr>
            <a:r>
              <a:rPr lang="en-US" dirty="0">
                <a:cs typeface="+mn-cs"/>
              </a:rPr>
              <a:t>Master reliance agreement template (IRB chairs at BCH, CCHMC and CHOP)</a:t>
            </a:r>
          </a:p>
          <a:p>
            <a:pPr>
              <a:buFont typeface="Arial" charset="0"/>
              <a:buChar char="•"/>
              <a:defRPr/>
            </a:pPr>
            <a:r>
              <a:rPr lang="en-US" dirty="0">
                <a:cs typeface="+mn-cs"/>
              </a:rPr>
              <a:t>Speak out video (Alex </a:t>
            </a:r>
            <a:r>
              <a:rPr lang="en-US" dirty="0" err="1">
                <a:cs typeface="+mn-cs"/>
              </a:rPr>
              <a:t>Joffriet</a:t>
            </a:r>
            <a:r>
              <a:rPr lang="en-US" dirty="0">
                <a:cs typeface="+mn-cs"/>
              </a:rPr>
              <a:t> - CCHMC)</a:t>
            </a:r>
          </a:p>
          <a:p>
            <a:pPr>
              <a:buFont typeface="Arial" charset="0"/>
              <a:buChar char="•"/>
              <a:defRPr/>
            </a:pPr>
            <a:r>
              <a:rPr lang="en-US" dirty="0" err="1">
                <a:cs typeface="+mn-cs"/>
              </a:rPr>
              <a:t>Ostomy</a:t>
            </a:r>
            <a:r>
              <a:rPr lang="en-US" dirty="0">
                <a:cs typeface="+mn-cs"/>
              </a:rPr>
              <a:t> toolkit (PAC)</a:t>
            </a:r>
          </a:p>
          <a:p>
            <a:pPr>
              <a:buFont typeface="Arial" charset="0"/>
              <a:buChar char="•"/>
              <a:defRPr/>
            </a:pPr>
            <a:r>
              <a:rPr lang="en-US" dirty="0">
                <a:cs typeface="+mn-cs"/>
              </a:rPr>
              <a:t>Design for a clinical trial (ICN)</a:t>
            </a:r>
          </a:p>
          <a:p>
            <a:pPr>
              <a:buFont typeface="Arial" charset="0"/>
              <a:buChar char="•"/>
              <a:defRPr/>
            </a:pPr>
            <a:endParaRPr lang="en-US" dirty="0">
              <a:cs typeface="+mn-cs"/>
            </a:endParaRPr>
          </a:p>
          <a:p>
            <a:pPr>
              <a:buFont typeface="Arial" charset="0"/>
              <a:buChar char="•"/>
              <a:defRPr/>
            </a:pPr>
            <a:endParaRPr lang="en-US" dirty="0">
              <a:cs typeface="+mn-cs"/>
            </a:endParaRPr>
          </a:p>
        </p:txBody>
      </p:sp>
    </p:spTree>
    <p:extLst>
      <p:ext uri="{BB962C8B-B14F-4D97-AF65-F5344CB8AC3E}">
        <p14:creationId xmlns:p14="http://schemas.microsoft.com/office/powerpoint/2010/main" val="125007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AA5C33-751B-D942-9777-19D5A14F3669}"/>
              </a:ext>
            </a:extLst>
          </p:cNvPr>
          <p:cNvSpPr>
            <a:spLocks noGrp="1"/>
          </p:cNvSpPr>
          <p:nvPr>
            <p:ph idx="1"/>
          </p:nvPr>
        </p:nvSpPr>
        <p:spPr/>
        <p:txBody>
          <a:bodyPr/>
          <a:lstStyle/>
          <a:p>
            <a:r>
              <a:rPr lang="en-US" dirty="0"/>
              <a:t>Goal: accelerate research, translation, and implementation of new knowledge into improved outcomes</a:t>
            </a:r>
          </a:p>
          <a:p>
            <a:r>
              <a:rPr lang="en-US" dirty="0"/>
              <a:t>Specific Aims</a:t>
            </a:r>
          </a:p>
          <a:p>
            <a:pPr lvl="1"/>
            <a:r>
              <a:rPr lang="en-US" dirty="0"/>
              <a:t>Engage stakeholders in co-designing and collaboratively testing interventions to facilitate emergence of LHSs that improve outcomes by integrating clinical/translational research with health care practice</a:t>
            </a:r>
          </a:p>
          <a:p>
            <a:pPr lvl="1"/>
            <a:r>
              <a:rPr lang="en-US" dirty="0"/>
              <a:t>Align and integrate functions across the CCTST for training and methodologic support to apply the network architecture that facilitates LHS formation</a:t>
            </a:r>
          </a:p>
          <a:p>
            <a:endParaRPr lang="en-US" dirty="0"/>
          </a:p>
        </p:txBody>
      </p:sp>
      <p:sp>
        <p:nvSpPr>
          <p:cNvPr id="3" name="Title 2">
            <a:extLst>
              <a:ext uri="{FF2B5EF4-FFF2-40B4-BE49-F238E27FC236}">
                <a16:creationId xmlns:a16="http://schemas.microsoft.com/office/drawing/2014/main" id="{006C659C-8FD4-BB45-AB3D-21727DE7DC58}"/>
              </a:ext>
            </a:extLst>
          </p:cNvPr>
          <p:cNvSpPr>
            <a:spLocks noGrp="1"/>
          </p:cNvSpPr>
          <p:nvPr>
            <p:ph type="title"/>
          </p:nvPr>
        </p:nvSpPr>
        <p:spPr/>
        <p:txBody>
          <a:bodyPr/>
          <a:lstStyle/>
          <a:p>
            <a:r>
              <a:rPr lang="en-US" dirty="0"/>
              <a:t>CCTST Optional Module: LHS</a:t>
            </a:r>
          </a:p>
        </p:txBody>
      </p:sp>
    </p:spTree>
    <p:extLst>
      <p:ext uri="{BB962C8B-B14F-4D97-AF65-F5344CB8AC3E}">
        <p14:creationId xmlns:p14="http://schemas.microsoft.com/office/powerpoint/2010/main" val="201361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Develop, test, and refine interventions that facilitate the formation of a LHS within a major clinical sub-system of the AHC, specifically UC Health’s Gardner Neuroscience Institute and CCHMC’s Mind, Brain, and Behavior Initiative</a:t>
            </a:r>
          </a:p>
          <a:p>
            <a:endParaRPr lang="en-US" dirty="0"/>
          </a:p>
          <a:p>
            <a:endParaRPr lang="en-US" dirty="0"/>
          </a:p>
          <a:p>
            <a:pPr marL="0" indent="0" algn="ctr">
              <a:buNone/>
            </a:pPr>
            <a:r>
              <a:rPr lang="en-US" dirty="0"/>
              <a:t>…and then COVID-19 arrived.</a:t>
            </a:r>
          </a:p>
        </p:txBody>
      </p:sp>
      <p:sp>
        <p:nvSpPr>
          <p:cNvPr id="3" name="Title 2"/>
          <p:cNvSpPr>
            <a:spLocks noGrp="1"/>
          </p:cNvSpPr>
          <p:nvPr>
            <p:ph type="title"/>
          </p:nvPr>
        </p:nvSpPr>
        <p:spPr/>
        <p:txBody>
          <a:bodyPr/>
          <a:lstStyle/>
          <a:p>
            <a:r>
              <a:rPr lang="en-US" dirty="0"/>
              <a:t>Original Plan</a:t>
            </a:r>
          </a:p>
        </p:txBody>
      </p:sp>
    </p:spTree>
    <p:extLst>
      <p:ext uri="{BB962C8B-B14F-4D97-AF65-F5344CB8AC3E}">
        <p14:creationId xmlns:p14="http://schemas.microsoft.com/office/powerpoint/2010/main" val="358270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3127266"/>
          </a:xfrm>
        </p:spPr>
        <p:txBody>
          <a:bodyPr anchor="t"/>
          <a:lstStyle/>
          <a:p>
            <a:r>
              <a:rPr lang="en-US" dirty="0"/>
              <a:t>Let no pandemic “go to waste”!</a:t>
            </a:r>
            <a:endParaRPr lang="en-US" dirty="0">
              <a:cs typeface="Calibri"/>
            </a:endParaRPr>
          </a:p>
          <a:p>
            <a:r>
              <a:rPr lang="en-US" dirty="0"/>
              <a:t>COVID-19 provides a unique opportunity to build an LHS and contribute to the broader regional mission</a:t>
            </a:r>
          </a:p>
          <a:p>
            <a:r>
              <a:rPr lang="en-US" dirty="0"/>
              <a:t>Ultimately arrive at the same place through rapid prototype: </a:t>
            </a:r>
            <a:r>
              <a:rPr lang="en-US" i="1" dirty="0"/>
              <a:t>a replicable, tested approach to facilitating the creation of LHSs within the AHC  </a:t>
            </a:r>
          </a:p>
          <a:p>
            <a:pPr marL="0" indent="0">
              <a:buNone/>
            </a:pPr>
            <a:endParaRPr lang="en-US" dirty="0"/>
          </a:p>
        </p:txBody>
      </p:sp>
      <p:sp>
        <p:nvSpPr>
          <p:cNvPr id="3" name="Title 2"/>
          <p:cNvSpPr>
            <a:spLocks noGrp="1"/>
          </p:cNvSpPr>
          <p:nvPr>
            <p:ph type="title"/>
          </p:nvPr>
        </p:nvSpPr>
        <p:spPr/>
        <p:txBody>
          <a:bodyPr/>
          <a:lstStyle/>
          <a:p>
            <a:r>
              <a:rPr lang="en-US" dirty="0"/>
              <a:t>New Plan</a:t>
            </a:r>
          </a:p>
        </p:txBody>
      </p:sp>
      <p:sp>
        <p:nvSpPr>
          <p:cNvPr id="4" name="TextBox 3">
            <a:extLst>
              <a:ext uri="{FF2B5EF4-FFF2-40B4-BE49-F238E27FC236}">
                <a16:creationId xmlns:a16="http://schemas.microsoft.com/office/drawing/2014/main" id="{3A1F4896-4F19-AC42-BF00-2E4CA63F7F4D}"/>
              </a:ext>
            </a:extLst>
          </p:cNvPr>
          <p:cNvSpPr txBox="1"/>
          <p:nvPr/>
        </p:nvSpPr>
        <p:spPr>
          <a:xfrm>
            <a:off x="2416399" y="4504523"/>
            <a:ext cx="7351332" cy="923330"/>
          </a:xfrm>
          <a:prstGeom prst="rect">
            <a:avLst/>
          </a:prstGeom>
          <a:noFill/>
        </p:spPr>
        <p:txBody>
          <a:bodyPr wrap="square" rtlCol="0">
            <a:spAutoFit/>
          </a:bodyPr>
          <a:lstStyle/>
          <a:p>
            <a:r>
              <a:rPr lang="en-US" b="1" i="1" dirty="0"/>
              <a:t>Prototype</a:t>
            </a:r>
            <a:r>
              <a:rPr lang="en-US" i="1" dirty="0"/>
              <a:t>—An approximation of product, service, component of a system, or system among one or more dimensions of interest</a:t>
            </a:r>
          </a:p>
          <a:p>
            <a:endParaRPr lang="en-US" i="1" dirty="0"/>
          </a:p>
        </p:txBody>
      </p:sp>
    </p:spTree>
    <p:extLst>
      <p:ext uri="{BB962C8B-B14F-4D97-AF65-F5344CB8AC3E}">
        <p14:creationId xmlns:p14="http://schemas.microsoft.com/office/powerpoint/2010/main" val="104380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Big Picture</a:t>
            </a:r>
          </a:p>
        </p:txBody>
      </p:sp>
      <p:graphicFrame>
        <p:nvGraphicFramePr>
          <p:cNvPr id="4" name="Content Placeholder 3">
            <a:extLst>
              <a:ext uri="{FF2B5EF4-FFF2-40B4-BE49-F238E27FC236}">
                <a16:creationId xmlns:a16="http://schemas.microsoft.com/office/drawing/2014/main" id="{78DD7291-D6E2-4814-A083-DFDCB4707621}"/>
              </a:ext>
            </a:extLst>
          </p:cNvPr>
          <p:cNvGraphicFramePr>
            <a:graphicFrameLocks noGrp="1"/>
          </p:cNvGraphicFramePr>
          <p:nvPr>
            <p:ph idx="1"/>
            <p:extLst>
              <p:ext uri="{D42A27DB-BD31-4B8C-83A1-F6EECF244321}">
                <p14:modId xmlns:p14="http://schemas.microsoft.com/office/powerpoint/2010/main" val="531851652"/>
              </p:ext>
            </p:extLst>
          </p:nvPr>
        </p:nvGraphicFramePr>
        <p:xfrm>
          <a:off x="268937" y="1453019"/>
          <a:ext cx="10777305" cy="417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1047802" y="1943332"/>
            <a:ext cx="2346753" cy="923330"/>
          </a:xfrm>
          <a:prstGeom prst="rect">
            <a:avLst/>
          </a:prstGeom>
          <a:noFill/>
        </p:spPr>
        <p:txBody>
          <a:bodyPr wrap="square" rtlCol="0">
            <a:spAutoFit/>
          </a:bodyPr>
          <a:lstStyle/>
          <a:p>
            <a:r>
              <a:rPr lang="en-US" dirty="0"/>
              <a:t>Co-Chairs: </a:t>
            </a:r>
          </a:p>
          <a:p>
            <a:r>
              <a:rPr lang="en-US" dirty="0"/>
              <a:t>Evie </a:t>
            </a:r>
            <a:r>
              <a:rPr lang="en-US" dirty="0" err="1"/>
              <a:t>Alessandrini</a:t>
            </a:r>
            <a:r>
              <a:rPr lang="en-US" dirty="0"/>
              <a:t> &amp; Steve Davis</a:t>
            </a:r>
          </a:p>
        </p:txBody>
      </p:sp>
      <p:cxnSp>
        <p:nvCxnSpPr>
          <p:cNvPr id="7" name="Straight Arrow Connector 6"/>
          <p:cNvCxnSpPr/>
          <p:nvPr/>
        </p:nvCxnSpPr>
        <p:spPr>
          <a:xfrm flipH="1" flipV="1">
            <a:off x="2221178" y="2866662"/>
            <a:ext cx="484446" cy="288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8962372" y="1597068"/>
            <a:ext cx="463463" cy="38897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9758312" y="2259599"/>
            <a:ext cx="2017228" cy="2585323"/>
          </a:xfrm>
          <a:prstGeom prst="rect">
            <a:avLst/>
          </a:prstGeom>
          <a:noFill/>
        </p:spPr>
        <p:txBody>
          <a:bodyPr wrap="square" rtlCol="0">
            <a:spAutoFit/>
          </a:bodyPr>
          <a:lstStyle/>
          <a:p>
            <a:r>
              <a:rPr lang="en-US" dirty="0"/>
              <a:t>The “RACE” Team:</a:t>
            </a:r>
          </a:p>
          <a:p>
            <a:endParaRPr lang="en-US" dirty="0"/>
          </a:p>
          <a:p>
            <a:r>
              <a:rPr lang="en-US" dirty="0"/>
              <a:t>Peter Margolis</a:t>
            </a:r>
          </a:p>
          <a:p>
            <a:r>
              <a:rPr lang="en-US" dirty="0"/>
              <a:t>Rob Kahn</a:t>
            </a:r>
          </a:p>
          <a:p>
            <a:r>
              <a:rPr lang="en-US" dirty="0"/>
              <a:t>Andy Beck</a:t>
            </a:r>
          </a:p>
          <a:p>
            <a:r>
              <a:rPr lang="en-US" dirty="0"/>
              <a:t>David Hartley</a:t>
            </a:r>
          </a:p>
          <a:p>
            <a:r>
              <a:rPr lang="en-US" dirty="0"/>
              <a:t>Michael Seid</a:t>
            </a:r>
          </a:p>
          <a:p>
            <a:r>
              <a:rPr lang="en-US" dirty="0"/>
              <a:t>Susan Cronin</a:t>
            </a:r>
          </a:p>
          <a:p>
            <a:r>
              <a:rPr lang="en-US" dirty="0"/>
              <a:t>Myra Saeed</a:t>
            </a:r>
          </a:p>
        </p:txBody>
      </p:sp>
    </p:spTree>
    <p:extLst>
      <p:ext uri="{BB962C8B-B14F-4D97-AF65-F5344CB8AC3E}">
        <p14:creationId xmlns:p14="http://schemas.microsoft.com/office/powerpoint/2010/main" val="55775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Goal: enable </a:t>
            </a:r>
            <a:r>
              <a:rPr lang="en-US" b="1" u="sng" dirty="0"/>
              <a:t>R</a:t>
            </a:r>
            <a:r>
              <a:rPr lang="en-US" dirty="0"/>
              <a:t>apid, </a:t>
            </a:r>
            <a:r>
              <a:rPr lang="en-US" b="1" u="sng" dirty="0"/>
              <a:t>A</a:t>
            </a:r>
            <a:r>
              <a:rPr lang="en-US" dirty="0"/>
              <a:t>daptive </a:t>
            </a:r>
            <a:r>
              <a:rPr lang="en-US" b="1" u="sng" dirty="0"/>
              <a:t>C</a:t>
            </a:r>
            <a:r>
              <a:rPr lang="en-US" dirty="0"/>
              <a:t>ontrol of the </a:t>
            </a:r>
            <a:r>
              <a:rPr lang="en-US" b="1" u="sng" dirty="0"/>
              <a:t>E</a:t>
            </a:r>
            <a:r>
              <a:rPr lang="en-US" dirty="0"/>
              <a:t>pidemic</a:t>
            </a:r>
          </a:p>
          <a:p>
            <a:r>
              <a:rPr lang="en-US" dirty="0"/>
              <a:t>Mandate:</a:t>
            </a:r>
          </a:p>
          <a:p>
            <a:pPr lvl="1"/>
            <a:r>
              <a:rPr lang="en-US" b="1" dirty="0"/>
              <a:t>Understand real time spread of disease</a:t>
            </a:r>
            <a:r>
              <a:rPr lang="en-US" dirty="0"/>
              <a:t> using data from disease surveillance, diagnostic testing, and reporting systems to ensure that up-to-date information on local spread is available to inform strategy-setting and daily tactical decision-making to MAC sub-committees</a:t>
            </a:r>
          </a:p>
          <a:p>
            <a:pPr lvl="1"/>
            <a:r>
              <a:rPr lang="en-US" b="1" dirty="0"/>
              <a:t>Use</a:t>
            </a:r>
            <a:r>
              <a:rPr lang="en-US" dirty="0"/>
              <a:t> </a:t>
            </a:r>
            <a:r>
              <a:rPr lang="en-US" b="1" dirty="0"/>
              <a:t>surveillance data to</a:t>
            </a:r>
            <a:r>
              <a:rPr lang="en-US" dirty="0"/>
              <a:t> </a:t>
            </a:r>
            <a:r>
              <a:rPr lang="en-US" b="1" dirty="0"/>
              <a:t>inform and update model-based forecasts</a:t>
            </a:r>
            <a:endParaRPr lang="en-US" dirty="0"/>
          </a:p>
          <a:p>
            <a:pPr lvl="1"/>
            <a:r>
              <a:rPr lang="en-US" b="1" dirty="0">
                <a:solidFill>
                  <a:srgbClr val="BB1D28"/>
                </a:solidFill>
              </a:rPr>
              <a:t>Develop measurement and collaborative learning system</a:t>
            </a:r>
            <a:r>
              <a:rPr lang="en-US" dirty="0"/>
              <a:t> to achieve and keep </a:t>
            </a:r>
            <a:r>
              <a:rPr lang="en-US" dirty="0" err="1"/>
              <a:t>R</a:t>
            </a:r>
            <a:r>
              <a:rPr lang="en-US" sz="2400" dirty="0" err="1"/>
              <a:t>eff</a:t>
            </a:r>
            <a:r>
              <a:rPr lang="en-US" dirty="0"/>
              <a:t>&lt;1.0 through integrated public health, health system, and community interventions</a:t>
            </a:r>
          </a:p>
          <a:p>
            <a:endParaRPr lang="en-US" dirty="0"/>
          </a:p>
        </p:txBody>
      </p:sp>
      <p:sp>
        <p:nvSpPr>
          <p:cNvPr id="3" name="Title 2"/>
          <p:cNvSpPr>
            <a:spLocks noGrp="1"/>
          </p:cNvSpPr>
          <p:nvPr>
            <p:ph type="title"/>
          </p:nvPr>
        </p:nvSpPr>
        <p:spPr/>
        <p:txBody>
          <a:bodyPr/>
          <a:lstStyle/>
          <a:p>
            <a:r>
              <a:rPr lang="en-US" dirty="0"/>
              <a:t>The “RACE” Team</a:t>
            </a:r>
          </a:p>
        </p:txBody>
      </p:sp>
      <p:sp>
        <p:nvSpPr>
          <p:cNvPr id="4" name="Left Brace 3"/>
          <p:cNvSpPr/>
          <p:nvPr/>
        </p:nvSpPr>
        <p:spPr>
          <a:xfrm>
            <a:off x="976508" y="4133589"/>
            <a:ext cx="276616" cy="11022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02" y="4361568"/>
            <a:ext cx="913356" cy="646331"/>
          </a:xfrm>
          <a:prstGeom prst="rect">
            <a:avLst/>
          </a:prstGeom>
          <a:noFill/>
        </p:spPr>
        <p:txBody>
          <a:bodyPr wrap="square" rtlCol="0">
            <a:spAutoFit/>
          </a:bodyPr>
          <a:lstStyle/>
          <a:p>
            <a:pPr algn="ctr"/>
            <a:r>
              <a:rPr lang="en-US" dirty="0"/>
              <a:t>LHS</a:t>
            </a:r>
          </a:p>
          <a:p>
            <a:pPr algn="r"/>
            <a:r>
              <a:rPr lang="en-US" dirty="0"/>
              <a:t>Module</a:t>
            </a:r>
          </a:p>
        </p:txBody>
      </p:sp>
    </p:spTree>
    <p:extLst>
      <p:ext uri="{BB962C8B-B14F-4D97-AF65-F5344CB8AC3E}">
        <p14:creationId xmlns:p14="http://schemas.microsoft.com/office/powerpoint/2010/main" val="277958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Developed an aim and theory focused on improving outcomes </a:t>
            </a:r>
          </a:p>
          <a:p>
            <a:r>
              <a:rPr lang="en-US" dirty="0"/>
              <a:t>Developed (and continue to refine) a logic model/work plan based on literature and theory of LHS frameworks</a:t>
            </a:r>
          </a:p>
          <a:p>
            <a:r>
              <a:rPr lang="en-US" dirty="0"/>
              <a:t>Created a virtual knowledge sharing infrastructure via Hive Networks</a:t>
            </a:r>
          </a:p>
          <a:p>
            <a:r>
              <a:rPr lang="en-US" dirty="0"/>
              <a:t>Identified and started collaborating with motivated partners</a:t>
            </a:r>
          </a:p>
          <a:p>
            <a:pPr lvl="1"/>
            <a:r>
              <a:rPr lang="en-US" dirty="0"/>
              <a:t>Primary Care</a:t>
            </a:r>
          </a:p>
          <a:p>
            <a:pPr lvl="1"/>
            <a:r>
              <a:rPr lang="en-US" dirty="0"/>
              <a:t>Pulmonary Medicine</a:t>
            </a:r>
          </a:p>
          <a:p>
            <a:pPr marL="457200" lvl="1" indent="0">
              <a:buNone/>
            </a:pPr>
            <a:endParaRPr lang="en-US" dirty="0"/>
          </a:p>
          <a:p>
            <a:r>
              <a:rPr lang="en-US" dirty="0"/>
              <a:t>Iterated. Iterated. Iterated. Iterated…</a:t>
            </a:r>
          </a:p>
        </p:txBody>
      </p:sp>
      <p:sp>
        <p:nvSpPr>
          <p:cNvPr id="3" name="Title 2"/>
          <p:cNvSpPr>
            <a:spLocks noGrp="1"/>
          </p:cNvSpPr>
          <p:nvPr>
            <p:ph type="title"/>
          </p:nvPr>
        </p:nvSpPr>
        <p:spPr/>
        <p:txBody>
          <a:bodyPr/>
          <a:lstStyle/>
          <a:p>
            <a:r>
              <a:rPr lang="en-US" dirty="0"/>
              <a:t>LHS Update: Month 1</a:t>
            </a:r>
          </a:p>
        </p:txBody>
      </p:sp>
    </p:spTree>
    <p:extLst>
      <p:ext uri="{BB962C8B-B14F-4D97-AF65-F5344CB8AC3E}">
        <p14:creationId xmlns:p14="http://schemas.microsoft.com/office/powerpoint/2010/main" val="330850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Learning healthcare.tif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15200" y="958850"/>
            <a:ext cx="2971800" cy="4375150"/>
          </a:xfrm>
        </p:spPr>
      </p:pic>
      <p:sp>
        <p:nvSpPr>
          <p:cNvPr id="3" name="Rectangle 3"/>
          <p:cNvSpPr>
            <a:spLocks noGrp="1" noChangeArrowheads="1"/>
          </p:cNvSpPr>
          <p:nvPr>
            <p:ph idx="1"/>
          </p:nvPr>
        </p:nvSpPr>
        <p:spPr>
          <a:xfrm>
            <a:off x="2057400" y="533400"/>
            <a:ext cx="4953000" cy="5410200"/>
          </a:xfrm>
        </p:spPr>
        <p:txBody>
          <a:bodyPr>
            <a:normAutofit/>
          </a:bodyPr>
          <a:lstStyle/>
          <a:p>
            <a:pPr marL="0" indent="0">
              <a:lnSpc>
                <a:spcPct val="120000"/>
              </a:lnSpc>
              <a:buNone/>
              <a:defRPr/>
            </a:pPr>
            <a:r>
              <a:rPr lang="en-US" sz="3200" dirty="0">
                <a:solidFill>
                  <a:srgbClr val="595959"/>
                </a:solidFill>
              </a:rPr>
              <a:t>Learning Health System         </a:t>
            </a:r>
          </a:p>
          <a:p>
            <a:pPr marL="0" indent="0">
              <a:lnSpc>
                <a:spcPct val="120000"/>
              </a:lnSpc>
              <a:buNone/>
              <a:defRPr/>
            </a:pPr>
            <a:r>
              <a:rPr lang="en-US" sz="2000" dirty="0">
                <a:solidFill>
                  <a:srgbClr val="595959"/>
                </a:solidFill>
              </a:rPr>
              <a:t>(U.S. Institute of Medicine)</a:t>
            </a:r>
          </a:p>
          <a:p>
            <a:pPr lvl="1">
              <a:lnSpc>
                <a:spcPct val="120000"/>
              </a:lnSpc>
              <a:defRPr/>
            </a:pPr>
            <a:endParaRPr lang="en-US" dirty="0">
              <a:solidFill>
                <a:srgbClr val="595959"/>
              </a:solidFill>
              <a:cs typeface="ＭＳ Ｐゴシック" charset="0"/>
            </a:endParaRPr>
          </a:p>
          <a:p>
            <a:pPr lvl="1">
              <a:lnSpc>
                <a:spcPct val="120000"/>
              </a:lnSpc>
              <a:defRPr/>
            </a:pPr>
            <a:r>
              <a:rPr lang="en-US" dirty="0">
                <a:solidFill>
                  <a:srgbClr val="595959"/>
                </a:solidFill>
                <a:cs typeface="ＭＳ Ｐゴシック" charset="0"/>
              </a:rPr>
              <a:t>One system for learning and doing (not separate systems for research and clinical care)</a:t>
            </a:r>
          </a:p>
          <a:p>
            <a:pPr marL="457086" lvl="1" indent="0">
              <a:lnSpc>
                <a:spcPct val="120000"/>
              </a:lnSpc>
              <a:buNone/>
              <a:defRPr/>
            </a:pPr>
            <a:endParaRPr lang="en-US" dirty="0">
              <a:solidFill>
                <a:srgbClr val="595959"/>
              </a:solidFill>
              <a:cs typeface="ＭＳ Ｐゴシック" charset="0"/>
            </a:endParaRPr>
          </a:p>
          <a:p>
            <a:pPr lvl="1">
              <a:lnSpc>
                <a:spcPct val="120000"/>
              </a:lnSpc>
              <a:defRPr/>
            </a:pPr>
            <a:r>
              <a:rPr lang="en-US" dirty="0">
                <a:solidFill>
                  <a:srgbClr val="595959"/>
                </a:solidFill>
                <a:cs typeface="ＭＳ Ｐゴシック" charset="0"/>
              </a:rPr>
              <a:t>Data is generated at the point of care, is aggregated to become knowledge, which is applied to clinical care, rapidly</a:t>
            </a:r>
          </a:p>
        </p:txBody>
      </p:sp>
    </p:spTree>
    <p:extLst>
      <p:ext uri="{BB962C8B-B14F-4D97-AF65-F5344CB8AC3E}">
        <p14:creationId xmlns:p14="http://schemas.microsoft.com/office/powerpoint/2010/main" val="1450187544"/>
      </p:ext>
    </p:extLst>
  </p:cSld>
  <p:clrMapOvr>
    <a:masterClrMapping/>
  </p:clrMapOvr>
  <p:transition spd="slow" advTm="33871"/>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90988" y="1624069"/>
            <a:ext cx="1676399"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12750" rtl="0" eaLnBrk="1" fontAlgn="auto" latinLnBrk="0" hangingPunct="1">
              <a:lnSpc>
                <a:spcPct val="90000"/>
              </a:lnSpc>
              <a:spcBef>
                <a:spcPts val="0"/>
              </a:spcBef>
              <a:spcAft>
                <a:spcPts val="0"/>
              </a:spcAft>
              <a:buClrTx/>
              <a:buSzTx/>
              <a:buFontTx/>
              <a:buNone/>
              <a:tabLst/>
              <a:defRPr/>
            </a:pPr>
            <a:r>
              <a:rPr kumimoji="0" lang="en-US" altLang="en-US" sz="1200" b="1" i="0" u="sng" strike="noStrike" kern="0" cap="none" spc="0" normalizeH="0" baseline="0" noProof="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rPr>
              <a:t>SMART Aim</a:t>
            </a:r>
          </a:p>
        </p:txBody>
      </p:sp>
      <p:sp>
        <p:nvSpPr>
          <p:cNvPr id="6" name="Text Box 4"/>
          <p:cNvSpPr txBox="1">
            <a:spLocks noChangeArrowheads="1"/>
          </p:cNvSpPr>
          <p:nvPr/>
        </p:nvSpPr>
        <p:spPr bwMode="auto">
          <a:xfrm>
            <a:off x="4504378" y="311118"/>
            <a:ext cx="21336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12750" rtl="0" eaLnBrk="1" fontAlgn="auto" latinLnBrk="0" hangingPunct="1">
              <a:lnSpc>
                <a:spcPct val="90000"/>
              </a:lnSpc>
              <a:spcBef>
                <a:spcPts val="0"/>
              </a:spcBef>
              <a:spcAft>
                <a:spcPts val="0"/>
              </a:spcAft>
              <a:buClrTx/>
              <a:buSzTx/>
              <a:buFontTx/>
              <a:buNone/>
              <a:tabLst/>
              <a:defRPr/>
            </a:pPr>
            <a:r>
              <a:rPr kumimoji="0" lang="en-US" altLang="en-US" sz="1200" b="1" i="0" u="sng" strike="noStrike" kern="0" cap="none" spc="0" normalizeH="0" baseline="0" noProof="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rPr>
              <a:t>Primary Drivers</a:t>
            </a:r>
          </a:p>
        </p:txBody>
      </p:sp>
      <p:sp>
        <p:nvSpPr>
          <p:cNvPr id="30" name="Text Box 60"/>
          <p:cNvSpPr txBox="1">
            <a:spLocks noChangeArrowheads="1"/>
          </p:cNvSpPr>
          <p:nvPr/>
        </p:nvSpPr>
        <p:spPr bwMode="auto">
          <a:xfrm>
            <a:off x="403511" y="228636"/>
            <a:ext cx="1676399"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12750" rtl="0" eaLnBrk="1" fontAlgn="auto" latinLnBrk="0" hangingPunct="1">
              <a:lnSpc>
                <a:spcPct val="90000"/>
              </a:lnSpc>
              <a:spcBef>
                <a:spcPts val="0"/>
              </a:spcBef>
              <a:spcAft>
                <a:spcPts val="0"/>
              </a:spcAft>
              <a:buClrTx/>
              <a:buSzTx/>
              <a:buFontTx/>
              <a:buNone/>
              <a:tabLst/>
              <a:defRPr/>
            </a:pPr>
            <a:r>
              <a:rPr kumimoji="0" lang="en-US" altLang="en-US" sz="1200" b="1" i="0" u="sng" strike="noStrike" kern="0" cap="none" spc="0" normalizeH="0" baseline="0" noProof="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rPr>
              <a:t>Global Aim</a:t>
            </a:r>
          </a:p>
        </p:txBody>
      </p:sp>
      <p:sp>
        <p:nvSpPr>
          <p:cNvPr id="35" name="Text Box 60"/>
          <p:cNvSpPr txBox="1">
            <a:spLocks noChangeArrowheads="1"/>
          </p:cNvSpPr>
          <p:nvPr/>
        </p:nvSpPr>
        <p:spPr bwMode="auto">
          <a:xfrm>
            <a:off x="404950" y="4604611"/>
            <a:ext cx="1676399"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12750" rtl="0" eaLnBrk="1" fontAlgn="auto" latinLnBrk="0" hangingPunct="1">
              <a:lnSpc>
                <a:spcPct val="90000"/>
              </a:lnSpc>
              <a:spcBef>
                <a:spcPts val="0"/>
              </a:spcBef>
              <a:spcAft>
                <a:spcPts val="0"/>
              </a:spcAft>
              <a:buClrTx/>
              <a:buSzTx/>
              <a:buFontTx/>
              <a:buNone/>
              <a:tabLst/>
              <a:defRPr/>
            </a:pPr>
            <a:r>
              <a:rPr kumimoji="0" lang="en-US" altLang="en-US" sz="1200" b="1" i="0" u="sng" strike="noStrike" kern="0" cap="none" spc="0" normalizeH="0" baseline="0" noProof="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rPr>
              <a:t>Population</a:t>
            </a:r>
          </a:p>
        </p:txBody>
      </p:sp>
      <p:sp>
        <p:nvSpPr>
          <p:cNvPr id="2" name="Left Brace 1"/>
          <p:cNvSpPr/>
          <p:nvPr/>
        </p:nvSpPr>
        <p:spPr>
          <a:xfrm>
            <a:off x="3677288" y="478166"/>
            <a:ext cx="779260" cy="5397435"/>
          </a:xfrm>
          <a:prstGeom prst="leftBrace">
            <a:avLst>
              <a:gd name="adj1" fmla="val 8333"/>
              <a:gd name="adj2" fmla="val 43983"/>
            </a:avLst>
          </a:prstGeom>
          <a:ln/>
        </p:spPr>
        <p:style>
          <a:lnRef idx="1">
            <a:schemeClr val="dk1"/>
          </a:lnRef>
          <a:fillRef idx="0">
            <a:schemeClr val="dk1"/>
          </a:fillRef>
          <a:effectRef idx="0">
            <a:schemeClr val="dk1"/>
          </a:effectRef>
          <a:fontRef idx="minor">
            <a:schemeClr val="tx1"/>
          </a:fontRef>
        </p:style>
        <p:txBody>
          <a:bodyPr rtlCol="0" anchor="ctr"/>
          <a:lstStyle/>
          <a:p>
            <a:pPr marL="0" marR="0" lvl="0" indent="0" algn="l" defTabSz="412750" rtl="0" eaLnBrk="1" fontAlgn="auto" latinLnBrk="0" hangingPunct="0">
              <a:lnSpc>
                <a:spcPct val="9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endParaRPr>
          </a:p>
        </p:txBody>
      </p:sp>
      <p:sp>
        <p:nvSpPr>
          <p:cNvPr id="41" name="Rectangle 59"/>
          <p:cNvSpPr>
            <a:spLocks noChangeArrowheads="1"/>
          </p:cNvSpPr>
          <p:nvPr/>
        </p:nvSpPr>
        <p:spPr bwMode="auto">
          <a:xfrm>
            <a:off x="395364" y="576858"/>
            <a:ext cx="3237860" cy="765493"/>
          </a:xfrm>
          <a:prstGeom prst="rect">
            <a:avLst/>
          </a:prstGeom>
          <a:solidFill>
            <a:schemeClr val="bg1"/>
          </a:solidFill>
          <a:ln w="12700">
            <a:solidFill>
              <a:schemeClr val="tx1"/>
            </a:solidFill>
            <a:miter lim="800000"/>
            <a:headEnd/>
            <a:tailEnd/>
          </a:ln>
          <a:effectLst/>
        </p:spPr>
        <p:txBody>
          <a:bodyPr anchor="ctr"/>
          <a:lstStyle/>
          <a:p>
            <a:pPr marL="0" marR="0" lvl="0" indent="0" algn="l" defTabSz="412750" rtl="0" eaLnBrk="1" fontAlgn="auto" latinLnBrk="0" hangingPunct="0">
              <a:lnSpc>
                <a:spcPct val="90000"/>
              </a:lnSpc>
              <a:spcBef>
                <a:spcPts val="0"/>
              </a:spcBef>
              <a:spcAft>
                <a:spcPts val="0"/>
              </a:spcAft>
              <a:buClrTx/>
              <a:buSzTx/>
              <a:buFontTx/>
              <a:buNone/>
              <a:tabLst/>
              <a:defRPr/>
            </a:pPr>
            <a:r>
              <a:rPr lang="en-US" altLang="en-US" sz="1600" kern="0" dirty="0">
                <a:solidFill>
                  <a:srgbClr val="565A5C"/>
                </a:solidFill>
                <a:latin typeface="Arial"/>
                <a:cs typeface="Arial"/>
                <a:sym typeface="Geomanist Book"/>
              </a:rPr>
              <a:t>Suppress transmission sufficient to reduce disease burden and return to economic productivity</a:t>
            </a:r>
          </a:p>
        </p:txBody>
      </p:sp>
      <p:sp>
        <p:nvSpPr>
          <p:cNvPr id="44" name="Rectangle 59"/>
          <p:cNvSpPr>
            <a:spLocks noChangeArrowheads="1"/>
          </p:cNvSpPr>
          <p:nvPr/>
        </p:nvSpPr>
        <p:spPr bwMode="auto">
          <a:xfrm>
            <a:off x="392505" y="4939549"/>
            <a:ext cx="3251500" cy="345628"/>
          </a:xfrm>
          <a:prstGeom prst="rect">
            <a:avLst/>
          </a:prstGeom>
          <a:solidFill>
            <a:schemeClr val="bg1"/>
          </a:solidFill>
          <a:ln w="12700">
            <a:solidFill>
              <a:schemeClr val="tx1"/>
            </a:solidFill>
            <a:miter lim="800000"/>
            <a:headEnd/>
            <a:tailEnd/>
          </a:ln>
          <a:effectLst/>
        </p:spPr>
        <p:txBody>
          <a:bodyPr anchor="ctr"/>
          <a:lstStyle/>
          <a:p>
            <a:pPr defTabSz="412750" hangingPunct="0">
              <a:lnSpc>
                <a:spcPct val="90000"/>
              </a:lnSpc>
              <a:defRPr/>
            </a:pPr>
            <a:r>
              <a:rPr lang="en-US" altLang="en-US" sz="1600" kern="0">
                <a:solidFill>
                  <a:srgbClr val="565A5C"/>
                </a:solidFill>
                <a:latin typeface="Arial"/>
                <a:cs typeface="Arial"/>
                <a:sym typeface="Geomanist Book"/>
              </a:rPr>
              <a:t>Zone 3 Region</a:t>
            </a:r>
            <a:endParaRPr kumimoji="0" lang="en-US" altLang="en-US" sz="1600" b="0" i="0" u="none" strike="noStrike" kern="0" cap="none" spc="0" normalizeH="0" baseline="0" noProof="0">
              <a:ln>
                <a:noFill/>
              </a:ln>
              <a:solidFill>
                <a:srgbClr val="565A5C"/>
              </a:solidFill>
              <a:effectLst/>
              <a:uLnTx/>
              <a:uFillTx/>
              <a:latin typeface="Arial"/>
              <a:cs typeface="Arial"/>
              <a:sym typeface="Geomanist Book"/>
            </a:endParaRPr>
          </a:p>
        </p:txBody>
      </p:sp>
      <p:sp>
        <p:nvSpPr>
          <p:cNvPr id="52" name="Rectangle 30">
            <a:extLst>
              <a:ext uri="{FF2B5EF4-FFF2-40B4-BE49-F238E27FC236}">
                <a16:creationId xmlns:a16="http://schemas.microsoft.com/office/drawing/2014/main" id="{30C30BC9-79BE-4CF2-AB24-3D9B2AB06634}"/>
              </a:ext>
            </a:extLst>
          </p:cNvPr>
          <p:cNvSpPr>
            <a:spLocks noChangeArrowheads="1"/>
          </p:cNvSpPr>
          <p:nvPr/>
        </p:nvSpPr>
        <p:spPr bwMode="auto">
          <a:xfrm>
            <a:off x="4451183" y="2680299"/>
            <a:ext cx="2862109" cy="5578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altLang="en-US" sz="1400" kern="0">
                <a:latin typeface="Arial"/>
                <a:cs typeface="Arial"/>
              </a:rPr>
              <a:t>Public Health Driven Prevention of Spread</a:t>
            </a:r>
            <a:endParaRPr lang="en-US" altLang="en-US" sz="1400" kern="0">
              <a:cs typeface="Arial"/>
            </a:endParaRPr>
          </a:p>
        </p:txBody>
      </p:sp>
      <p:sp>
        <p:nvSpPr>
          <p:cNvPr id="55" name="Rectangle 30">
            <a:extLst>
              <a:ext uri="{FF2B5EF4-FFF2-40B4-BE49-F238E27FC236}">
                <a16:creationId xmlns:a16="http://schemas.microsoft.com/office/drawing/2014/main" id="{5FB54B55-14A8-42BD-9924-06AB99AECB52}"/>
              </a:ext>
            </a:extLst>
          </p:cNvPr>
          <p:cNvSpPr>
            <a:spLocks noChangeArrowheads="1"/>
          </p:cNvSpPr>
          <p:nvPr/>
        </p:nvSpPr>
        <p:spPr bwMode="auto">
          <a:xfrm>
            <a:off x="4453090" y="866998"/>
            <a:ext cx="2862110" cy="7016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Effective COVID Health Care Services</a:t>
            </a:r>
            <a:endParaRPr lang="en-US" sz="1400" kern="0">
              <a:cs typeface="Arial"/>
            </a:endParaRPr>
          </a:p>
        </p:txBody>
      </p:sp>
      <p:sp>
        <p:nvSpPr>
          <p:cNvPr id="57" name="Rectangle 30">
            <a:extLst>
              <a:ext uri="{FF2B5EF4-FFF2-40B4-BE49-F238E27FC236}">
                <a16:creationId xmlns:a16="http://schemas.microsoft.com/office/drawing/2014/main" id="{42B5EA6F-F447-4450-A3F3-714224E12425}"/>
              </a:ext>
            </a:extLst>
          </p:cNvPr>
          <p:cNvSpPr>
            <a:spLocks noChangeArrowheads="1"/>
          </p:cNvSpPr>
          <p:nvPr/>
        </p:nvSpPr>
        <p:spPr bwMode="auto">
          <a:xfrm>
            <a:off x="7966352" y="421418"/>
            <a:ext cx="3902152" cy="3134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Hospital-Based Care</a:t>
            </a:r>
            <a:endParaRPr lang="en-US">
              <a:ea typeface="+mn-ea"/>
            </a:endParaRPr>
          </a:p>
        </p:txBody>
      </p:sp>
      <p:sp>
        <p:nvSpPr>
          <p:cNvPr id="19" name="Rectangle 30">
            <a:extLst>
              <a:ext uri="{FF2B5EF4-FFF2-40B4-BE49-F238E27FC236}">
                <a16:creationId xmlns:a16="http://schemas.microsoft.com/office/drawing/2014/main" id="{C9A98793-49E7-4830-93C9-D49D27DB7678}"/>
              </a:ext>
            </a:extLst>
          </p:cNvPr>
          <p:cNvSpPr>
            <a:spLocks noChangeArrowheads="1"/>
          </p:cNvSpPr>
          <p:nvPr/>
        </p:nvSpPr>
        <p:spPr bwMode="auto">
          <a:xfrm>
            <a:off x="4451183" y="4333695"/>
            <a:ext cx="2864017" cy="121919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altLang="en-US" sz="1400" kern="0">
                <a:latin typeface="Arial"/>
                <a:cs typeface="Arial"/>
              </a:rPr>
              <a:t>Effective Planning, Coordination, and Delivery of COVID Response</a:t>
            </a:r>
            <a:endParaRPr lang="en-US"/>
          </a:p>
        </p:txBody>
      </p:sp>
      <p:sp>
        <p:nvSpPr>
          <p:cNvPr id="20" name="Rectangle 30">
            <a:extLst>
              <a:ext uri="{FF2B5EF4-FFF2-40B4-BE49-F238E27FC236}">
                <a16:creationId xmlns:a16="http://schemas.microsoft.com/office/drawing/2014/main" id="{4DF33F38-3264-403D-B2F3-7ED29F8042A2}"/>
              </a:ext>
            </a:extLst>
          </p:cNvPr>
          <p:cNvSpPr>
            <a:spLocks noChangeArrowheads="1"/>
          </p:cNvSpPr>
          <p:nvPr/>
        </p:nvSpPr>
        <p:spPr bwMode="auto">
          <a:xfrm>
            <a:off x="7966352" y="861947"/>
            <a:ext cx="3902152" cy="299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Ambulatory Care</a:t>
            </a:r>
            <a:endParaRPr lang="en-US">
              <a:ea typeface="+mn-ea"/>
            </a:endParaRPr>
          </a:p>
        </p:txBody>
      </p:sp>
      <p:sp>
        <p:nvSpPr>
          <p:cNvPr id="21" name="Rectangle 30">
            <a:extLst>
              <a:ext uri="{FF2B5EF4-FFF2-40B4-BE49-F238E27FC236}">
                <a16:creationId xmlns:a16="http://schemas.microsoft.com/office/drawing/2014/main" id="{20F48BFC-0F74-4D5E-B47A-15A8413F0E1E}"/>
              </a:ext>
            </a:extLst>
          </p:cNvPr>
          <p:cNvSpPr>
            <a:spLocks noChangeArrowheads="1"/>
          </p:cNvSpPr>
          <p:nvPr/>
        </p:nvSpPr>
        <p:spPr bwMode="auto">
          <a:xfrm>
            <a:off x="7973609" y="1288099"/>
            <a:ext cx="3902152" cy="29904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Congregate Care (SNF, Shelters, Prisons)</a:t>
            </a:r>
            <a:endParaRPr lang="en-US">
              <a:ea typeface="+mn-ea"/>
            </a:endParaRPr>
          </a:p>
        </p:txBody>
      </p:sp>
      <p:sp>
        <p:nvSpPr>
          <p:cNvPr id="22" name="Rectangle 30">
            <a:extLst>
              <a:ext uri="{FF2B5EF4-FFF2-40B4-BE49-F238E27FC236}">
                <a16:creationId xmlns:a16="http://schemas.microsoft.com/office/drawing/2014/main" id="{1DEDA787-8FF4-4FC5-9E6D-B643267D26D7}"/>
              </a:ext>
            </a:extLst>
          </p:cNvPr>
          <p:cNvSpPr>
            <a:spLocks noChangeArrowheads="1"/>
          </p:cNvSpPr>
          <p:nvPr/>
        </p:nvSpPr>
        <p:spPr bwMode="auto">
          <a:xfrm>
            <a:off x="7966352" y="1714251"/>
            <a:ext cx="3902152" cy="299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Community-Based Care </a:t>
            </a:r>
            <a:endParaRPr lang="en-US">
              <a:ea typeface="+mn-ea"/>
            </a:endParaRPr>
          </a:p>
        </p:txBody>
      </p:sp>
      <p:sp>
        <p:nvSpPr>
          <p:cNvPr id="23" name="Rectangle 30">
            <a:extLst>
              <a:ext uri="{FF2B5EF4-FFF2-40B4-BE49-F238E27FC236}">
                <a16:creationId xmlns:a16="http://schemas.microsoft.com/office/drawing/2014/main" id="{C34BC491-5CF4-4ABF-9456-0AFBDBEBCFFD}"/>
              </a:ext>
            </a:extLst>
          </p:cNvPr>
          <p:cNvSpPr>
            <a:spLocks noChangeArrowheads="1"/>
          </p:cNvSpPr>
          <p:nvPr/>
        </p:nvSpPr>
        <p:spPr bwMode="auto">
          <a:xfrm>
            <a:off x="7966352" y="2938591"/>
            <a:ext cx="3902152" cy="3134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Detection, Tracing, Containment</a:t>
            </a:r>
            <a:endParaRPr lang="en-US">
              <a:ea typeface="+mn-ea"/>
            </a:endParaRPr>
          </a:p>
        </p:txBody>
      </p:sp>
      <p:sp>
        <p:nvSpPr>
          <p:cNvPr id="24" name="Rectangle 30">
            <a:extLst>
              <a:ext uri="{FF2B5EF4-FFF2-40B4-BE49-F238E27FC236}">
                <a16:creationId xmlns:a16="http://schemas.microsoft.com/office/drawing/2014/main" id="{76F97EE3-CC01-444F-A541-DA0C43640F04}"/>
              </a:ext>
            </a:extLst>
          </p:cNvPr>
          <p:cNvSpPr>
            <a:spLocks noChangeArrowheads="1"/>
          </p:cNvSpPr>
          <p:nvPr/>
        </p:nvSpPr>
        <p:spPr bwMode="auto">
          <a:xfrm>
            <a:off x="7966352" y="3390505"/>
            <a:ext cx="3902152" cy="299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Population Awareness &amp; Behavior Change</a:t>
            </a:r>
            <a:endParaRPr lang="en-US">
              <a:ea typeface="+mn-ea"/>
            </a:endParaRPr>
          </a:p>
        </p:txBody>
      </p:sp>
      <p:sp>
        <p:nvSpPr>
          <p:cNvPr id="25" name="Rectangle 30">
            <a:extLst>
              <a:ext uri="{FF2B5EF4-FFF2-40B4-BE49-F238E27FC236}">
                <a16:creationId xmlns:a16="http://schemas.microsoft.com/office/drawing/2014/main" id="{6800842E-2935-458D-91A2-D56883A65CAF}"/>
              </a:ext>
            </a:extLst>
          </p:cNvPr>
          <p:cNvSpPr>
            <a:spLocks noChangeArrowheads="1"/>
          </p:cNvSpPr>
          <p:nvPr/>
        </p:nvSpPr>
        <p:spPr bwMode="auto">
          <a:xfrm>
            <a:off x="7966352" y="4192767"/>
            <a:ext cx="3902152" cy="3134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Leadership, Coordination, Communication</a:t>
            </a:r>
            <a:endParaRPr lang="en-US">
              <a:ea typeface="+mn-ea"/>
            </a:endParaRPr>
          </a:p>
        </p:txBody>
      </p:sp>
      <p:sp>
        <p:nvSpPr>
          <p:cNvPr id="27" name="Rectangle 30">
            <a:extLst>
              <a:ext uri="{FF2B5EF4-FFF2-40B4-BE49-F238E27FC236}">
                <a16:creationId xmlns:a16="http://schemas.microsoft.com/office/drawing/2014/main" id="{919726CD-4C13-4C92-B8F3-D712E4502FB6}"/>
              </a:ext>
            </a:extLst>
          </p:cNvPr>
          <p:cNvSpPr>
            <a:spLocks noChangeArrowheads="1"/>
          </p:cNvSpPr>
          <p:nvPr/>
        </p:nvSpPr>
        <p:spPr bwMode="auto">
          <a:xfrm>
            <a:off x="7964538" y="4629252"/>
            <a:ext cx="3902152" cy="3103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Supply Chain for Goods and Services</a:t>
            </a:r>
            <a:endParaRPr lang="en-US">
              <a:ea typeface="+mn-ea"/>
            </a:endParaRPr>
          </a:p>
        </p:txBody>
      </p:sp>
      <p:sp>
        <p:nvSpPr>
          <p:cNvPr id="28" name="Rectangle 30">
            <a:extLst>
              <a:ext uri="{FF2B5EF4-FFF2-40B4-BE49-F238E27FC236}">
                <a16:creationId xmlns:a16="http://schemas.microsoft.com/office/drawing/2014/main" id="{99A7AA2C-CF32-4897-82C1-5F659E22A7B3}"/>
              </a:ext>
            </a:extLst>
          </p:cNvPr>
          <p:cNvSpPr>
            <a:spLocks noChangeArrowheads="1"/>
          </p:cNvSpPr>
          <p:nvPr/>
        </p:nvSpPr>
        <p:spPr bwMode="auto">
          <a:xfrm>
            <a:off x="7966352" y="5053583"/>
            <a:ext cx="3902152" cy="3103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Policy, Regulation, Rights, Ethics</a:t>
            </a:r>
            <a:endParaRPr lang="en-US">
              <a:ea typeface="+mn-ea"/>
            </a:endParaRPr>
          </a:p>
        </p:txBody>
      </p:sp>
      <p:sp>
        <p:nvSpPr>
          <p:cNvPr id="29" name="Rectangle 30">
            <a:extLst>
              <a:ext uri="{FF2B5EF4-FFF2-40B4-BE49-F238E27FC236}">
                <a16:creationId xmlns:a16="http://schemas.microsoft.com/office/drawing/2014/main" id="{ED2F3C3F-0F64-4E76-AC94-79FF0706A24B}"/>
              </a:ext>
            </a:extLst>
          </p:cNvPr>
          <p:cNvSpPr>
            <a:spLocks noChangeArrowheads="1"/>
          </p:cNvSpPr>
          <p:nvPr/>
        </p:nvSpPr>
        <p:spPr bwMode="auto">
          <a:xfrm>
            <a:off x="7966352" y="2283314"/>
            <a:ext cx="3902152" cy="5167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Prepared, Protected Community and Workforce</a:t>
            </a:r>
            <a:endParaRPr lang="en-US">
              <a:ea typeface="+mn-ea"/>
            </a:endParaRPr>
          </a:p>
        </p:txBody>
      </p:sp>
      <p:sp>
        <p:nvSpPr>
          <p:cNvPr id="31" name="Rectangle 30">
            <a:extLst>
              <a:ext uri="{FF2B5EF4-FFF2-40B4-BE49-F238E27FC236}">
                <a16:creationId xmlns:a16="http://schemas.microsoft.com/office/drawing/2014/main" id="{9B686D58-049D-48BA-9A7A-26515C2D6563}"/>
              </a:ext>
            </a:extLst>
          </p:cNvPr>
          <p:cNvSpPr>
            <a:spLocks noChangeArrowheads="1"/>
          </p:cNvSpPr>
          <p:nvPr/>
        </p:nvSpPr>
        <p:spPr bwMode="auto">
          <a:xfrm>
            <a:off x="7975423" y="5486988"/>
            <a:ext cx="3902152" cy="299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12750">
              <a:lnSpc>
                <a:spcPct val="90000"/>
              </a:lnSpc>
              <a:defRPr/>
            </a:pPr>
            <a:r>
              <a:rPr lang="en-US" sz="1400" kern="0">
                <a:solidFill>
                  <a:srgbClr val="565A5C"/>
                </a:solidFill>
                <a:latin typeface="Arial"/>
                <a:cs typeface="Arial"/>
              </a:rPr>
              <a:t>Real time Measurement and Learning System </a:t>
            </a:r>
            <a:endParaRPr lang="en-US">
              <a:ea typeface="+mn-ea"/>
            </a:endParaRPr>
          </a:p>
        </p:txBody>
      </p:sp>
      <p:sp>
        <p:nvSpPr>
          <p:cNvPr id="33" name="Text Box 5">
            <a:extLst>
              <a:ext uri="{FF2B5EF4-FFF2-40B4-BE49-F238E27FC236}">
                <a16:creationId xmlns:a16="http://schemas.microsoft.com/office/drawing/2014/main" id="{BBE685D9-6163-D048-A35C-5E63141F7D2D}"/>
              </a:ext>
            </a:extLst>
          </p:cNvPr>
          <p:cNvSpPr txBox="1">
            <a:spLocks noChangeArrowheads="1"/>
          </p:cNvSpPr>
          <p:nvPr/>
        </p:nvSpPr>
        <p:spPr bwMode="auto">
          <a:xfrm>
            <a:off x="7973609" y="77918"/>
            <a:ext cx="292608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12750" rtl="0" eaLnBrk="1" fontAlgn="auto" latinLnBrk="0" hangingPunct="1">
              <a:lnSpc>
                <a:spcPct val="90000"/>
              </a:lnSpc>
              <a:spcBef>
                <a:spcPts val="0"/>
              </a:spcBef>
              <a:spcAft>
                <a:spcPts val="0"/>
              </a:spcAft>
              <a:buClrTx/>
              <a:buSzTx/>
              <a:buFontTx/>
              <a:buNone/>
              <a:tabLst/>
              <a:defRPr/>
            </a:pPr>
            <a:r>
              <a:rPr kumimoji="0" lang="en-US" altLang="en-US" sz="1200" b="1" i="0" u="sng" strike="noStrike" kern="0" cap="none" spc="0" normalizeH="0" baseline="0" noProof="0" dirty="0">
                <a:ln>
                  <a:noFill/>
                </a:ln>
                <a:solidFill>
                  <a:srgbClr val="565A5C">
                    <a:lumMod val="50000"/>
                  </a:srgbClr>
                </a:solidFill>
                <a:effectLst/>
                <a:uLnTx/>
                <a:uFillTx/>
                <a:latin typeface="Arial" panose="020B0604020202020204" pitchFamily="34" charset="0"/>
                <a:ea typeface="+mn-ea"/>
                <a:cs typeface="Arial" panose="020B0604020202020204" pitchFamily="34" charset="0"/>
                <a:sym typeface="Geomanist Book"/>
              </a:rPr>
              <a:t>Secondary Drivers</a:t>
            </a:r>
          </a:p>
        </p:txBody>
      </p:sp>
      <p:sp>
        <p:nvSpPr>
          <p:cNvPr id="36" name="Rectangle 28">
            <a:extLst>
              <a:ext uri="{FF2B5EF4-FFF2-40B4-BE49-F238E27FC236}">
                <a16:creationId xmlns:a16="http://schemas.microsoft.com/office/drawing/2014/main" id="{2AD1E779-C4B4-1143-BCD7-5FEE9FB33219}"/>
              </a:ext>
            </a:extLst>
          </p:cNvPr>
          <p:cNvSpPr>
            <a:spLocks noChangeArrowheads="1"/>
          </p:cNvSpPr>
          <p:nvPr/>
        </p:nvSpPr>
        <p:spPr bwMode="auto">
          <a:xfrm>
            <a:off x="390988" y="1882601"/>
            <a:ext cx="3237818" cy="2673313"/>
          </a:xfrm>
          <a:prstGeom prst="rect">
            <a:avLst/>
          </a:prstGeom>
          <a:solidFill>
            <a:schemeClr val="bg1"/>
          </a:solidFill>
          <a:ln w="12700">
            <a:solidFill>
              <a:schemeClr val="tx1"/>
            </a:solidFill>
            <a:miter lim="800000"/>
            <a:headEnd/>
            <a:tailEnd/>
          </a:ln>
          <a:effectLst/>
        </p:spPr>
        <p:txBody>
          <a:bodyPr anchor="ct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565A5C"/>
                </a:solidFill>
                <a:effectLst/>
                <a:uLnTx/>
                <a:uFillTx/>
                <a:latin typeface="Arial"/>
                <a:cs typeface="Arial"/>
                <a:sym typeface="Geomanist Book"/>
              </a:rPr>
              <a:t>By July 2020:</a:t>
            </a:r>
            <a:endParaRPr lang="en-US" altLang="en-US" sz="1600" kern="0" dirty="0">
              <a:solidFill>
                <a:srgbClr val="565A5C"/>
              </a:solidFill>
              <a:latin typeface="Arial"/>
              <a:cs typeface="Arial"/>
            </a:endParaRPr>
          </a:p>
          <a:p>
            <a:pPr marL="114300" indent="-114300" defTabSz="412750" hangingPunct="0">
              <a:lnSpc>
                <a:spcPct val="90000"/>
              </a:lnSpc>
              <a:buFont typeface="Arial" panose="020B0604020202020204" pitchFamily="34" charset="0"/>
              <a:buChar char="•"/>
              <a:defRPr/>
            </a:pPr>
            <a:r>
              <a:rPr lang="en-US" altLang="en-US" sz="1600" kern="0" dirty="0">
                <a:solidFill>
                  <a:srgbClr val="565A5C"/>
                </a:solidFill>
                <a:latin typeface="Arial"/>
                <a:cs typeface="Arial"/>
                <a:sym typeface="Geomanist Book"/>
              </a:rPr>
              <a:t>Reduce mortality to seasonal levels </a:t>
            </a:r>
            <a:endParaRPr lang="en-US" altLang="en-US" sz="1600" kern="0" dirty="0">
              <a:solidFill>
                <a:srgbClr val="565A5C"/>
              </a:solidFill>
              <a:latin typeface="Arial"/>
              <a:cs typeface="Arial"/>
            </a:endParaRPr>
          </a:p>
          <a:p>
            <a:pPr marL="114300" indent="-114300" defTabSz="412750" hangingPunct="0">
              <a:lnSpc>
                <a:spcPct val="90000"/>
              </a:lnSpc>
              <a:buFont typeface="Arial" panose="020B0604020202020204" pitchFamily="34" charset="0"/>
              <a:buChar char="•"/>
              <a:defRPr/>
            </a:pPr>
            <a:r>
              <a:rPr lang="en-US" altLang="en-US" sz="1600" kern="0" dirty="0">
                <a:solidFill>
                  <a:srgbClr val="565A5C"/>
                </a:solidFill>
                <a:latin typeface="Arial"/>
                <a:cs typeface="Arial"/>
                <a:sym typeface="Geomanist Book"/>
              </a:rPr>
              <a:t>Achieve and maintain Reff &lt; 1.0</a:t>
            </a:r>
          </a:p>
          <a:p>
            <a:pPr marL="114300" indent="-114300" defTabSz="412750" hangingPunct="0">
              <a:lnSpc>
                <a:spcPct val="90000"/>
              </a:lnSpc>
              <a:buFont typeface="Arial" panose="020B0604020202020204" pitchFamily="34" charset="0"/>
              <a:buChar char="•"/>
              <a:defRPr/>
            </a:pPr>
            <a:r>
              <a:rPr lang="en-US" altLang="en-US" sz="1600" kern="0" dirty="0">
                <a:solidFill>
                  <a:srgbClr val="565A5C"/>
                </a:solidFill>
                <a:latin typeface="Arial"/>
                <a:cs typeface="Arial"/>
                <a:sym typeface="Geomanist Book"/>
              </a:rPr>
              <a:t>Reduction in Reff similar across all populations</a:t>
            </a:r>
            <a:endParaRPr lang="en-US" altLang="en-US" sz="1600" kern="0" dirty="0">
              <a:solidFill>
                <a:srgbClr val="565A5C"/>
              </a:solidFill>
              <a:latin typeface="Arial"/>
              <a:cs typeface="Arial"/>
            </a:endParaRPr>
          </a:p>
          <a:p>
            <a:pPr marL="114300" indent="-114300" defTabSz="412750">
              <a:lnSpc>
                <a:spcPct val="90000"/>
              </a:lnSpc>
              <a:buFont typeface="Arial" panose="020B0604020202020204" pitchFamily="34" charset="0"/>
              <a:buChar char="•"/>
              <a:defRPr/>
            </a:pPr>
            <a:r>
              <a:rPr lang="en-US" altLang="en-US" sz="1600" kern="0" dirty="0">
                <a:solidFill>
                  <a:srgbClr val="565A5C"/>
                </a:solidFill>
                <a:latin typeface="Arial"/>
                <a:cs typeface="Arial"/>
              </a:rPr>
              <a:t>Increase economic productivity to normal levels and reduce unemployment</a:t>
            </a:r>
          </a:p>
          <a:p>
            <a:pPr marL="114300" indent="-114300" defTabSz="412750">
              <a:lnSpc>
                <a:spcPct val="90000"/>
              </a:lnSpc>
              <a:buFont typeface="Arial" panose="020B0604020202020204" pitchFamily="34" charset="0"/>
              <a:buChar char="•"/>
              <a:defRPr/>
            </a:pPr>
            <a:r>
              <a:rPr lang="en-US" altLang="en-US" sz="1600" b="0" i="0" u="none" strike="noStrike" kern="0" cap="none" spc="0" normalizeH="0" baseline="0" noProof="0" dirty="0">
                <a:ln>
                  <a:noFill/>
                </a:ln>
                <a:solidFill>
                  <a:srgbClr val="565A5C"/>
                </a:solidFill>
                <a:effectLst/>
                <a:uLnTx/>
                <a:uFillTx/>
                <a:latin typeface="Arial"/>
                <a:cs typeface="Arial"/>
              </a:rPr>
              <a:t>Maintain </a:t>
            </a:r>
            <a:r>
              <a:rPr lang="en-US" altLang="en-US" sz="1600" kern="0" dirty="0">
                <a:solidFill>
                  <a:srgbClr val="565A5C"/>
                </a:solidFill>
                <a:latin typeface="Arial"/>
                <a:cs typeface="Arial"/>
              </a:rPr>
              <a:t>workforce &gt;95%</a:t>
            </a:r>
            <a:endParaRPr lang="en-US" altLang="en-US" sz="1600" b="0" i="0" u="none" strike="noStrike" kern="0" cap="none" spc="0" normalizeH="0" baseline="0" noProof="0" dirty="0">
              <a:ln>
                <a:noFill/>
              </a:ln>
              <a:solidFill>
                <a:srgbClr val="565A5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21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4354182"/>
          </a:xfrm>
        </p:spPr>
        <p:txBody>
          <a:bodyPr anchor="t"/>
          <a:lstStyle/>
          <a:p>
            <a:r>
              <a:rPr lang="en-US" dirty="0"/>
              <a:t>Leverage CCTST expertise to support emerging COVID workgroups where learning needs to take place (e.g., evidence, analytics, research) </a:t>
            </a:r>
          </a:p>
          <a:p>
            <a:pPr lvl="1"/>
            <a:r>
              <a:rPr lang="en-US" dirty="0"/>
              <a:t>Hospital, Ambulatory, Neighborhood, Congregate Care, Public Health</a:t>
            </a:r>
          </a:p>
          <a:p>
            <a:r>
              <a:rPr lang="en-US" dirty="0"/>
              <a:t>Collaborate with teams addressing “burning questions” related to research/clinical restart</a:t>
            </a:r>
          </a:p>
          <a:p>
            <a:pPr lvl="1"/>
            <a:r>
              <a:rPr lang="en-US" dirty="0"/>
              <a:t>Ex: telehealth</a:t>
            </a:r>
            <a:endParaRPr lang="en-US" dirty="0">
              <a:cs typeface="Calibri"/>
            </a:endParaRPr>
          </a:p>
          <a:p>
            <a:pPr lvl="1"/>
            <a:r>
              <a:rPr lang="en-US" dirty="0"/>
              <a:t>Ex: community engagement around “crisis standards of care”</a:t>
            </a:r>
          </a:p>
          <a:p>
            <a:pPr lvl="1"/>
            <a:r>
              <a:rPr lang="en-US" dirty="0"/>
              <a:t>Ex: testing/tracing strategies</a:t>
            </a:r>
          </a:p>
          <a:p>
            <a:r>
              <a:rPr lang="en-US" dirty="0"/>
              <a:t>NIH/NCATS COVID funding opportunities?</a:t>
            </a:r>
          </a:p>
        </p:txBody>
      </p:sp>
      <p:sp>
        <p:nvSpPr>
          <p:cNvPr id="3" name="Title 2"/>
          <p:cNvSpPr>
            <a:spLocks noGrp="1"/>
          </p:cNvSpPr>
          <p:nvPr>
            <p:ph type="title"/>
          </p:nvPr>
        </p:nvSpPr>
        <p:spPr/>
        <p:txBody>
          <a:bodyPr/>
          <a:lstStyle/>
          <a:p>
            <a:r>
              <a:rPr lang="en-US" dirty="0"/>
              <a:t>Opportunities</a:t>
            </a:r>
          </a:p>
        </p:txBody>
      </p:sp>
    </p:spTree>
    <p:extLst>
      <p:ext uri="{BB962C8B-B14F-4D97-AF65-F5344CB8AC3E}">
        <p14:creationId xmlns:p14="http://schemas.microsoft.com/office/powerpoint/2010/main" val="271961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1"/>
            <a:ext cx="4434114" cy="2904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TextBox 2"/>
          <p:cNvSpPr txBox="1">
            <a:spLocks noChangeArrowheads="1"/>
          </p:cNvSpPr>
          <p:nvPr/>
        </p:nvSpPr>
        <p:spPr bwMode="auto">
          <a:xfrm>
            <a:off x="2186939" y="3696856"/>
            <a:ext cx="7818121"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panose="020B0604020202020204" pitchFamily="34" charset="0"/>
              <a:buChar char="•"/>
            </a:pPr>
            <a:r>
              <a:rPr lang="en-US" dirty="0"/>
              <a:t>Pediatric Inflammatory Bowel Disease </a:t>
            </a:r>
          </a:p>
          <a:p>
            <a:pPr marL="1085850" lvl="1" indent="-342900" eaLnBrk="1" hangingPunct="1">
              <a:buFont typeface="Arial" panose="020B0604020202020204" pitchFamily="34" charset="0"/>
              <a:buChar char="•"/>
            </a:pPr>
            <a:r>
              <a:rPr lang="en-US" dirty="0"/>
              <a:t>Crohn’s disease and Ulcerative Colitis</a:t>
            </a:r>
          </a:p>
          <a:p>
            <a:pPr marL="342900" indent="-342900" eaLnBrk="1" hangingPunct="1">
              <a:buFont typeface="Arial" panose="020B0604020202020204" pitchFamily="34" charset="0"/>
              <a:buChar char="•"/>
            </a:pPr>
            <a:r>
              <a:rPr lang="en-US" dirty="0"/>
              <a:t>109 Care Centers</a:t>
            </a:r>
          </a:p>
          <a:p>
            <a:pPr marL="342900" indent="-342900" eaLnBrk="1" hangingPunct="1">
              <a:buFont typeface="Arial" panose="020B0604020202020204" pitchFamily="34" charset="0"/>
              <a:buChar char="•"/>
            </a:pPr>
            <a:r>
              <a:rPr lang="en-US" dirty="0"/>
              <a:t>950 Pediatric GIs</a:t>
            </a:r>
          </a:p>
          <a:p>
            <a:pPr marL="342900" indent="-342900" eaLnBrk="1" hangingPunct="1">
              <a:buFont typeface="Arial" panose="020B0604020202020204" pitchFamily="34" charset="0"/>
              <a:buChar char="•"/>
            </a:pPr>
            <a:r>
              <a:rPr lang="en-US" dirty="0"/>
              <a:t>30,000 patients</a:t>
            </a:r>
          </a:p>
          <a:p>
            <a:pPr eaLnBrk="1" hangingPunct="1"/>
            <a:endParaRPr lang="en-US" sz="1800" dirty="0"/>
          </a:p>
        </p:txBody>
      </p:sp>
    </p:spTree>
    <p:extLst>
      <p:ext uri="{BB962C8B-B14F-4D97-AF65-F5344CB8AC3E}">
        <p14:creationId xmlns:p14="http://schemas.microsoft.com/office/powerpoint/2010/main" val="30096987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392" y="75278"/>
            <a:ext cx="6210476" cy="1143000"/>
          </a:xfrm>
        </p:spPr>
        <p:txBody>
          <a:bodyPr>
            <a:normAutofit/>
          </a:bodyPr>
          <a:lstStyle/>
          <a:p>
            <a:pPr>
              <a:defRPr/>
            </a:pPr>
            <a:r>
              <a:rPr lang="en-US" dirty="0"/>
              <a:t>Clinical remission</a:t>
            </a:r>
            <a:endParaRPr lang="en-US" sz="3100" dirty="0">
              <a:solidFill>
                <a:srgbClr val="003366"/>
              </a:solidFill>
            </a:endParaRPr>
          </a:p>
        </p:txBody>
      </p:sp>
      <p:sp>
        <p:nvSpPr>
          <p:cNvPr id="337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2FCB3996-BB3F-7A43-AFC3-ED6285D84672}" type="slidenum">
              <a:rPr lang="en-US" altLang="x-none" sz="1200">
                <a:solidFill>
                  <a:srgbClr val="49423E"/>
                </a:solidFill>
              </a:rPr>
              <a:pPr>
                <a:spcBef>
                  <a:spcPct val="0"/>
                </a:spcBef>
                <a:buFontTx/>
                <a:buNone/>
              </a:pPr>
              <a:t>5</a:t>
            </a:fld>
            <a:endParaRPr lang="en-US" altLang="x-none" sz="1200">
              <a:solidFill>
                <a:srgbClr val="49423E"/>
              </a:solidFill>
            </a:endParaRPr>
          </a:p>
        </p:txBody>
      </p:sp>
      <p:sp>
        <p:nvSpPr>
          <p:cNvPr id="33795" name="TextBox 3"/>
          <p:cNvSpPr txBox="1">
            <a:spLocks noChangeArrowheads="1"/>
          </p:cNvSpPr>
          <p:nvPr/>
        </p:nvSpPr>
        <p:spPr bwMode="auto">
          <a:xfrm>
            <a:off x="4495801" y="6356350"/>
            <a:ext cx="434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800">
                <a:solidFill>
                  <a:srgbClr val="49423E"/>
                </a:solidFill>
              </a:rPr>
              <a:t>Centers with &gt;75% of patients registered</a:t>
            </a:r>
          </a:p>
        </p:txBody>
      </p:sp>
      <p:sp>
        <p:nvSpPr>
          <p:cNvPr id="33796" name="TextBox 10"/>
          <p:cNvSpPr txBox="1">
            <a:spLocks noChangeArrowheads="1"/>
          </p:cNvSpPr>
          <p:nvPr/>
        </p:nvSpPr>
        <p:spPr bwMode="auto">
          <a:xfrm>
            <a:off x="9559544" y="1839911"/>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7" rIns="91392" bIns="45697">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2400" b="1" dirty="0">
                <a:solidFill>
                  <a:srgbClr val="003366"/>
                </a:solidFill>
              </a:rPr>
              <a:t>82%</a:t>
            </a:r>
          </a:p>
        </p:txBody>
      </p:sp>
      <p:pic>
        <p:nvPicPr>
          <p:cNvPr id="337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24" y="1405468"/>
            <a:ext cx="8412139" cy="420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12"/>
          <p:cNvSpPr txBox="1">
            <a:spLocks noChangeArrowheads="1"/>
          </p:cNvSpPr>
          <p:nvPr/>
        </p:nvSpPr>
        <p:spPr bwMode="auto">
          <a:xfrm>
            <a:off x="3095435" y="5000626"/>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Apr </a:t>
            </a:r>
          </a:p>
          <a:p>
            <a:pPr algn="ctr" eaLnBrk="1" hangingPunct="1">
              <a:spcBef>
                <a:spcPct val="0"/>
              </a:spcBef>
              <a:buFontTx/>
              <a:buNone/>
            </a:pPr>
            <a:r>
              <a:rPr lang="en-US" altLang="x-none" sz="1100" b="1">
                <a:solidFill>
                  <a:srgbClr val="49423E"/>
                </a:solidFill>
              </a:rPr>
              <a:t>2007</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3799" name="TextBox 13"/>
          <p:cNvSpPr txBox="1">
            <a:spLocks noChangeArrowheads="1"/>
          </p:cNvSpPr>
          <p:nvPr/>
        </p:nvSpPr>
        <p:spPr bwMode="auto">
          <a:xfrm>
            <a:off x="4009835" y="50180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Oct</a:t>
            </a:r>
          </a:p>
          <a:p>
            <a:pPr algn="ctr" eaLnBrk="1" hangingPunct="1">
              <a:spcBef>
                <a:spcPct val="0"/>
              </a:spcBef>
              <a:buFontTx/>
              <a:buNone/>
            </a:pPr>
            <a:r>
              <a:rPr lang="en-US" altLang="x-none" sz="1100" b="1">
                <a:solidFill>
                  <a:srgbClr val="49423E"/>
                </a:solidFill>
              </a:rPr>
              <a:t>2008</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3800" name="TextBox 15"/>
          <p:cNvSpPr txBox="1">
            <a:spLocks noChangeArrowheads="1"/>
          </p:cNvSpPr>
          <p:nvPr/>
        </p:nvSpPr>
        <p:spPr bwMode="auto">
          <a:xfrm>
            <a:off x="5305235" y="50180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Aug</a:t>
            </a:r>
          </a:p>
          <a:p>
            <a:pPr algn="ctr" eaLnBrk="1" hangingPunct="1">
              <a:spcBef>
                <a:spcPct val="0"/>
              </a:spcBef>
              <a:buFontTx/>
              <a:buNone/>
            </a:pPr>
            <a:r>
              <a:rPr lang="en-US" altLang="x-none" sz="1100" b="1">
                <a:solidFill>
                  <a:srgbClr val="49423E"/>
                </a:solidFill>
              </a:rPr>
              <a:t>2010</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3801" name="TextBox 16"/>
          <p:cNvSpPr txBox="1">
            <a:spLocks noChangeArrowheads="1"/>
          </p:cNvSpPr>
          <p:nvPr/>
        </p:nvSpPr>
        <p:spPr bwMode="auto">
          <a:xfrm>
            <a:off x="9359710" y="50180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Jul</a:t>
            </a:r>
          </a:p>
          <a:p>
            <a:pPr algn="ctr" eaLnBrk="1" hangingPunct="1">
              <a:spcBef>
                <a:spcPct val="0"/>
              </a:spcBef>
              <a:buFontTx/>
              <a:buNone/>
            </a:pPr>
            <a:r>
              <a:rPr lang="en-US" altLang="x-none" sz="1100" b="1">
                <a:solidFill>
                  <a:srgbClr val="49423E"/>
                </a:solidFill>
              </a:rPr>
              <a:t>2016</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3802" name="TextBox 17"/>
          <p:cNvSpPr txBox="1">
            <a:spLocks noChangeArrowheads="1"/>
          </p:cNvSpPr>
          <p:nvPr/>
        </p:nvSpPr>
        <p:spPr bwMode="auto">
          <a:xfrm>
            <a:off x="6616510" y="5019676"/>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Aug</a:t>
            </a:r>
          </a:p>
          <a:p>
            <a:pPr algn="ctr" eaLnBrk="1" hangingPunct="1">
              <a:spcBef>
                <a:spcPct val="0"/>
              </a:spcBef>
              <a:buFontTx/>
              <a:buNone/>
            </a:pPr>
            <a:r>
              <a:rPr lang="en-US" altLang="x-none" sz="1100" b="1">
                <a:solidFill>
                  <a:srgbClr val="49423E"/>
                </a:solidFill>
              </a:rPr>
              <a:t>2012</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3803" name="TextBox 18"/>
          <p:cNvSpPr txBox="1">
            <a:spLocks noChangeArrowheads="1"/>
          </p:cNvSpPr>
          <p:nvPr/>
        </p:nvSpPr>
        <p:spPr bwMode="auto">
          <a:xfrm>
            <a:off x="8521510" y="50180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Jun</a:t>
            </a:r>
          </a:p>
          <a:p>
            <a:pPr algn="ctr" eaLnBrk="1" hangingPunct="1">
              <a:spcBef>
                <a:spcPct val="0"/>
              </a:spcBef>
              <a:buFontTx/>
              <a:buNone/>
            </a:pPr>
            <a:r>
              <a:rPr lang="en-US" altLang="x-none" sz="1100" b="1">
                <a:solidFill>
                  <a:srgbClr val="49423E"/>
                </a:solidFill>
              </a:rPr>
              <a:t>2015</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Tree>
    <p:extLst>
      <p:ext uri="{BB962C8B-B14F-4D97-AF65-F5344CB8AC3E}">
        <p14:creationId xmlns:p14="http://schemas.microsoft.com/office/powerpoint/2010/main" val="41832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a:t>Centers with &gt;80% clinical remission rate</a:t>
            </a:r>
            <a:br>
              <a:rPr lang="en-US" sz="3600" dirty="0"/>
            </a:br>
            <a:endParaRPr lang="en-US" sz="3600" dirty="0"/>
          </a:p>
        </p:txBody>
      </p:sp>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spcBef>
                <a:spcPct val="0"/>
              </a:spcBef>
              <a:buFontTx/>
              <a:buNone/>
            </a:pPr>
            <a:fld id="{7BFB4B75-07B8-254C-BB38-68C1CE78D94F}" type="slidenum">
              <a:rPr lang="en-US" altLang="x-none" sz="1200">
                <a:solidFill>
                  <a:srgbClr val="49423E"/>
                </a:solidFill>
              </a:rPr>
              <a:pPr>
                <a:spcBef>
                  <a:spcPct val="0"/>
                </a:spcBef>
                <a:buFontTx/>
                <a:buNone/>
              </a:pPr>
              <a:t>6</a:t>
            </a:fld>
            <a:endParaRPr lang="en-US" altLang="x-none" sz="1200">
              <a:solidFill>
                <a:srgbClr val="49423E"/>
              </a:solidFill>
            </a:endParaRPr>
          </a:p>
        </p:txBody>
      </p:sp>
      <p:sp>
        <p:nvSpPr>
          <p:cNvPr id="35843" name="TextBox 9"/>
          <p:cNvSpPr txBox="1">
            <a:spLocks noChangeArrowheads="1"/>
          </p:cNvSpPr>
          <p:nvPr/>
        </p:nvSpPr>
        <p:spPr bwMode="auto">
          <a:xfrm>
            <a:off x="9746442" y="2931996"/>
            <a:ext cx="904318" cy="5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2" tIns="45697" rIns="91392" bIns="45697">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2800" b="1" dirty="0">
                <a:solidFill>
                  <a:srgbClr val="49A93F"/>
                </a:solidFill>
              </a:rPr>
              <a:t>55%</a:t>
            </a:r>
          </a:p>
        </p:txBody>
      </p:sp>
      <p:sp>
        <p:nvSpPr>
          <p:cNvPr id="35844" name="TextBox 4"/>
          <p:cNvSpPr txBox="1">
            <a:spLocks noChangeArrowheads="1"/>
          </p:cNvSpPr>
          <p:nvPr/>
        </p:nvSpPr>
        <p:spPr bwMode="auto">
          <a:xfrm>
            <a:off x="4754564" y="6324600"/>
            <a:ext cx="4281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x-none" sz="1800">
                <a:solidFill>
                  <a:srgbClr val="49423E"/>
                </a:solidFill>
              </a:rPr>
              <a:t>Centers registering patients &gt;12 months</a:t>
            </a:r>
          </a:p>
        </p:txBody>
      </p:sp>
      <p:pic>
        <p:nvPicPr>
          <p:cNvPr id="358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175" y="1671870"/>
            <a:ext cx="8540867" cy="427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0"/>
          <p:cNvSpPr txBox="1">
            <a:spLocks noChangeArrowheads="1"/>
          </p:cNvSpPr>
          <p:nvPr/>
        </p:nvSpPr>
        <p:spPr bwMode="auto">
          <a:xfrm>
            <a:off x="2790635" y="4924426"/>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Jul </a:t>
            </a:r>
          </a:p>
          <a:p>
            <a:pPr algn="ctr" eaLnBrk="1" hangingPunct="1">
              <a:spcBef>
                <a:spcPct val="0"/>
              </a:spcBef>
              <a:buFontTx/>
              <a:buNone/>
            </a:pPr>
            <a:r>
              <a:rPr lang="en-US" altLang="x-none" sz="1100" b="1">
                <a:solidFill>
                  <a:srgbClr val="49423E"/>
                </a:solidFill>
              </a:rPr>
              <a:t>2007</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5847" name="TextBox 11"/>
          <p:cNvSpPr txBox="1">
            <a:spLocks noChangeArrowheads="1"/>
          </p:cNvSpPr>
          <p:nvPr/>
        </p:nvSpPr>
        <p:spPr bwMode="auto">
          <a:xfrm>
            <a:off x="3339910" y="49418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May</a:t>
            </a:r>
          </a:p>
          <a:p>
            <a:pPr algn="ctr" eaLnBrk="1" hangingPunct="1">
              <a:spcBef>
                <a:spcPct val="0"/>
              </a:spcBef>
              <a:buFontTx/>
              <a:buNone/>
            </a:pPr>
            <a:r>
              <a:rPr lang="en-US" altLang="x-none" sz="1100" b="1">
                <a:solidFill>
                  <a:srgbClr val="49423E"/>
                </a:solidFill>
              </a:rPr>
              <a:t>2008</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5848" name="TextBox 12"/>
          <p:cNvSpPr txBox="1">
            <a:spLocks noChangeArrowheads="1"/>
          </p:cNvSpPr>
          <p:nvPr/>
        </p:nvSpPr>
        <p:spPr bwMode="auto">
          <a:xfrm>
            <a:off x="7149910" y="49418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Nov</a:t>
            </a:r>
          </a:p>
          <a:p>
            <a:pPr algn="ctr" eaLnBrk="1" hangingPunct="1">
              <a:spcBef>
                <a:spcPct val="0"/>
              </a:spcBef>
              <a:buFontTx/>
              <a:buNone/>
            </a:pPr>
            <a:r>
              <a:rPr lang="en-US" altLang="x-none" sz="1100" b="1">
                <a:solidFill>
                  <a:srgbClr val="49423E"/>
                </a:solidFill>
              </a:rPr>
              <a:t>2013</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
        <p:nvSpPr>
          <p:cNvPr id="35849" name="TextBox 13"/>
          <p:cNvSpPr txBox="1">
            <a:spLocks noChangeArrowheads="1"/>
          </p:cNvSpPr>
          <p:nvPr/>
        </p:nvSpPr>
        <p:spPr bwMode="auto">
          <a:xfrm>
            <a:off x="9115235" y="4941889"/>
            <a:ext cx="49885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charset="0"/>
              <a:buChar char="•"/>
              <a:defRPr sz="3200">
                <a:solidFill>
                  <a:schemeClr val="tx1"/>
                </a:solidFill>
                <a:latin typeface="Arial" charset="0"/>
                <a:ea typeface="ＭＳ Ｐゴシック" charset="-128"/>
              </a:defRPr>
            </a:lvl1pPr>
            <a:lvl2pPr marL="742950" indent="-285750" defTabSz="912813">
              <a:spcBef>
                <a:spcPct val="20000"/>
              </a:spcBef>
              <a:buFont typeface="Arial" charset="0"/>
              <a:buChar char="–"/>
              <a:defRPr sz="2800">
                <a:solidFill>
                  <a:schemeClr val="tx1"/>
                </a:solidFill>
                <a:latin typeface="Arial" charset="0"/>
                <a:ea typeface="ＭＳ Ｐゴシック" charset="-128"/>
              </a:defRPr>
            </a:lvl2pPr>
            <a:lvl3pPr marL="1143000" indent="-228600" defTabSz="912813">
              <a:spcBef>
                <a:spcPct val="20000"/>
              </a:spcBef>
              <a:buFont typeface="Arial" charset="0"/>
              <a:buChar char="•"/>
              <a:defRPr sz="2400">
                <a:solidFill>
                  <a:schemeClr val="tx1"/>
                </a:solidFill>
                <a:latin typeface="Arial" charset="0"/>
                <a:ea typeface="ＭＳ Ｐゴシック" charset="-128"/>
              </a:defRPr>
            </a:lvl3pPr>
            <a:lvl4pPr marL="1600200" indent="-228600" defTabSz="912813">
              <a:spcBef>
                <a:spcPct val="20000"/>
              </a:spcBef>
              <a:buFont typeface="Arial" charset="0"/>
              <a:buChar char="–"/>
              <a:defRPr sz="2000">
                <a:solidFill>
                  <a:schemeClr val="tx1"/>
                </a:solidFill>
                <a:latin typeface="Arial" charset="0"/>
                <a:ea typeface="ＭＳ Ｐゴシック" charset="-128"/>
              </a:defRPr>
            </a:lvl4pPr>
            <a:lvl5pPr marL="2057400" indent="-228600" defTabSz="912813">
              <a:spcBef>
                <a:spcPct val="20000"/>
              </a:spcBef>
              <a:buFont typeface="Arial" charset="0"/>
              <a:buChar char="»"/>
              <a:defRPr sz="20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100" b="1">
                <a:solidFill>
                  <a:srgbClr val="49423E"/>
                </a:solidFill>
              </a:rPr>
              <a:t>Jul</a:t>
            </a:r>
          </a:p>
          <a:p>
            <a:pPr algn="ctr" eaLnBrk="1" hangingPunct="1">
              <a:spcBef>
                <a:spcPct val="0"/>
              </a:spcBef>
              <a:buFontTx/>
              <a:buNone/>
            </a:pPr>
            <a:r>
              <a:rPr lang="en-US" altLang="x-none" sz="1100" b="1">
                <a:solidFill>
                  <a:srgbClr val="49423E"/>
                </a:solidFill>
              </a:rPr>
              <a:t>2016</a:t>
            </a: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a:p>
            <a:pPr algn="ctr" eaLnBrk="1" hangingPunct="1">
              <a:spcBef>
                <a:spcPct val="0"/>
              </a:spcBef>
              <a:buFontTx/>
              <a:buNone/>
            </a:pPr>
            <a:endParaRPr lang="en-US" altLang="x-none" sz="1100" b="1">
              <a:solidFill>
                <a:srgbClr val="49423E"/>
              </a:solidFill>
            </a:endParaRPr>
          </a:p>
        </p:txBody>
      </p:sp>
    </p:spTree>
    <p:extLst>
      <p:ext uri="{BB962C8B-B14F-4D97-AF65-F5344CB8AC3E}">
        <p14:creationId xmlns:p14="http://schemas.microsoft.com/office/powerpoint/2010/main" val="206791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Replication in Other Networks</a:t>
            </a:r>
          </a:p>
        </p:txBody>
      </p:sp>
      <p:sp>
        <p:nvSpPr>
          <p:cNvPr id="3" name="Content Placeholder 2"/>
          <p:cNvSpPr>
            <a:spLocks noGrp="1"/>
          </p:cNvSpPr>
          <p:nvPr>
            <p:ph idx="1"/>
          </p:nvPr>
        </p:nvSpPr>
        <p:spPr>
          <a:xfrm>
            <a:off x="389889" y="1789140"/>
            <a:ext cx="6915150" cy="4166780"/>
          </a:xfrm>
        </p:spPr>
        <p:txBody>
          <a:bodyPr>
            <a:normAutofit fontScale="77500" lnSpcReduction="20000"/>
          </a:bodyPr>
          <a:lstStyle/>
          <a:p>
            <a:pPr marL="0" indent="0">
              <a:buNone/>
              <a:defRPr/>
            </a:pPr>
            <a:r>
              <a:rPr lang="en-US" dirty="0"/>
              <a:t>Solutions for Patient Safety Network</a:t>
            </a:r>
          </a:p>
          <a:p>
            <a:pPr>
              <a:defRPr/>
            </a:pPr>
            <a:r>
              <a:rPr lang="en-US" sz="2400" dirty="0"/>
              <a:t>&gt;100 hospitals</a:t>
            </a:r>
          </a:p>
          <a:p>
            <a:pPr>
              <a:defRPr/>
            </a:pPr>
            <a:r>
              <a:rPr lang="en-US" sz="2400" dirty="0"/>
              <a:t>50% reduction in serious safety events</a:t>
            </a:r>
          </a:p>
          <a:p>
            <a:pPr marL="0" indent="0">
              <a:buNone/>
              <a:defRPr/>
            </a:pPr>
            <a:endParaRPr lang="en-US" dirty="0"/>
          </a:p>
          <a:p>
            <a:pPr marL="0" indent="0">
              <a:buNone/>
              <a:defRPr/>
            </a:pPr>
            <a:r>
              <a:rPr lang="en-US" dirty="0"/>
              <a:t>Ohio Perinatal Quality Collaborative</a:t>
            </a:r>
          </a:p>
          <a:p>
            <a:pPr>
              <a:defRPr/>
            </a:pPr>
            <a:r>
              <a:rPr lang="en-US" sz="2400" dirty="0"/>
              <a:t>All 108 hospitals in Ohio</a:t>
            </a:r>
          </a:p>
          <a:p>
            <a:pPr>
              <a:defRPr/>
            </a:pPr>
            <a:r>
              <a:rPr lang="en-US" sz="2400" dirty="0"/>
              <a:t>75% reduction in elective pre-term delivery</a:t>
            </a:r>
          </a:p>
          <a:p>
            <a:pPr marL="0" indent="0">
              <a:buNone/>
              <a:defRPr/>
            </a:pPr>
            <a:endParaRPr lang="en-US" dirty="0"/>
          </a:p>
          <a:p>
            <a:pPr marL="0" indent="0">
              <a:buNone/>
              <a:defRPr/>
            </a:pPr>
            <a:r>
              <a:rPr lang="en-US" dirty="0"/>
              <a:t>National Pediatric Cardiology Quality </a:t>
            </a:r>
          </a:p>
          <a:p>
            <a:pPr marL="0" indent="0">
              <a:buNone/>
              <a:defRPr/>
            </a:pPr>
            <a:r>
              <a:rPr lang="en-US" dirty="0"/>
              <a:t>Improvement Collaborative</a:t>
            </a:r>
          </a:p>
          <a:p>
            <a:pPr>
              <a:defRPr/>
            </a:pPr>
            <a:r>
              <a:rPr lang="en-US" sz="2400" dirty="0"/>
              <a:t>57 hospitals; 90% of patients</a:t>
            </a:r>
          </a:p>
          <a:p>
            <a:pPr>
              <a:defRPr/>
            </a:pPr>
            <a:r>
              <a:rPr lang="en-US" sz="2400" dirty="0"/>
              <a:t>40% reduction in inter-stage mortality</a:t>
            </a:r>
          </a:p>
          <a:p>
            <a:pPr>
              <a:defRPr/>
            </a:pPr>
            <a:endParaRPr lang="en-US" dirty="0"/>
          </a:p>
        </p:txBody>
      </p:sp>
      <p:sp>
        <p:nvSpPr>
          <p:cNvPr id="768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6A4D1A13-64AB-A141-BCD5-57C58CDCC977}" type="slidenum">
              <a:rPr lang="en-US" altLang="x-none">
                <a:solidFill>
                  <a:srgbClr val="898989"/>
                </a:solidFill>
                <a:latin typeface="Calibri" charset="0"/>
              </a:rPr>
              <a:pPr/>
              <a:t>7</a:t>
            </a:fld>
            <a:endParaRPr lang="en-US" altLang="x-none" dirty="0">
              <a:solidFill>
                <a:srgbClr val="898989"/>
              </a:solidFill>
              <a:latin typeface="Calibri"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8889" y="3186603"/>
            <a:ext cx="1096380" cy="87148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893" y="1930276"/>
            <a:ext cx="838372" cy="1117829"/>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t="17551" b="12169"/>
          <a:stretch/>
        </p:blipFill>
        <p:spPr>
          <a:xfrm>
            <a:off x="5132078" y="4719313"/>
            <a:ext cx="930002" cy="87148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CAF78FE-79C4-4A45-9582-6EF17CCC324F}"/>
              </a:ext>
            </a:extLst>
          </p:cNvPr>
          <p:cNvPicPr>
            <a:picLocks noChangeAspect="1"/>
          </p:cNvPicPr>
          <p:nvPr/>
        </p:nvPicPr>
        <p:blipFill>
          <a:blip r:embed="rId5"/>
          <a:stretch>
            <a:fillRect/>
          </a:stretch>
        </p:blipFill>
        <p:spPr>
          <a:xfrm>
            <a:off x="6533012" y="2489190"/>
            <a:ext cx="5431027" cy="2297178"/>
          </a:xfrm>
          <a:prstGeom prst="rect">
            <a:avLst/>
          </a:prstGeom>
        </p:spPr>
      </p:pic>
    </p:spTree>
    <p:extLst>
      <p:ext uri="{BB962C8B-B14F-4D97-AF65-F5344CB8AC3E}">
        <p14:creationId xmlns:p14="http://schemas.microsoft.com/office/powerpoint/2010/main" val="23873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inor-Ostrom-celebrates--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993" y="170335"/>
            <a:ext cx="3103473" cy="186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7234590" y="2076649"/>
            <a:ext cx="2839264" cy="1015663"/>
          </a:xfrm>
          <a:prstGeom prst="rect">
            <a:avLst/>
          </a:prstGeom>
          <a:noFill/>
        </p:spPr>
        <p:txBody>
          <a:bodyPr wrap="none" rtlCol="0">
            <a:spAutoFit/>
          </a:bodyPr>
          <a:lstStyle/>
          <a:p>
            <a:pPr algn="ctr"/>
            <a:r>
              <a:rPr lang="en-US" sz="2000" b="1" dirty="0">
                <a:solidFill>
                  <a:srgbClr val="49423E"/>
                </a:solidFill>
                <a:latin typeface="Calibri"/>
              </a:rPr>
              <a:t>Elinor Ostrom 1933-2012</a:t>
            </a:r>
          </a:p>
          <a:p>
            <a:pPr algn="ctr"/>
            <a:r>
              <a:rPr lang="en-US" sz="2000" dirty="0">
                <a:solidFill>
                  <a:srgbClr val="49423E"/>
                </a:solidFill>
                <a:latin typeface="Calibri"/>
              </a:rPr>
              <a:t>Economist</a:t>
            </a:r>
          </a:p>
          <a:p>
            <a:pPr algn="ctr"/>
            <a:r>
              <a:rPr lang="en-US" sz="2000" dirty="0">
                <a:solidFill>
                  <a:srgbClr val="49423E"/>
                </a:solidFill>
                <a:latin typeface="Calibri"/>
              </a:rPr>
              <a:t>Nobel Laureate 2009</a:t>
            </a:r>
          </a:p>
        </p:txBody>
      </p:sp>
      <p:sp>
        <p:nvSpPr>
          <p:cNvPr id="7" name="TextBox 6"/>
          <p:cNvSpPr txBox="1"/>
          <p:nvPr/>
        </p:nvSpPr>
        <p:spPr>
          <a:xfrm>
            <a:off x="1957236" y="2195706"/>
            <a:ext cx="2391167" cy="1323439"/>
          </a:xfrm>
          <a:prstGeom prst="rect">
            <a:avLst/>
          </a:prstGeom>
          <a:noFill/>
        </p:spPr>
        <p:txBody>
          <a:bodyPr wrap="none" rtlCol="0">
            <a:spAutoFit/>
          </a:bodyPr>
          <a:lstStyle/>
          <a:p>
            <a:pPr algn="ctr"/>
            <a:r>
              <a:rPr lang="en-US" sz="2000" b="1" dirty="0">
                <a:solidFill>
                  <a:srgbClr val="49423E"/>
                </a:solidFill>
                <a:latin typeface="Calibri"/>
              </a:rPr>
              <a:t>Martin Nowak</a:t>
            </a:r>
          </a:p>
          <a:p>
            <a:pPr algn="ctr"/>
            <a:r>
              <a:rPr lang="en-US" sz="2000" dirty="0">
                <a:solidFill>
                  <a:srgbClr val="49423E"/>
                </a:solidFill>
                <a:latin typeface="Calibri"/>
              </a:rPr>
              <a:t>Evolutionary Biology</a:t>
            </a:r>
          </a:p>
          <a:p>
            <a:pPr algn="ctr"/>
            <a:r>
              <a:rPr lang="en-US" sz="2000" dirty="0" err="1">
                <a:solidFill>
                  <a:srgbClr val="49423E"/>
                </a:solidFill>
                <a:latin typeface="Calibri"/>
              </a:rPr>
              <a:t>Dept</a:t>
            </a:r>
            <a:r>
              <a:rPr lang="en-US" sz="2000" dirty="0">
                <a:solidFill>
                  <a:srgbClr val="49423E"/>
                </a:solidFill>
                <a:latin typeface="Calibri"/>
              </a:rPr>
              <a:t> of Mathematics</a:t>
            </a:r>
          </a:p>
          <a:p>
            <a:pPr algn="ctr"/>
            <a:r>
              <a:rPr lang="en-US" sz="2000" dirty="0">
                <a:solidFill>
                  <a:srgbClr val="49423E"/>
                </a:solidFill>
                <a:latin typeface="Calibri"/>
              </a:rPr>
              <a:t>Harvard University</a:t>
            </a:r>
          </a:p>
        </p:txBody>
      </p:sp>
      <p:pic>
        <p:nvPicPr>
          <p:cNvPr id="2" name="Picture 1"/>
          <p:cNvPicPr>
            <a:picLocks noChangeAspect="1"/>
          </p:cNvPicPr>
          <p:nvPr/>
        </p:nvPicPr>
        <p:blipFill>
          <a:blip r:embed="rId4"/>
          <a:stretch>
            <a:fillRect/>
          </a:stretch>
        </p:blipFill>
        <p:spPr>
          <a:xfrm>
            <a:off x="4616229" y="1439085"/>
            <a:ext cx="2127932" cy="2943639"/>
          </a:xfrm>
          <a:prstGeom prst="rect">
            <a:avLst/>
          </a:prstGeom>
        </p:spPr>
      </p:pic>
      <p:sp>
        <p:nvSpPr>
          <p:cNvPr id="10" name="TextBox 9"/>
          <p:cNvSpPr txBox="1"/>
          <p:nvPr/>
        </p:nvSpPr>
        <p:spPr>
          <a:xfrm>
            <a:off x="4254631" y="4530391"/>
            <a:ext cx="3025863" cy="1015663"/>
          </a:xfrm>
          <a:prstGeom prst="rect">
            <a:avLst/>
          </a:prstGeom>
          <a:noFill/>
        </p:spPr>
        <p:txBody>
          <a:bodyPr wrap="none" rtlCol="0">
            <a:spAutoFit/>
          </a:bodyPr>
          <a:lstStyle/>
          <a:p>
            <a:pPr algn="ctr"/>
            <a:r>
              <a:rPr lang="en-US" sz="2000" b="1" dirty="0" err="1">
                <a:solidFill>
                  <a:srgbClr val="49423E"/>
                </a:solidFill>
                <a:latin typeface="Calibri"/>
              </a:rPr>
              <a:t>Oystein</a:t>
            </a:r>
            <a:r>
              <a:rPr lang="en-US" sz="2000" b="1" dirty="0">
                <a:solidFill>
                  <a:srgbClr val="49423E"/>
                </a:solidFill>
                <a:latin typeface="Calibri"/>
              </a:rPr>
              <a:t> </a:t>
            </a:r>
            <a:r>
              <a:rPr lang="en-US" sz="2000" b="1" dirty="0" err="1">
                <a:solidFill>
                  <a:srgbClr val="49423E"/>
                </a:solidFill>
                <a:latin typeface="Calibri"/>
              </a:rPr>
              <a:t>Fjeldstad</a:t>
            </a:r>
            <a:endParaRPr lang="en-US" sz="2000" b="1" dirty="0">
              <a:solidFill>
                <a:srgbClr val="49423E"/>
              </a:solidFill>
              <a:latin typeface="Calibri"/>
            </a:endParaRPr>
          </a:p>
          <a:p>
            <a:pPr algn="ctr"/>
            <a:r>
              <a:rPr lang="en-US" sz="2000" dirty="0">
                <a:solidFill>
                  <a:srgbClr val="49423E"/>
                </a:solidFill>
                <a:latin typeface="Calibri"/>
              </a:rPr>
              <a:t>Norwegian Business School</a:t>
            </a:r>
          </a:p>
          <a:p>
            <a:pPr algn="ctr"/>
            <a:r>
              <a:rPr lang="en-US" sz="2000" dirty="0">
                <a:solidFill>
                  <a:srgbClr val="49423E"/>
                </a:solidFill>
                <a:latin typeface="Calibri"/>
              </a:rPr>
              <a:t>Chair, </a:t>
            </a:r>
            <a:r>
              <a:rPr lang="en-US" sz="2000" dirty="0" err="1">
                <a:solidFill>
                  <a:srgbClr val="49423E"/>
                </a:solidFill>
                <a:latin typeface="Calibri"/>
              </a:rPr>
              <a:t>Dept</a:t>
            </a:r>
            <a:r>
              <a:rPr lang="en-US" sz="2000" dirty="0">
                <a:solidFill>
                  <a:srgbClr val="49423E"/>
                </a:solidFill>
                <a:latin typeface="Calibri"/>
              </a:rPr>
              <a:t> of Strategy</a:t>
            </a:r>
          </a:p>
        </p:txBody>
      </p:sp>
      <p:pic>
        <p:nvPicPr>
          <p:cNvPr id="8" name="Picture 7"/>
          <p:cNvPicPr>
            <a:picLocks noChangeAspect="1"/>
          </p:cNvPicPr>
          <p:nvPr/>
        </p:nvPicPr>
        <p:blipFill>
          <a:blip r:embed="rId5"/>
          <a:stretch>
            <a:fillRect/>
          </a:stretch>
        </p:blipFill>
        <p:spPr>
          <a:xfrm>
            <a:off x="2142764" y="257893"/>
            <a:ext cx="1937813" cy="1937813"/>
          </a:xfrm>
          <a:prstGeom prst="rect">
            <a:avLst/>
          </a:prstGeom>
        </p:spPr>
      </p:pic>
      <p:pic>
        <p:nvPicPr>
          <p:cNvPr id="12" name="Picture 11"/>
          <p:cNvPicPr>
            <a:picLocks noChangeAspect="1"/>
          </p:cNvPicPr>
          <p:nvPr/>
        </p:nvPicPr>
        <p:blipFill>
          <a:blip r:embed="rId6"/>
          <a:stretch>
            <a:fillRect/>
          </a:stretch>
        </p:blipFill>
        <p:spPr>
          <a:xfrm>
            <a:off x="2353733" y="3505640"/>
            <a:ext cx="1511044" cy="2268834"/>
          </a:xfrm>
          <a:prstGeom prst="rect">
            <a:avLst/>
          </a:prstGeom>
        </p:spPr>
      </p:pic>
      <p:sp>
        <p:nvSpPr>
          <p:cNvPr id="13" name="TextBox 12"/>
          <p:cNvSpPr txBox="1"/>
          <p:nvPr/>
        </p:nvSpPr>
        <p:spPr>
          <a:xfrm>
            <a:off x="144626" y="4708218"/>
            <a:ext cx="1880343" cy="1015663"/>
          </a:xfrm>
          <a:prstGeom prst="rect">
            <a:avLst/>
          </a:prstGeom>
          <a:noFill/>
        </p:spPr>
        <p:txBody>
          <a:bodyPr wrap="none" rtlCol="0">
            <a:spAutoFit/>
          </a:bodyPr>
          <a:lstStyle/>
          <a:p>
            <a:pPr algn="ctr"/>
            <a:r>
              <a:rPr lang="en-US" sz="2000" b="1" dirty="0" err="1">
                <a:solidFill>
                  <a:srgbClr val="49423E"/>
                </a:solidFill>
                <a:latin typeface="Calibri"/>
              </a:rPr>
              <a:t>Yochai</a:t>
            </a:r>
            <a:r>
              <a:rPr lang="en-US" sz="2000" b="1" dirty="0">
                <a:solidFill>
                  <a:srgbClr val="49423E"/>
                </a:solidFill>
                <a:latin typeface="Calibri"/>
              </a:rPr>
              <a:t> </a:t>
            </a:r>
            <a:r>
              <a:rPr lang="en-US" sz="2000" b="1" dirty="0" err="1">
                <a:solidFill>
                  <a:srgbClr val="49423E"/>
                </a:solidFill>
                <a:latin typeface="Calibri"/>
              </a:rPr>
              <a:t>Benkler</a:t>
            </a:r>
            <a:endParaRPr lang="en-US" sz="2000" b="1" dirty="0">
              <a:solidFill>
                <a:srgbClr val="49423E"/>
              </a:solidFill>
              <a:latin typeface="Calibri"/>
            </a:endParaRPr>
          </a:p>
          <a:p>
            <a:pPr algn="ctr"/>
            <a:r>
              <a:rPr lang="en-US" sz="2000" dirty="0">
                <a:solidFill>
                  <a:srgbClr val="49423E"/>
                </a:solidFill>
                <a:latin typeface="Calibri"/>
              </a:rPr>
              <a:t>Harvard Law </a:t>
            </a:r>
          </a:p>
          <a:p>
            <a:pPr algn="ctr"/>
            <a:r>
              <a:rPr lang="en-US" sz="2000" dirty="0" err="1">
                <a:solidFill>
                  <a:srgbClr val="49423E"/>
                </a:solidFill>
                <a:latin typeface="Calibri"/>
              </a:rPr>
              <a:t>Berkman</a:t>
            </a:r>
            <a:r>
              <a:rPr lang="en-US" sz="2000" dirty="0">
                <a:solidFill>
                  <a:srgbClr val="49423E"/>
                </a:solidFill>
                <a:latin typeface="Calibri"/>
              </a:rPr>
              <a:t> Center</a:t>
            </a:r>
          </a:p>
        </p:txBody>
      </p:sp>
      <p:pic>
        <p:nvPicPr>
          <p:cNvPr id="6" name="Picture 5"/>
          <p:cNvPicPr>
            <a:picLocks noChangeAspect="1"/>
          </p:cNvPicPr>
          <p:nvPr/>
        </p:nvPicPr>
        <p:blipFill>
          <a:blip r:embed="rId7"/>
          <a:stretch>
            <a:fillRect/>
          </a:stretch>
        </p:blipFill>
        <p:spPr>
          <a:xfrm>
            <a:off x="7548320" y="3738046"/>
            <a:ext cx="1940344" cy="1940344"/>
          </a:xfrm>
          <a:prstGeom prst="rect">
            <a:avLst/>
          </a:prstGeom>
        </p:spPr>
      </p:pic>
      <p:sp>
        <p:nvSpPr>
          <p:cNvPr id="14" name="TextBox 13"/>
          <p:cNvSpPr txBox="1"/>
          <p:nvPr/>
        </p:nvSpPr>
        <p:spPr>
          <a:xfrm>
            <a:off x="9561408" y="4143258"/>
            <a:ext cx="2630592" cy="1631216"/>
          </a:xfrm>
          <a:prstGeom prst="rect">
            <a:avLst/>
          </a:prstGeom>
          <a:noFill/>
        </p:spPr>
        <p:txBody>
          <a:bodyPr wrap="none" rtlCol="0">
            <a:spAutoFit/>
          </a:bodyPr>
          <a:lstStyle/>
          <a:p>
            <a:pPr algn="ctr"/>
            <a:r>
              <a:rPr lang="en-US" sz="2000" b="1" dirty="0">
                <a:solidFill>
                  <a:srgbClr val="49423E"/>
                </a:solidFill>
                <a:latin typeface="Calibri"/>
              </a:rPr>
              <a:t>David Sloan Wilson</a:t>
            </a:r>
          </a:p>
          <a:p>
            <a:pPr algn="ctr"/>
            <a:r>
              <a:rPr lang="en-US" sz="2000" dirty="0">
                <a:solidFill>
                  <a:srgbClr val="49423E"/>
                </a:solidFill>
                <a:latin typeface="Calibri"/>
              </a:rPr>
              <a:t>Distinguished Professor</a:t>
            </a:r>
          </a:p>
          <a:p>
            <a:pPr algn="ctr"/>
            <a:r>
              <a:rPr lang="en-US" sz="2000" dirty="0">
                <a:solidFill>
                  <a:srgbClr val="49423E"/>
                </a:solidFill>
                <a:latin typeface="Calibri"/>
              </a:rPr>
              <a:t>Biological Sciences </a:t>
            </a:r>
          </a:p>
          <a:p>
            <a:pPr algn="ctr"/>
            <a:r>
              <a:rPr lang="en-US" sz="2000" dirty="0">
                <a:solidFill>
                  <a:srgbClr val="49423E"/>
                </a:solidFill>
                <a:latin typeface="Calibri"/>
              </a:rPr>
              <a:t>and Anthropology</a:t>
            </a:r>
          </a:p>
          <a:p>
            <a:pPr algn="ctr"/>
            <a:r>
              <a:rPr lang="en-US" sz="2000" dirty="0">
                <a:solidFill>
                  <a:srgbClr val="49423E"/>
                </a:solidFill>
                <a:latin typeface="Calibri"/>
              </a:rPr>
              <a:t>Binghamton University</a:t>
            </a:r>
          </a:p>
        </p:txBody>
      </p:sp>
    </p:spTree>
    <p:extLst>
      <p:ext uri="{BB962C8B-B14F-4D97-AF65-F5344CB8AC3E}">
        <p14:creationId xmlns:p14="http://schemas.microsoft.com/office/powerpoint/2010/main" val="24200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57199"/>
            <a:ext cx="9144000" cy="5139408"/>
          </a:xfrm>
          <a:prstGeom prst="rect">
            <a:avLst/>
          </a:prstGeom>
        </p:spPr>
      </p:pic>
      <p:sp>
        <p:nvSpPr>
          <p:cNvPr id="5" name="Text Box 1"/>
          <p:cNvSpPr txBox="1"/>
          <p:nvPr/>
        </p:nvSpPr>
        <p:spPr>
          <a:xfrm>
            <a:off x="1261533" y="2560107"/>
            <a:ext cx="9668933" cy="3416320"/>
          </a:xfrm>
          <a:prstGeom prst="rect">
            <a:avLst/>
          </a:prstGeom>
          <a:solidFill>
            <a:schemeClr val="accent1">
              <a:lumMod val="20000"/>
              <a:lumOff val="80000"/>
            </a:schemeClr>
          </a:solid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r>
              <a:rPr lang="en-US" sz="2400" b="1" dirty="0">
                <a:latin typeface="Calibri" charset="0"/>
                <a:ea typeface="Calibri" charset="0"/>
                <a:cs typeface="Times New Roman" charset="0"/>
              </a:rPr>
              <a:t>Kin Selection:</a:t>
            </a:r>
            <a:r>
              <a:rPr lang="en-US" sz="2400" dirty="0">
                <a:latin typeface="Calibri" charset="0"/>
                <a:ea typeface="Calibri" charset="0"/>
                <a:cs typeface="Times New Roman" charset="0"/>
              </a:rPr>
              <a:t>  Cooperate with genetic relatives</a:t>
            </a:r>
          </a:p>
          <a:p>
            <a:endParaRPr lang="en-US" sz="2400" dirty="0">
              <a:latin typeface="Calibri" charset="0"/>
              <a:ea typeface="Calibri" charset="0"/>
              <a:cs typeface="Times New Roman" charset="0"/>
            </a:endParaRPr>
          </a:p>
          <a:p>
            <a:r>
              <a:rPr lang="en-US" sz="2400" b="1" dirty="0">
                <a:latin typeface="Calibri" charset="0"/>
                <a:ea typeface="Calibri" charset="0"/>
                <a:cs typeface="Times New Roman" charset="0"/>
              </a:rPr>
              <a:t>Direct Reciprocity:</a:t>
            </a:r>
            <a:r>
              <a:rPr lang="en-US" sz="2400" dirty="0">
                <a:latin typeface="Calibri" charset="0"/>
                <a:ea typeface="Calibri" charset="0"/>
                <a:cs typeface="Times New Roman" charset="0"/>
              </a:rPr>
              <a:t>  I help you, you help me</a:t>
            </a:r>
          </a:p>
          <a:p>
            <a:endParaRPr lang="en-US" sz="2400" dirty="0">
              <a:latin typeface="Calibri" charset="0"/>
              <a:ea typeface="Calibri" charset="0"/>
              <a:cs typeface="Times New Roman" charset="0"/>
            </a:endParaRPr>
          </a:p>
          <a:p>
            <a:r>
              <a:rPr lang="en-US" sz="2400" b="1" dirty="0">
                <a:latin typeface="Calibri" charset="0"/>
                <a:ea typeface="Calibri" charset="0"/>
                <a:cs typeface="Times New Roman" charset="0"/>
              </a:rPr>
              <a:t>Indirect Reciprocity:</a:t>
            </a:r>
            <a:r>
              <a:rPr lang="en-US" sz="2400" dirty="0">
                <a:latin typeface="Calibri" charset="0"/>
                <a:ea typeface="Calibri" charset="0"/>
                <a:cs typeface="Times New Roman" charset="0"/>
              </a:rPr>
              <a:t>  I help you, somebody helps me</a:t>
            </a:r>
          </a:p>
          <a:p>
            <a:endParaRPr lang="en-US" sz="2400" dirty="0">
              <a:latin typeface="Calibri" charset="0"/>
              <a:ea typeface="Calibri" charset="0"/>
              <a:cs typeface="Times New Roman" charset="0"/>
            </a:endParaRPr>
          </a:p>
          <a:p>
            <a:r>
              <a:rPr lang="en-US" sz="2400" b="1" dirty="0">
                <a:latin typeface="Calibri" charset="0"/>
                <a:ea typeface="Calibri" charset="0"/>
                <a:cs typeface="Times New Roman" charset="0"/>
              </a:rPr>
              <a:t>Network Selection:</a:t>
            </a:r>
            <a:r>
              <a:rPr lang="en-US" sz="2400" dirty="0">
                <a:latin typeface="Calibri" charset="0"/>
                <a:ea typeface="Calibri" charset="0"/>
                <a:cs typeface="Times New Roman" charset="0"/>
              </a:rPr>
              <a:t>  Neighbors help each other</a:t>
            </a:r>
          </a:p>
          <a:p>
            <a:endParaRPr lang="en-US" sz="2400" dirty="0">
              <a:latin typeface="Calibri" charset="0"/>
              <a:ea typeface="Calibri" charset="0"/>
              <a:cs typeface="Times New Roman" charset="0"/>
            </a:endParaRPr>
          </a:p>
          <a:p>
            <a:r>
              <a:rPr lang="en-US" sz="2400" b="1" dirty="0">
                <a:latin typeface="Calibri" charset="0"/>
                <a:ea typeface="Calibri" charset="0"/>
                <a:cs typeface="Times New Roman" charset="0"/>
              </a:rPr>
              <a:t>Group Selection:</a:t>
            </a:r>
            <a:r>
              <a:rPr lang="en-US" sz="2400" dirty="0">
                <a:latin typeface="Calibri" charset="0"/>
                <a:ea typeface="Calibri" charset="0"/>
                <a:cs typeface="Times New Roman" charset="0"/>
              </a:rPr>
              <a:t> Groups of cooperators (tribes) out-compete other groups</a:t>
            </a:r>
          </a:p>
        </p:txBody>
      </p:sp>
      <p:pic>
        <p:nvPicPr>
          <p:cNvPr id="6" name="Picture 5"/>
          <p:cNvPicPr>
            <a:picLocks noChangeAspect="1"/>
          </p:cNvPicPr>
          <p:nvPr/>
        </p:nvPicPr>
        <p:blipFill>
          <a:blip r:embed="rId4"/>
          <a:stretch>
            <a:fillRect/>
          </a:stretch>
        </p:blipFill>
        <p:spPr>
          <a:xfrm>
            <a:off x="8974668" y="1"/>
            <a:ext cx="1693333" cy="1693333"/>
          </a:xfrm>
          <a:prstGeom prst="rect">
            <a:avLst/>
          </a:prstGeom>
        </p:spPr>
      </p:pic>
    </p:spTree>
    <p:extLst>
      <p:ext uri="{BB962C8B-B14F-4D97-AF65-F5344CB8AC3E}">
        <p14:creationId xmlns:p14="http://schemas.microsoft.com/office/powerpoint/2010/main" val="3388669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ijx9qTHJ7ilee7JVjXT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1716_CF">
  <a:themeElements>
    <a:clrScheme name="Custom">
      <a:dk1>
        <a:srgbClr val="565A5C"/>
      </a:dk1>
      <a:lt1>
        <a:srgbClr val="FFFFFF"/>
      </a:lt1>
      <a:dk2>
        <a:srgbClr val="565A5C"/>
      </a:dk2>
      <a:lt2>
        <a:srgbClr val="FFFFFF"/>
      </a:lt2>
      <a:accent1>
        <a:srgbClr val="D4D4D4"/>
      </a:accent1>
      <a:accent2>
        <a:srgbClr val="59B8DA"/>
      </a:accent2>
      <a:accent3>
        <a:srgbClr val="0096B0"/>
      </a:accent3>
      <a:accent4>
        <a:srgbClr val="752864"/>
      </a:accent4>
      <a:accent5>
        <a:srgbClr val="77BC1F"/>
      </a:accent5>
      <a:accent6>
        <a:srgbClr val="808080"/>
      </a:accent6>
      <a:hlink>
        <a:srgbClr val="0096B0"/>
      </a:hlink>
      <a:folHlink>
        <a:srgbClr val="752864"/>
      </a:folHlink>
    </a:clrScheme>
    <a:fontScheme name="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565A5C"/>
        </a:dk1>
        <a:lt1>
          <a:srgbClr val="FFFFFF"/>
        </a:lt1>
        <a:dk2>
          <a:srgbClr val="565A5C"/>
        </a:dk2>
        <a:lt2>
          <a:srgbClr val="FFFFFF"/>
        </a:lt2>
        <a:accent1>
          <a:srgbClr val="D4D4D4"/>
        </a:accent1>
        <a:accent2>
          <a:srgbClr val="59B8DA"/>
        </a:accent2>
        <a:accent3>
          <a:srgbClr val="0096B0"/>
        </a:accent3>
        <a:accent4>
          <a:srgbClr val="752864"/>
        </a:accent4>
        <a:accent5>
          <a:srgbClr val="77BC1F"/>
        </a:accent5>
        <a:accent6>
          <a:srgbClr val="808080"/>
        </a:accent6>
        <a:hlink>
          <a:srgbClr val="0096B0"/>
        </a:hlink>
        <a:folHlink>
          <a:srgbClr val="752864"/>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CCHMC McK template.potx" id="{10F39745-8309-41D5-804E-8C090F32C2D9}" vid="{5A1A0AB4-C556-423B-A03E-FFEFAC2B1F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DocumentLibraryPermissions xmlns="2d8b63ce-4dc4-4905-b0e0-28660f74b3b5" xsi:nil="true"/>
    <_ip_UnifiedCompliancePolicyUIAction xmlns="http://schemas.microsoft.com/sharepoint/v3" xsi:nil="true"/>
    <MigrationWizIdPermissions xmlns="2d8b63ce-4dc4-4905-b0e0-28660f74b3b5" xsi:nil="true"/>
    <MigrationWizIdSecurityGroups xmlns="2d8b63ce-4dc4-4905-b0e0-28660f74b3b5" xsi:nil="true"/>
    <MigrationWizId xmlns="2d8b63ce-4dc4-4905-b0e0-28660f74b3b5" xsi:nil="true"/>
    <_ip_UnifiedCompliancePolicyProperties xmlns="http://schemas.microsoft.com/sharepoint/v3" xsi:nil="true"/>
    <MigrationWizIdPermissionLevels xmlns="2d8b63ce-4dc4-4905-b0e0-28660f74b3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20" ma:contentTypeDescription="Create a new document." ma:contentTypeScope="" ma:versionID="7be0d1f58ed5a467bd28dc3f9387b9e7">
  <xsd:schema xmlns:xsd="http://www.w3.org/2001/XMLSchema" xmlns:xs="http://www.w3.org/2001/XMLSchema" xmlns:p="http://schemas.microsoft.com/office/2006/metadata/properties" xmlns:ns1="http://schemas.microsoft.com/sharepoint/v3" xmlns:ns3="2d8b63ce-4dc4-4905-b0e0-28660f74b3b5" xmlns:ns4="a1b7d553-e03b-4562-9cb4-58e5b6777a1c" targetNamespace="http://schemas.microsoft.com/office/2006/metadata/properties" ma:root="true" ma:fieldsID="4119449ae282d9589531183c7b983826" ns1:_="" ns3:_="" ns4:_="">
    <xsd:import namespace="http://schemas.microsoft.com/sharepoint/v3"/>
    <xsd:import namespace="2d8b63ce-4dc4-4905-b0e0-28660f74b3b5"/>
    <xsd:import namespace="a1b7d553-e03b-4562-9cb4-58e5b6777a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igrationWizId" ma:index="23" nillable="true" ma:displayName="MigrationWizId" ma:internalName="MigrationWizId">
      <xsd:simpleType>
        <xsd:restriction base="dms:Text"/>
      </xsd:simpleType>
    </xsd:element>
    <xsd:element name="MigrationWizIdPermissions" ma:index="24" nillable="true" ma:displayName="MigrationWizIdPermissions" ma:internalName="MigrationWizIdPermissions">
      <xsd:simpleType>
        <xsd:restriction base="dms:Text"/>
      </xsd:simpleType>
    </xsd:element>
    <xsd:element name="MigrationWizIdPermissionLevels" ma:index="25" nillable="true" ma:displayName="MigrationWizIdPermissionLevels" ma:internalName="MigrationWizIdPermissionLevels">
      <xsd:simpleType>
        <xsd:restriction base="dms:Text"/>
      </xsd:simpleType>
    </xsd:element>
    <xsd:element name="MigrationWizIdDocumentLibraryPermissions" ma:index="26" nillable="true" ma:displayName="MigrationWizIdDocumentLibraryPermissions" ma:internalName="MigrationWizIdDocumentLibraryPermissions">
      <xsd:simpleType>
        <xsd:restriction base="dms:Text"/>
      </xsd:simpleType>
    </xsd:element>
    <xsd:element name="MigrationWizIdSecurityGroups" ma:index="27" nillable="true" ma:displayName="MigrationWizIdSecurityGroups" ma:internalName="MigrationWizIdSecurityGroup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4C8C6-FEEB-498E-A4A6-7E67E7A30B07}">
  <ds:schemaRefs>
    <ds:schemaRef ds:uri="http://schemas.microsoft.com/sharepoint/v3/contenttype/forms"/>
  </ds:schemaRefs>
</ds:datastoreItem>
</file>

<file path=customXml/itemProps2.xml><?xml version="1.0" encoding="utf-8"?>
<ds:datastoreItem xmlns:ds="http://schemas.openxmlformats.org/officeDocument/2006/customXml" ds:itemID="{3D35349A-716A-4C94-B831-0A4745FF9E8D}">
  <ds:schemaRefs>
    <ds:schemaRef ds:uri="http://purl.org/dc/dcmitype/"/>
    <ds:schemaRef ds:uri="http://schemas.microsoft.com/office/2006/metadata/properties"/>
    <ds:schemaRef ds:uri="http://www.w3.org/XML/1998/namespace"/>
    <ds:schemaRef ds:uri="http://purl.org/dc/terms/"/>
    <ds:schemaRef ds:uri="2d8b63ce-4dc4-4905-b0e0-28660f74b3b5"/>
    <ds:schemaRef ds:uri="http://schemas.microsoft.com/sharepoint/v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1b7d553-e03b-4562-9cb4-58e5b6777a1c"/>
  </ds:schemaRefs>
</ds:datastoreItem>
</file>

<file path=customXml/itemProps3.xml><?xml version="1.0" encoding="utf-8"?>
<ds:datastoreItem xmlns:ds="http://schemas.openxmlformats.org/officeDocument/2006/customXml" ds:itemID="{2FECCB7F-602D-433D-BF8D-9ADD528CF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8b63ce-4dc4-4905-b0e0-28660f74b3b5"/>
    <ds:schemaRef ds:uri="a1b7d553-e03b-4562-9cb4-58e5b6777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1482</TotalTime>
  <Words>1538</Words>
  <Application>Microsoft Office PowerPoint</Application>
  <PresentationFormat>Widescreen</PresentationFormat>
  <Paragraphs>315</Paragraphs>
  <Slides>31</Slides>
  <Notes>13</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Geomanist Book</vt:lpstr>
      <vt:lpstr>Times</vt:lpstr>
      <vt:lpstr>Office Theme</vt:lpstr>
      <vt:lpstr>CL1716_CF</vt:lpstr>
      <vt:lpstr>think-cell Slide</vt:lpstr>
      <vt:lpstr>Rapid Adaptive Control of Epidemic (RACE Network): Accelerating community-wide learning and response to the COVID pandemic</vt:lpstr>
      <vt:lpstr>0.5  x  0.5   =  0.25</vt:lpstr>
      <vt:lpstr>PowerPoint Presentation</vt:lpstr>
      <vt:lpstr>PowerPoint Presentation</vt:lpstr>
      <vt:lpstr>Clinical remission</vt:lpstr>
      <vt:lpstr>Centers with &gt;80% clinical remission rate </vt:lpstr>
      <vt:lpstr>Replication in Other Networks</vt:lpstr>
      <vt:lpstr>PowerPoint Presentation</vt:lpstr>
      <vt:lpstr>PowerPoint Presentation</vt:lpstr>
      <vt:lpstr>Multi-level selection  Cultural evolution</vt:lpstr>
      <vt:lpstr>Commons-Based Peer Production</vt:lpstr>
      <vt:lpstr>Design Principles for Stable Management of  Common Pool Resources</vt:lpstr>
      <vt:lpstr>The Architecture of Collaboration</vt:lpstr>
      <vt:lpstr>Architecture</vt:lpstr>
      <vt:lpstr>Architecture</vt:lpstr>
      <vt:lpstr>Architecture</vt:lpstr>
      <vt:lpstr>Actors with the will and ability to self-organize</vt:lpstr>
      <vt:lpstr>A commons to create and share resources</vt:lpstr>
      <vt:lpstr>…A Commons</vt:lpstr>
      <vt:lpstr>A commons..</vt:lpstr>
      <vt:lpstr>Working with – ‘co-production’</vt:lpstr>
      <vt:lpstr>PowerPoint Presentation</vt:lpstr>
      <vt:lpstr>Examples: contributions last 2 months</vt:lpstr>
      <vt:lpstr>CCTST Optional Module: LHS</vt:lpstr>
      <vt:lpstr>Original Plan</vt:lpstr>
      <vt:lpstr>New Plan</vt:lpstr>
      <vt:lpstr>The Big Picture</vt:lpstr>
      <vt:lpstr>The “RACE” Team</vt:lpstr>
      <vt:lpstr>LHS Update: Month 1</vt:lpstr>
      <vt:lpstr>PowerPoint Presentation</vt:lpstr>
      <vt:lpstr>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Shepler, Rachael</dc:creator>
  <cp:lastModifiedBy>Laura Hildreth</cp:lastModifiedBy>
  <cp:revision>49</cp:revision>
  <dcterms:created xsi:type="dcterms:W3CDTF">2020-01-07T13:59:38Z</dcterms:created>
  <dcterms:modified xsi:type="dcterms:W3CDTF">2020-05-18T18:22:57Z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0x010100E2BB8F4374906A409FD9F7C4C457461B</vt:lpwstr>
  </property>
</Properties>
</file>