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3"/>
    <p:sldMasterId id="2147483662" r:id="rId4"/>
  </p:sldMasterIdLst>
  <p:notesMasterIdLst>
    <p:notesMasterId r:id="rId15"/>
  </p:notesMasterIdLst>
  <p:handoutMasterIdLst>
    <p:handoutMasterId r:id="rId16"/>
  </p:handoutMasterIdLst>
  <p:sldIdLst>
    <p:sldId id="261" r:id="rId5"/>
    <p:sldId id="290" r:id="rId6"/>
    <p:sldId id="301" r:id="rId7"/>
    <p:sldId id="307" r:id="rId8"/>
    <p:sldId id="303" r:id="rId9"/>
    <p:sldId id="304" r:id="rId10"/>
    <p:sldId id="306" r:id="rId11"/>
    <p:sldId id="308" r:id="rId12"/>
    <p:sldId id="305" r:id="rId13"/>
    <p:sldId id="300"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87779" autoAdjust="0"/>
  </p:normalViewPr>
  <p:slideViewPr>
    <p:cSldViewPr snapToGrid="0">
      <p:cViewPr varScale="1">
        <p:scale>
          <a:sx n="97" d="100"/>
          <a:sy n="97" d="100"/>
        </p:scale>
        <p:origin x="1398" y="96"/>
      </p:cViewPr>
      <p:guideLst>
        <p:guide orient="horz" pos="2160"/>
        <p:guide pos="2880"/>
      </p:guideLst>
    </p:cSldViewPr>
  </p:slideViewPr>
  <p:notesTextViewPr>
    <p:cViewPr>
      <p:scale>
        <a:sx n="1" d="1"/>
        <a:sy n="1" d="1"/>
      </p:scale>
      <p:origin x="0" y="0"/>
    </p:cViewPr>
  </p:notesTextViewPr>
  <p:sorterViewPr>
    <p:cViewPr>
      <p:scale>
        <a:sx n="100" d="100"/>
        <a:sy n="100" d="100"/>
      </p:scale>
      <p:origin x="0" y="-13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15F0EEC-4349-4DE2-B205-4FE3AD040E01}" type="datetimeFigureOut">
              <a:rPr lang="en-US" smtClean="0"/>
              <a:t>4/3/2019</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BF48D5E-405E-42DA-A7A6-847B2088A115}" type="slidenum">
              <a:rPr lang="en-US" smtClean="0"/>
              <a:t>‹#›</a:t>
            </a:fld>
            <a:endParaRPr lang="en-US"/>
          </a:p>
        </p:txBody>
      </p:sp>
    </p:spTree>
    <p:extLst>
      <p:ext uri="{BB962C8B-B14F-4D97-AF65-F5344CB8AC3E}">
        <p14:creationId xmlns:p14="http://schemas.microsoft.com/office/powerpoint/2010/main" val="647191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F1B0AA8-00A0-4442-82D7-92E818A7A3AA}" type="datetimeFigureOut">
              <a:rPr lang="en-US" smtClean="0"/>
              <a:t>4/3/2019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00ECF7-075B-424D-BA87-B5C7BA1378B2}" type="slidenum">
              <a:rPr lang="en-US" smtClean="0"/>
              <a:t>‹#›</a:t>
            </a:fld>
            <a:endParaRPr lang="en-US"/>
          </a:p>
        </p:txBody>
      </p:sp>
    </p:spTree>
    <p:extLst>
      <p:ext uri="{BB962C8B-B14F-4D97-AF65-F5344CB8AC3E}">
        <p14:creationId xmlns:p14="http://schemas.microsoft.com/office/powerpoint/2010/main" val="157765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1</a:t>
            </a:fld>
            <a:endParaRPr lang="en-US"/>
          </a:p>
        </p:txBody>
      </p:sp>
    </p:spTree>
    <p:extLst>
      <p:ext uri="{BB962C8B-B14F-4D97-AF65-F5344CB8AC3E}">
        <p14:creationId xmlns:p14="http://schemas.microsoft.com/office/powerpoint/2010/main" val="1084590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College</a:t>
            </a:r>
            <a:r>
              <a:rPr lang="en-US" baseline="0" dirty="0" smtClean="0"/>
              <a:t> of Nursing, our goal is to prepare nurse leaders who are empowered to generate, explore, and apply nursing knowledge for evolving health care environments.</a:t>
            </a:r>
          </a:p>
          <a:p>
            <a:endParaRPr lang="en-US" baseline="0" dirty="0" smtClean="0"/>
          </a:p>
          <a:p>
            <a:r>
              <a:rPr lang="en-US" baseline="0" dirty="0" smtClean="0"/>
              <a:t>One key strategy for preparing today’s nurses is use of the social determinants of health framework</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2</a:t>
            </a:fld>
            <a:endParaRPr lang="en-US"/>
          </a:p>
        </p:txBody>
      </p:sp>
    </p:spTree>
    <p:extLst>
      <p:ext uri="{BB962C8B-B14F-4D97-AF65-F5344CB8AC3E}">
        <p14:creationId xmlns:p14="http://schemas.microsoft.com/office/powerpoint/2010/main" val="15653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all of these factors are important, m</a:t>
            </a:r>
            <a:r>
              <a:rPr lang="en-US" dirty="0" smtClean="0"/>
              <a:t>y</a:t>
            </a:r>
            <a:r>
              <a:rPr lang="en-US" baseline="0" dirty="0" smtClean="0"/>
              <a:t> own f</a:t>
            </a:r>
            <a:r>
              <a:rPr lang="en-US" dirty="0" smtClean="0"/>
              <a:t>ocus has been on </a:t>
            </a:r>
            <a:r>
              <a:rPr lang="en-US" dirty="0" smtClean="0"/>
              <a:t>built</a:t>
            </a:r>
            <a:r>
              <a:rPr lang="en-US" baseline="0" dirty="0" smtClean="0"/>
              <a:t> environment and </a:t>
            </a:r>
            <a:r>
              <a:rPr lang="en-US" baseline="0" dirty="0" smtClean="0"/>
              <a:t>homelessness. As faculty in the CON share this framework with our students, and apply it to our own research and practice, it is important to note that an intervention directed at any one area will result in improved health outcomes! </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3</a:t>
            </a:fld>
            <a:endParaRPr lang="en-US"/>
          </a:p>
        </p:txBody>
      </p:sp>
    </p:spTree>
    <p:extLst>
      <p:ext uri="{BB962C8B-B14F-4D97-AF65-F5344CB8AC3E}">
        <p14:creationId xmlns:p14="http://schemas.microsoft.com/office/powerpoint/2010/main" val="1280242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very brief background</a:t>
            </a:r>
            <a:r>
              <a:rPr lang="en-US" baseline="0" dirty="0" smtClean="0"/>
              <a:t> on homelessness</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4</a:t>
            </a:fld>
            <a:endParaRPr lang="en-US"/>
          </a:p>
        </p:txBody>
      </p:sp>
    </p:spTree>
    <p:extLst>
      <p:ext uri="{BB962C8B-B14F-4D97-AF65-F5344CB8AC3E}">
        <p14:creationId xmlns:p14="http://schemas.microsoft.com/office/powerpoint/2010/main" val="4016818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briefly each study</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5</a:t>
            </a:fld>
            <a:endParaRPr lang="en-US"/>
          </a:p>
        </p:txBody>
      </p:sp>
    </p:spTree>
    <p:extLst>
      <p:ext uri="{BB962C8B-B14F-4D97-AF65-F5344CB8AC3E}">
        <p14:creationId xmlns:p14="http://schemas.microsoft.com/office/powerpoint/2010/main" val="17989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 all of these findings can be mapped to the previously viewed diagram depicting the SDH</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6</a:t>
            </a:fld>
            <a:endParaRPr lang="en-US"/>
          </a:p>
        </p:txBody>
      </p:sp>
    </p:spTree>
    <p:extLst>
      <p:ext uri="{BB962C8B-B14F-4D97-AF65-F5344CB8AC3E}">
        <p14:creationId xmlns:p14="http://schemas.microsoft.com/office/powerpoint/2010/main" val="4071370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tackle the wicked problems of our society, we must prepare</a:t>
            </a:r>
            <a:r>
              <a:rPr lang="en-US" baseline="0" dirty="0" smtClean="0"/>
              <a:t> researchers to work together in partnership – and provide them with useful frameworks such as the SDH </a:t>
            </a:r>
            <a:endParaRPr lang="en-US" dirty="0"/>
          </a:p>
        </p:txBody>
      </p:sp>
      <p:sp>
        <p:nvSpPr>
          <p:cNvPr id="4" name="Slide Number Placeholder 3"/>
          <p:cNvSpPr>
            <a:spLocks noGrp="1"/>
          </p:cNvSpPr>
          <p:nvPr>
            <p:ph type="sldNum" sz="quarter" idx="10"/>
          </p:nvPr>
        </p:nvSpPr>
        <p:spPr/>
        <p:txBody>
          <a:bodyPr/>
          <a:lstStyle/>
          <a:p>
            <a:fld id="{DF00ECF7-075B-424D-BA87-B5C7BA1378B2}" type="slidenum">
              <a:rPr lang="en-US" smtClean="0"/>
              <a:t>7</a:t>
            </a:fld>
            <a:endParaRPr lang="en-US"/>
          </a:p>
        </p:txBody>
      </p:sp>
    </p:spTree>
    <p:extLst>
      <p:ext uri="{BB962C8B-B14F-4D97-AF65-F5344CB8AC3E}">
        <p14:creationId xmlns:p14="http://schemas.microsoft.com/office/powerpoint/2010/main" val="2746544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DAB64E5-A6A0-4F70-BEF2-ECD3A25CDF0A}"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592C01B-D6A5-43ED-B641-870885925D7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130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E463497-B7B9-4042-AAEF-5DDAC089864A}"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46B0076-4FE8-4F34-9CFB-A79D990B0D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4512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7E469FC-7F62-45FE-B355-3CBB30A3581F}"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FB5D84-CAD5-47A4-B20C-B505CCEEE5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723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DAB64E5-A6A0-4F70-BEF2-ECD3A25CDF0A}"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592C01B-D6A5-43ED-B641-870885925D7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9205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C2D27AE-71AE-4BDD-8244-B3D796888007}"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0CA49B8-5C02-43B2-9503-437A8875C62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5498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8DF68E2-2A43-426D-AF59-95FBB55C3D27}"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EE26759-AAC7-42EC-BDCE-DA31CECC35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68227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A7413DE-D348-4B19-A99C-D069F0AF5639}"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A70DC8-DF11-45F9-8FC3-CD9058E8D82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920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3CEEEF6-CF5B-4BF5-BAEF-6EC2A3141FBB}" type="datetimeFigureOut">
              <a:rPr lang="en-US">
                <a:solidFill>
                  <a:prstClr val="black">
                    <a:tint val="75000"/>
                  </a:prstClr>
                </a:solidFill>
              </a:rPr>
              <a:pPr>
                <a:defRPr/>
              </a:pPr>
              <a:t>4/3/2019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65FB79D-D15A-44A4-AAEB-7C8D131B81C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2945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EEEBB0B-7976-487E-8D50-2BF593C720B1}" type="datetimeFigureOut">
              <a:rPr lang="en-US">
                <a:solidFill>
                  <a:prstClr val="black">
                    <a:tint val="75000"/>
                  </a:prstClr>
                </a:solidFill>
              </a:rPr>
              <a:pPr>
                <a:defRPr/>
              </a:pPr>
              <a:t>4/3/2019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47700AF-A9AD-48FE-90CD-7F3ACDAA2E8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879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8E56FB-52CF-44DE-BFC3-601BC3C537D1}" type="datetimeFigureOut">
              <a:rPr lang="en-US">
                <a:solidFill>
                  <a:prstClr val="black">
                    <a:tint val="75000"/>
                  </a:prstClr>
                </a:solidFill>
              </a:rPr>
              <a:pPr>
                <a:defRPr/>
              </a:pPr>
              <a:t>4/3/2019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07B715C-BB87-4E6B-8F6F-C6BB88BAC4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13197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D634F21-3624-4A97-842B-C685976DA3AC}"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58C5BB8-87B5-43E9-B0AE-84DA1E2E246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99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C2D27AE-71AE-4BDD-8244-B3D796888007}"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0CA49B8-5C02-43B2-9503-437A8875C62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5698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A2ECFE1-027E-4E94-A4E7-188FB7D4A69F}"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FD3FC3-7662-451E-9B86-C3B10882571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3130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E463497-B7B9-4042-AAEF-5DDAC089864A}"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46B0076-4FE8-4F34-9CFB-A79D990B0D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286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7E469FC-7F62-45FE-B355-3CBB30A3581F}"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FB5D84-CAD5-47A4-B20C-B505CCEEE5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3864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8DF68E2-2A43-426D-AF59-95FBB55C3D27}" type="datetimeFigureOut">
              <a:rPr lang="en-US">
                <a:solidFill>
                  <a:prstClr val="black">
                    <a:tint val="75000"/>
                  </a:prstClr>
                </a:solidFill>
              </a:rPr>
              <a:pPr>
                <a:defRPr/>
              </a:pPr>
              <a:t>4/3/2019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EE26759-AAC7-42EC-BDCE-DA31CECC35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0541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A7413DE-D348-4B19-A99C-D069F0AF5639}"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A70DC8-DF11-45F9-8FC3-CD9058E8D82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343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3CEEEF6-CF5B-4BF5-BAEF-6EC2A3141FBB}" type="datetimeFigureOut">
              <a:rPr lang="en-US">
                <a:solidFill>
                  <a:prstClr val="black">
                    <a:tint val="75000"/>
                  </a:prstClr>
                </a:solidFill>
              </a:rPr>
              <a:pPr>
                <a:defRPr/>
              </a:pPr>
              <a:t>4/3/2019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65FB79D-D15A-44A4-AAEB-7C8D131B81C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477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EEEBB0B-7976-487E-8D50-2BF593C720B1}" type="datetimeFigureOut">
              <a:rPr lang="en-US">
                <a:solidFill>
                  <a:prstClr val="black">
                    <a:tint val="75000"/>
                  </a:prstClr>
                </a:solidFill>
              </a:rPr>
              <a:pPr>
                <a:defRPr/>
              </a:pPr>
              <a:t>4/3/2019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47700AF-A9AD-48FE-90CD-7F3ACDAA2E8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9628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8E56FB-52CF-44DE-BFC3-601BC3C537D1}" type="datetimeFigureOut">
              <a:rPr lang="en-US">
                <a:solidFill>
                  <a:prstClr val="black">
                    <a:tint val="75000"/>
                  </a:prstClr>
                </a:solidFill>
              </a:rPr>
              <a:pPr>
                <a:defRPr/>
              </a:pPr>
              <a:t>4/3/2019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07B715C-BB87-4E6B-8F6F-C6BB88BAC4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171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D634F21-3624-4A97-842B-C685976DA3AC}"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58C5BB8-87B5-43E9-B0AE-84DA1E2E246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441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A2ECFE1-027E-4E94-A4E7-188FB7D4A69F}" type="datetimeFigureOut">
              <a:rPr lang="en-US">
                <a:solidFill>
                  <a:prstClr val="black">
                    <a:tint val="75000"/>
                  </a:prstClr>
                </a:solidFill>
              </a:rPr>
              <a:pPr>
                <a:defRPr/>
              </a:pPr>
              <a:t>4/3/2019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FD3FC3-7662-451E-9B86-C3B10882571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6996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eaLnBrk="0" fontAlgn="base" hangingPunct="0">
              <a:spcBef>
                <a:spcPct val="0"/>
              </a:spcBef>
              <a:spcAft>
                <a:spcPct val="0"/>
              </a:spcAft>
              <a:defRPr/>
            </a:pPr>
            <a:fld id="{F5946A5B-5EA1-402E-B9CA-0EA5A68FE1FD}" type="datetimeFigureOut">
              <a:rPr lang="en-US">
                <a:solidFill>
                  <a:prstClr val="black">
                    <a:tint val="75000"/>
                  </a:prstClr>
                </a:solidFill>
              </a:rPr>
              <a:pPr eaLnBrk="0" fontAlgn="base" hangingPunct="0">
                <a:spcBef>
                  <a:spcPct val="0"/>
                </a:spcBef>
                <a:spcAft>
                  <a:spcPct val="0"/>
                </a:spcAft>
                <a:defRPr/>
              </a:pPr>
              <a:t>4/3/2019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eaLnBrk="0" fontAlgn="base" hangingPunct="0">
              <a:spcBef>
                <a:spcPct val="0"/>
              </a:spcBef>
              <a:spcAft>
                <a:spcPct val="0"/>
              </a:spcAft>
              <a:defRPr/>
            </a:pPr>
            <a:fld id="{C9B74999-991E-42E6-BB5E-C0847674BE38}" type="slidenum">
              <a:rPr lang="en-US">
                <a:solidFill>
                  <a:prstClr val="black">
                    <a:tint val="75000"/>
                  </a:prstClr>
                </a:solidFill>
              </a:rPr>
              <a:pPr eaLnBrk="0" fontAlgn="base" hangingPunct="0">
                <a:spcBef>
                  <a:spcPct val="0"/>
                </a:spcBef>
                <a:spcAft>
                  <a:spcPct val="0"/>
                </a:spcAft>
                <a:defRPr/>
              </a:pPr>
              <a:t>‹#›</a:t>
            </a:fld>
            <a:endParaRPr lang="en-US">
              <a:solidFill>
                <a:prstClr val="black">
                  <a:tint val="75000"/>
                </a:prstClr>
              </a:solidFill>
            </a:endParaRPr>
          </a:p>
        </p:txBody>
      </p:sp>
    </p:spTree>
    <p:extLst>
      <p:ext uri="{BB962C8B-B14F-4D97-AF65-F5344CB8AC3E}">
        <p14:creationId xmlns:p14="http://schemas.microsoft.com/office/powerpoint/2010/main" val="2319362717"/>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eaLnBrk="0" fontAlgn="base" hangingPunct="0">
              <a:spcBef>
                <a:spcPct val="0"/>
              </a:spcBef>
              <a:spcAft>
                <a:spcPct val="0"/>
              </a:spcAft>
              <a:defRPr/>
            </a:pPr>
            <a:fld id="{F5946A5B-5EA1-402E-B9CA-0EA5A68FE1FD}" type="datetimeFigureOut">
              <a:rPr lang="en-US">
                <a:solidFill>
                  <a:prstClr val="black">
                    <a:tint val="75000"/>
                  </a:prstClr>
                </a:solidFill>
              </a:rPr>
              <a:pPr eaLnBrk="0" fontAlgn="base" hangingPunct="0">
                <a:spcBef>
                  <a:spcPct val="0"/>
                </a:spcBef>
                <a:spcAft>
                  <a:spcPct val="0"/>
                </a:spcAft>
                <a:defRPr/>
              </a:pPr>
              <a:t>4/3/2019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eaLnBrk="0" fontAlgn="base" hangingPunct="0">
              <a:spcBef>
                <a:spcPct val="0"/>
              </a:spcBef>
              <a:spcAft>
                <a:spcPct val="0"/>
              </a:spcAft>
              <a:defRPr/>
            </a:pPr>
            <a:fld id="{C9B74999-991E-42E6-BB5E-C0847674BE38}" type="slidenum">
              <a:rPr lang="en-US">
                <a:solidFill>
                  <a:prstClr val="black">
                    <a:tint val="75000"/>
                  </a:prstClr>
                </a:solidFill>
              </a:rPr>
              <a:pPr eaLnBrk="0" fontAlgn="base" hangingPunct="0">
                <a:spcBef>
                  <a:spcPct val="0"/>
                </a:spcBef>
                <a:spcAft>
                  <a:spcPct val="0"/>
                </a:spcAft>
                <a:defRPr/>
              </a:pPr>
              <a:t>‹#›</a:t>
            </a:fld>
            <a:endParaRPr lang="en-US">
              <a:solidFill>
                <a:prstClr val="black">
                  <a:tint val="75000"/>
                </a:prstClr>
              </a:solidFill>
            </a:endParaRPr>
          </a:p>
        </p:txBody>
      </p:sp>
    </p:spTree>
    <p:extLst>
      <p:ext uri="{BB962C8B-B14F-4D97-AF65-F5344CB8AC3E}">
        <p14:creationId xmlns:p14="http://schemas.microsoft.com/office/powerpoint/2010/main" val="29416182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nursing.uc.edu/research/researcher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60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53513" y="701574"/>
            <a:ext cx="7772400" cy="2832336"/>
          </a:xfrm>
        </p:spPr>
        <p:txBody>
          <a:bodyPr rtlCol="0" anchor="ctr">
            <a:normAutofit fontScale="90000"/>
          </a:bodyPr>
          <a:lstStyle/>
          <a:p>
            <a:pPr>
              <a:lnSpc>
                <a:spcPct val="100000"/>
              </a:lnSpc>
            </a:pPr>
            <a:r>
              <a:rPr lang="en-US" sz="4400" b="1" dirty="0" smtClean="0">
                <a:latin typeface="+mn-lt"/>
                <a:ea typeface="Open Sans" charset="0"/>
                <a:cs typeface="Open Sans" charset="0"/>
              </a:rPr>
              <a:t>Virtual Meeting on Social Determinants of </a:t>
            </a:r>
            <a:r>
              <a:rPr lang="en-US" sz="4400" b="1" dirty="0" smtClean="0">
                <a:latin typeface="+mn-lt"/>
                <a:ea typeface="Open Sans" charset="0"/>
                <a:cs typeface="Open Sans" charset="0"/>
              </a:rPr>
              <a:t>Health</a:t>
            </a:r>
            <a:br>
              <a:rPr lang="en-US" sz="4400" b="1" dirty="0" smtClean="0">
                <a:latin typeface="+mn-lt"/>
                <a:ea typeface="Open Sans" charset="0"/>
                <a:cs typeface="Open Sans" charset="0"/>
              </a:rPr>
            </a:br>
            <a:r>
              <a:rPr lang="en-US" sz="4800" b="1" dirty="0" smtClean="0">
                <a:latin typeface="+mn-lt"/>
                <a:ea typeface="Open Sans" charset="0"/>
                <a:cs typeface="Open Sans" charset="0"/>
              </a:rPr>
              <a:t/>
            </a:r>
            <a:br>
              <a:rPr lang="en-US" sz="4800" b="1" dirty="0" smtClean="0">
                <a:latin typeface="+mn-lt"/>
                <a:ea typeface="Open Sans" charset="0"/>
                <a:cs typeface="Open Sans" charset="0"/>
              </a:rPr>
            </a:br>
            <a:r>
              <a:rPr lang="en-US" sz="3600" dirty="0" smtClean="0">
                <a:latin typeface="+mn-lt"/>
                <a:ea typeface="Open Sans" charset="0"/>
                <a:cs typeface="Open Sans" charset="0"/>
              </a:rPr>
              <a:t>Research, </a:t>
            </a:r>
            <a:r>
              <a:rPr lang="en-US" sz="3600" dirty="0" smtClean="0">
                <a:latin typeface="+mn-lt"/>
                <a:ea typeface="Open Sans" charset="0"/>
                <a:cs typeface="Open Sans" charset="0"/>
              </a:rPr>
              <a:t>Education</a:t>
            </a:r>
            <a:r>
              <a:rPr lang="en-US" sz="3600" dirty="0" smtClean="0">
                <a:latin typeface="+mn-lt"/>
                <a:ea typeface="Open Sans" charset="0"/>
                <a:cs typeface="Open Sans" charset="0"/>
              </a:rPr>
              <a:t>, &amp; </a:t>
            </a:r>
            <a:r>
              <a:rPr lang="en-US" sz="3600" dirty="0" smtClean="0">
                <a:latin typeface="+mn-lt"/>
                <a:ea typeface="Open Sans" charset="0"/>
                <a:cs typeface="Open Sans" charset="0"/>
              </a:rPr>
              <a:t>Practice </a:t>
            </a:r>
            <a:r>
              <a:rPr lang="en-US" sz="3600" dirty="0" smtClean="0">
                <a:latin typeface="+mn-lt"/>
                <a:ea typeface="Open Sans" charset="0"/>
                <a:cs typeface="Open Sans" charset="0"/>
              </a:rPr>
              <a:t/>
            </a:r>
            <a:br>
              <a:rPr lang="en-US" sz="3600" dirty="0" smtClean="0">
                <a:latin typeface="+mn-lt"/>
                <a:ea typeface="Open Sans" charset="0"/>
                <a:cs typeface="Open Sans" charset="0"/>
              </a:rPr>
            </a:br>
            <a:r>
              <a:rPr lang="en-US" sz="3600" dirty="0" smtClean="0">
                <a:latin typeface="+mn-lt"/>
                <a:ea typeface="Open Sans" charset="0"/>
                <a:cs typeface="Open Sans" charset="0"/>
              </a:rPr>
              <a:t>in the </a:t>
            </a:r>
            <a:br>
              <a:rPr lang="en-US" sz="3600" dirty="0" smtClean="0">
                <a:latin typeface="+mn-lt"/>
                <a:ea typeface="Open Sans" charset="0"/>
                <a:cs typeface="Open Sans" charset="0"/>
              </a:rPr>
            </a:br>
            <a:r>
              <a:rPr lang="en-US" sz="3600" dirty="0" smtClean="0">
                <a:latin typeface="+mn-lt"/>
                <a:ea typeface="Open Sans" charset="0"/>
                <a:cs typeface="Open Sans" charset="0"/>
              </a:rPr>
              <a:t>College of Nursing</a:t>
            </a:r>
            <a:endParaRPr lang="en-US" sz="3600" dirty="0">
              <a:latin typeface="+mn-lt"/>
              <a:ea typeface="Open Sans" charset="0"/>
              <a:cs typeface="Open Sans" charset="0"/>
            </a:endParaRPr>
          </a:p>
        </p:txBody>
      </p:sp>
      <p:sp>
        <p:nvSpPr>
          <p:cNvPr id="3" name="Subtitle 2"/>
          <p:cNvSpPr>
            <a:spLocks noGrp="1"/>
          </p:cNvSpPr>
          <p:nvPr>
            <p:ph type="subTitle" idx="1"/>
          </p:nvPr>
        </p:nvSpPr>
        <p:spPr>
          <a:xfrm>
            <a:off x="1144485" y="3812187"/>
            <a:ext cx="6858000" cy="2834788"/>
          </a:xfrm>
        </p:spPr>
        <p:txBody>
          <a:bodyPr/>
          <a:lstStyle/>
          <a:p>
            <a:pPr>
              <a:lnSpc>
                <a:spcPct val="100000"/>
              </a:lnSpc>
              <a:spcBef>
                <a:spcPts val="0"/>
              </a:spcBef>
            </a:pPr>
            <a:endParaRPr lang="en-US" sz="1600" dirty="0">
              <a:solidFill>
                <a:prstClr val="black"/>
              </a:solidFill>
              <a:latin typeface="Arial" panose="020B0604020202020204" pitchFamily="34" charset="0"/>
              <a:cs typeface="Arial" panose="020B0604020202020204" pitchFamily="34" charset="0"/>
            </a:endParaRPr>
          </a:p>
          <a:p>
            <a:pPr>
              <a:lnSpc>
                <a:spcPct val="100000"/>
              </a:lnSpc>
              <a:spcBef>
                <a:spcPts val="0"/>
              </a:spcBef>
            </a:pPr>
            <a:r>
              <a:rPr lang="en-US" dirty="0" smtClean="0">
                <a:solidFill>
                  <a:prstClr val="black"/>
                </a:solidFill>
                <a:latin typeface="Arial" panose="020B0604020202020204" pitchFamily="34" charset="0"/>
                <a:ea typeface="Open Sans" charset="0"/>
                <a:cs typeface="Arial" panose="020B0604020202020204" pitchFamily="34" charset="0"/>
              </a:rPr>
              <a:t>Rebecca Lee, PhD, RN, PHCNS-BC, CTN-A</a:t>
            </a:r>
            <a:r>
              <a:rPr lang="en-US" dirty="0">
                <a:solidFill>
                  <a:prstClr val="black"/>
                </a:solidFill>
                <a:latin typeface="Arial" panose="020B0604020202020204" pitchFamily="34" charset="0"/>
                <a:ea typeface="Open Sans" charset="0"/>
                <a:cs typeface="Arial" panose="020B0604020202020204" pitchFamily="34" charset="0"/>
              </a:rPr>
              <a:t/>
            </a:r>
            <a:br>
              <a:rPr lang="en-US" dirty="0">
                <a:solidFill>
                  <a:prstClr val="black"/>
                </a:solidFill>
                <a:latin typeface="Arial" panose="020B0604020202020204" pitchFamily="34" charset="0"/>
                <a:ea typeface="Open Sans" charset="0"/>
                <a:cs typeface="Arial" panose="020B0604020202020204" pitchFamily="34" charset="0"/>
              </a:rPr>
            </a:br>
            <a:r>
              <a:rPr lang="en-US" sz="1600" dirty="0" smtClean="0">
                <a:solidFill>
                  <a:prstClr val="black"/>
                </a:solidFill>
                <a:latin typeface="Arial" panose="020B0604020202020204" pitchFamily="34" charset="0"/>
                <a:ea typeface="Open Sans" charset="0"/>
                <a:cs typeface="Arial" panose="020B0604020202020204" pitchFamily="34" charset="0"/>
              </a:rPr>
              <a:t>Associate Professor, </a:t>
            </a:r>
            <a:r>
              <a:rPr lang="en-US" sz="1600" dirty="0">
                <a:solidFill>
                  <a:prstClr val="black"/>
                </a:solidFill>
                <a:latin typeface="Arial" panose="020B0604020202020204" pitchFamily="34" charset="0"/>
                <a:ea typeface="Open Sans" charset="0"/>
                <a:cs typeface="Arial" panose="020B0604020202020204" pitchFamily="34" charset="0"/>
              </a:rPr>
              <a:t/>
            </a:r>
            <a:br>
              <a:rPr lang="en-US" sz="1600" dirty="0">
                <a:solidFill>
                  <a:prstClr val="black"/>
                </a:solidFill>
                <a:latin typeface="Arial" panose="020B0604020202020204" pitchFamily="34" charset="0"/>
                <a:ea typeface="Open Sans" charset="0"/>
                <a:cs typeface="Arial" panose="020B0604020202020204" pitchFamily="34" charset="0"/>
              </a:rPr>
            </a:br>
            <a:r>
              <a:rPr lang="en-US" sz="1600" dirty="0">
                <a:solidFill>
                  <a:prstClr val="black"/>
                </a:solidFill>
                <a:latin typeface="Arial" panose="020B0604020202020204" pitchFamily="34" charset="0"/>
                <a:ea typeface="Open Sans" charset="0"/>
                <a:cs typeface="Arial" panose="020B0604020202020204" pitchFamily="34" charset="0"/>
              </a:rPr>
              <a:t>University of Cincinnati College of Nursing</a:t>
            </a:r>
          </a:p>
          <a:p>
            <a:pPr>
              <a:lnSpc>
                <a:spcPct val="100000"/>
              </a:lnSpc>
              <a:spcBef>
                <a:spcPts val="0"/>
              </a:spcBef>
            </a:pPr>
            <a:endParaRPr lang="en-US" sz="800" dirty="0">
              <a:solidFill>
                <a:prstClr val="black"/>
              </a:solidFill>
              <a:latin typeface="Arial" panose="020B0604020202020204" pitchFamily="34" charset="0"/>
              <a:ea typeface="Open Sans" charset="0"/>
              <a:cs typeface="Arial" panose="020B0604020202020204" pitchFamily="34" charset="0"/>
            </a:endParaRPr>
          </a:p>
          <a:p>
            <a:pPr>
              <a:lnSpc>
                <a:spcPct val="100000"/>
              </a:lnSpc>
              <a:spcBef>
                <a:spcPts val="0"/>
              </a:spcBef>
              <a:spcAft>
                <a:spcPts val="0"/>
              </a:spcAft>
            </a:pPr>
            <a:r>
              <a:rPr lang="en-US" sz="1600" dirty="0">
                <a:solidFill>
                  <a:prstClr val="black"/>
                </a:solidFill>
                <a:latin typeface="Arial" panose="020B0604020202020204" pitchFamily="34" charset="0"/>
                <a:ea typeface="Open Sans" charset="0"/>
                <a:cs typeface="Arial" panose="020B0604020202020204" pitchFamily="34" charset="0"/>
              </a:rPr>
              <a:t/>
            </a:r>
            <a:br>
              <a:rPr lang="en-US" sz="1600" dirty="0">
                <a:solidFill>
                  <a:prstClr val="black"/>
                </a:solidFill>
                <a:latin typeface="Arial" panose="020B0604020202020204" pitchFamily="34" charset="0"/>
                <a:ea typeface="Open Sans"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5918169"/>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887603"/>
          </a:xfrm>
        </p:spPr>
        <p:txBody>
          <a:bodyPr/>
          <a:lstStyle/>
          <a:p>
            <a:pPr algn="ctr"/>
            <a:r>
              <a:rPr lang="en-US" sz="4000" dirty="0" smtClean="0">
                <a:latin typeface="+mn-lt"/>
              </a:rPr>
              <a:t>Discussion</a:t>
            </a:r>
            <a:endParaRPr lang="en-US" sz="4000" dirty="0">
              <a:latin typeface="+mn-lt"/>
            </a:endParaRPr>
          </a:p>
        </p:txBody>
      </p:sp>
      <p:sp>
        <p:nvSpPr>
          <p:cNvPr id="3" name="Content Placeholder 2"/>
          <p:cNvSpPr>
            <a:spLocks noGrp="1"/>
          </p:cNvSpPr>
          <p:nvPr>
            <p:ph idx="1"/>
          </p:nvPr>
        </p:nvSpPr>
        <p:spPr>
          <a:xfrm>
            <a:off x="393192" y="1252728"/>
            <a:ext cx="8522208" cy="4924235"/>
          </a:xfrm>
        </p:spPr>
        <p:txBody>
          <a:bodyPr/>
          <a:lstStyle/>
          <a:p>
            <a:r>
              <a:rPr lang="en-US" dirty="0" smtClean="0"/>
              <a:t>Additional </a:t>
            </a:r>
            <a:r>
              <a:rPr lang="en-US" dirty="0"/>
              <a:t>Nurse Researchers: CON Website: </a:t>
            </a:r>
          </a:p>
          <a:p>
            <a:pPr marL="0" indent="0">
              <a:buNone/>
            </a:pPr>
            <a:r>
              <a:rPr lang="en-US" dirty="0">
                <a:hlinkClick r:id="rId2"/>
              </a:rPr>
              <a:t>https://nursing.uc.edu/research/researchers.html</a:t>
            </a:r>
            <a:r>
              <a:rPr lang="en-US" dirty="0"/>
              <a:t> </a:t>
            </a:r>
          </a:p>
          <a:p>
            <a:endParaRPr lang="en-US" sz="800" dirty="0" smtClean="0"/>
          </a:p>
          <a:p>
            <a:r>
              <a:rPr lang="en-US" dirty="0" smtClean="0"/>
              <a:t>How can we be a partner to others?</a:t>
            </a:r>
          </a:p>
          <a:p>
            <a:r>
              <a:rPr lang="en-US" dirty="0" smtClean="0"/>
              <a:t>Who are partners that would be useful to us?</a:t>
            </a:r>
          </a:p>
          <a:p>
            <a:r>
              <a:rPr lang="en-US" dirty="0" smtClean="0"/>
              <a:t>Further discussion</a:t>
            </a:r>
            <a:endParaRPr lang="en-US" dirty="0"/>
          </a:p>
        </p:txBody>
      </p:sp>
    </p:spTree>
    <p:extLst>
      <p:ext uri="{BB962C8B-B14F-4D97-AF65-F5344CB8AC3E}">
        <p14:creationId xmlns:p14="http://schemas.microsoft.com/office/powerpoint/2010/main" val="3251511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79" y="175554"/>
            <a:ext cx="7886700" cy="1039929"/>
          </a:xfrm>
        </p:spPr>
        <p:txBody>
          <a:bodyPr/>
          <a:lstStyle/>
          <a:p>
            <a:pPr algn="ctr"/>
            <a:r>
              <a:rPr lang="en-US" sz="4000" dirty="0" smtClean="0">
                <a:latin typeface="+mn-lt"/>
              </a:rPr>
              <a:t>UC College of Nursing</a:t>
            </a:r>
            <a:endParaRPr lang="en-US" sz="4000" dirty="0">
              <a:latin typeface="+mn-lt"/>
            </a:endParaRPr>
          </a:p>
        </p:txBody>
      </p:sp>
      <p:sp>
        <p:nvSpPr>
          <p:cNvPr id="3" name="Content Placeholder 2"/>
          <p:cNvSpPr>
            <a:spLocks noGrp="1"/>
          </p:cNvSpPr>
          <p:nvPr>
            <p:ph idx="1"/>
          </p:nvPr>
        </p:nvSpPr>
        <p:spPr>
          <a:xfrm>
            <a:off x="628650" y="1215482"/>
            <a:ext cx="7886700" cy="5048157"/>
          </a:xfrm>
        </p:spPr>
        <p:txBody>
          <a:bodyPr/>
          <a:lstStyle/>
          <a:p>
            <a:r>
              <a:rPr lang="en-US" b="1" dirty="0"/>
              <a:t>Mission</a:t>
            </a:r>
            <a:r>
              <a:rPr lang="en-US" dirty="0"/>
              <a:t/>
            </a:r>
            <a:br>
              <a:rPr lang="en-US" dirty="0"/>
            </a:br>
            <a:r>
              <a:rPr lang="en-US" b="1" dirty="0"/>
              <a:t>Develop nurse leaders </a:t>
            </a:r>
            <a:r>
              <a:rPr lang="en-US" dirty="0"/>
              <a:t>who are empowered to generate, explore and apply nursing knowledge for evolving health care </a:t>
            </a:r>
            <a:r>
              <a:rPr lang="en-US" dirty="0" smtClean="0"/>
              <a:t>environments</a:t>
            </a:r>
            <a:endParaRPr lang="en-US" dirty="0"/>
          </a:p>
          <a:p>
            <a:r>
              <a:rPr lang="en-US" b="1" dirty="0"/>
              <a:t>Vision</a:t>
            </a:r>
            <a:r>
              <a:rPr lang="en-US" dirty="0"/>
              <a:t/>
            </a:r>
            <a:br>
              <a:rPr lang="en-US" dirty="0"/>
            </a:br>
            <a:r>
              <a:rPr lang="en-US" dirty="0"/>
              <a:t>Through the </a:t>
            </a:r>
            <a:r>
              <a:rPr lang="en-US" b="1" dirty="0"/>
              <a:t>creative leveraging of technology and inclusive excellence, we will lead the transformation of health care </a:t>
            </a:r>
            <a:r>
              <a:rPr lang="en-US" dirty="0"/>
              <a:t>in partnership informed by the people we </a:t>
            </a:r>
            <a:r>
              <a:rPr lang="en-US" dirty="0" smtClean="0"/>
              <a:t>serve</a:t>
            </a:r>
            <a:endParaRPr lang="en-US" dirty="0"/>
          </a:p>
          <a:p>
            <a:r>
              <a:rPr lang="en-US" b="1" dirty="0"/>
              <a:t>Values</a:t>
            </a:r>
            <a:r>
              <a:rPr lang="en-US" dirty="0"/>
              <a:t/>
            </a:r>
            <a:br>
              <a:rPr lang="en-US" dirty="0"/>
            </a:br>
            <a:r>
              <a:rPr lang="en-US" dirty="0"/>
              <a:t>ICARE: Integrity, </a:t>
            </a:r>
            <a:r>
              <a:rPr lang="en-US" b="1" dirty="0"/>
              <a:t>Collaboration,</a:t>
            </a:r>
            <a:r>
              <a:rPr lang="en-US" dirty="0"/>
              <a:t> Accountability, Respect and Excellence</a:t>
            </a:r>
          </a:p>
          <a:p>
            <a:endParaRPr lang="en-US" dirty="0"/>
          </a:p>
        </p:txBody>
      </p:sp>
    </p:spTree>
    <p:extLst>
      <p:ext uri="{BB962C8B-B14F-4D97-AF65-F5344CB8AC3E}">
        <p14:creationId xmlns:p14="http://schemas.microsoft.com/office/powerpoint/2010/main" val="2561309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CoN_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7357" y="5743581"/>
            <a:ext cx="1193387" cy="157657"/>
          </a:xfrm>
          <a:prstGeom prst="rect">
            <a:avLst/>
          </a:prstGeom>
        </p:spPr>
      </p:pic>
      <p:sp>
        <p:nvSpPr>
          <p:cNvPr id="6" name="Title 1"/>
          <p:cNvSpPr txBox="1">
            <a:spLocks/>
          </p:cNvSpPr>
          <p:nvPr/>
        </p:nvSpPr>
        <p:spPr>
          <a:xfrm>
            <a:off x="698381" y="754673"/>
            <a:ext cx="7302620" cy="587519"/>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prstClr val="black"/>
                </a:solidFill>
                <a:latin typeface="+mn-lt"/>
                <a:cs typeface="Myriad Pro"/>
              </a:rPr>
              <a:t>Social Determinants of Health</a:t>
            </a:r>
          </a:p>
        </p:txBody>
      </p:sp>
      <p:pic>
        <p:nvPicPr>
          <p:cNvPr id="8" name="Picture 7" descr="UC_logo-[125]w-s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3732" y="5253402"/>
            <a:ext cx="1317269" cy="747349"/>
          </a:xfrm>
          <a:prstGeom prst="rect">
            <a:avLst/>
          </a:prstGeom>
        </p:spPr>
      </p:pic>
      <p:pic>
        <p:nvPicPr>
          <p:cNvPr id="10" name="Content Placeholder 9"/>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21024" y="1393703"/>
            <a:ext cx="8942814" cy="5030245"/>
          </a:xfrm>
        </p:spPr>
      </p:pic>
      <p:sp>
        <p:nvSpPr>
          <p:cNvPr id="2" name="Down Arrow 1"/>
          <p:cNvSpPr/>
          <p:nvPr/>
        </p:nvSpPr>
        <p:spPr>
          <a:xfrm flipH="1">
            <a:off x="2410947" y="1496724"/>
            <a:ext cx="199593" cy="3517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633548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168707"/>
          </a:xfrm>
        </p:spPr>
        <p:txBody>
          <a:bodyPr/>
          <a:lstStyle/>
          <a:p>
            <a:pPr algn="ctr"/>
            <a:r>
              <a:rPr lang="en-US" sz="4000" dirty="0" smtClean="0">
                <a:latin typeface="+mn-lt"/>
              </a:rPr>
              <a:t>Homelessness</a:t>
            </a:r>
            <a:r>
              <a:rPr lang="en-US" dirty="0" smtClean="0"/>
              <a:t> </a:t>
            </a:r>
            <a:endParaRPr lang="en-US" dirty="0"/>
          </a:p>
        </p:txBody>
      </p:sp>
      <p:sp>
        <p:nvSpPr>
          <p:cNvPr id="3" name="Content Placeholder 2"/>
          <p:cNvSpPr>
            <a:spLocks noGrp="1"/>
          </p:cNvSpPr>
          <p:nvPr>
            <p:ph idx="1"/>
          </p:nvPr>
        </p:nvSpPr>
        <p:spPr>
          <a:xfrm>
            <a:off x="628650" y="1533832"/>
            <a:ext cx="7886700" cy="4643131"/>
          </a:xfrm>
        </p:spPr>
        <p:txBody>
          <a:bodyPr>
            <a:normAutofit fontScale="92500" lnSpcReduction="10000"/>
          </a:bodyPr>
          <a:lstStyle/>
          <a:p>
            <a:r>
              <a:rPr lang="en-US" dirty="0"/>
              <a:t>Over 3.5 million individuals are homeless at some point during an average </a:t>
            </a:r>
            <a:r>
              <a:rPr lang="en-US" dirty="0" smtClean="0"/>
              <a:t>year</a:t>
            </a:r>
          </a:p>
          <a:p>
            <a:r>
              <a:rPr lang="en-US" dirty="0"/>
              <a:t>800,000 American men, women, and children experience homelessness each </a:t>
            </a:r>
            <a:r>
              <a:rPr lang="en-US" dirty="0" smtClean="0"/>
              <a:t>night</a:t>
            </a:r>
          </a:p>
          <a:p>
            <a:r>
              <a:rPr lang="en-US" dirty="0"/>
              <a:t>2015 statistics from The Partnership Center showed 11,807 people experiencing homelessness in Greater Cincinnati</a:t>
            </a:r>
          </a:p>
          <a:p>
            <a:r>
              <a:rPr lang="en-US" dirty="0" smtClean="0"/>
              <a:t>Health </a:t>
            </a:r>
            <a:r>
              <a:rPr lang="en-US" dirty="0"/>
              <a:t>disparities are exacerbated among homeless individuals as a result of competing </a:t>
            </a:r>
            <a:r>
              <a:rPr lang="en-US" dirty="0" smtClean="0"/>
              <a:t>demands</a:t>
            </a:r>
            <a:endParaRPr lang="en-US" dirty="0"/>
          </a:p>
          <a:p>
            <a:r>
              <a:rPr lang="en-US" dirty="0" smtClean="0"/>
              <a:t>Poor </a:t>
            </a:r>
            <a:r>
              <a:rPr lang="en-US" dirty="0"/>
              <a:t>health contributes to becoming homeless, and is a major barrier to successful transition from </a:t>
            </a:r>
            <a:r>
              <a:rPr lang="en-US" dirty="0" smtClean="0"/>
              <a:t>homelessness</a:t>
            </a:r>
            <a:endParaRPr lang="en-US" dirty="0"/>
          </a:p>
        </p:txBody>
      </p:sp>
    </p:spTree>
    <p:extLst>
      <p:ext uri="{BB962C8B-B14F-4D97-AF65-F5344CB8AC3E}">
        <p14:creationId xmlns:p14="http://schemas.microsoft.com/office/powerpoint/2010/main" val="300886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mn-lt"/>
              </a:rPr>
              <a:t>Previous &amp; Current Research</a:t>
            </a:r>
            <a:endParaRPr lang="en-US" sz="4000" dirty="0">
              <a:latin typeface="+mn-lt"/>
            </a:endParaRPr>
          </a:p>
        </p:txBody>
      </p:sp>
      <p:sp>
        <p:nvSpPr>
          <p:cNvPr id="3" name="Content Placeholder 2"/>
          <p:cNvSpPr>
            <a:spLocks noGrp="1"/>
          </p:cNvSpPr>
          <p:nvPr>
            <p:ph idx="1"/>
          </p:nvPr>
        </p:nvSpPr>
        <p:spPr>
          <a:xfrm>
            <a:off x="628650" y="1690688"/>
            <a:ext cx="7886700" cy="4351338"/>
          </a:xfrm>
        </p:spPr>
        <p:txBody>
          <a:bodyPr/>
          <a:lstStyle/>
          <a:p>
            <a:r>
              <a:rPr lang="en-US" dirty="0">
                <a:solidFill>
                  <a:srgbClr val="000000"/>
                </a:solidFill>
              </a:rPr>
              <a:t>A program of homelessness research </a:t>
            </a:r>
          </a:p>
          <a:p>
            <a:pPr lvl="1"/>
            <a:r>
              <a:rPr lang="en-US" dirty="0">
                <a:solidFill>
                  <a:srgbClr val="000000"/>
                </a:solidFill>
              </a:rPr>
              <a:t>Ethnographic study of Appalachian mothers caring for their children in an urban homeless shelter </a:t>
            </a:r>
            <a:r>
              <a:rPr lang="en-US" sz="1900" dirty="0">
                <a:solidFill>
                  <a:srgbClr val="000000"/>
                </a:solidFill>
              </a:rPr>
              <a:t>(Lee, PI)</a:t>
            </a:r>
          </a:p>
          <a:p>
            <a:pPr lvl="1"/>
            <a:r>
              <a:rPr lang="en-US" dirty="0">
                <a:solidFill>
                  <a:srgbClr val="000000"/>
                </a:solidFill>
              </a:rPr>
              <a:t>Ethnographic study of Appalachian families transitioning from homelessness into housing </a:t>
            </a:r>
            <a:r>
              <a:rPr lang="en-US" sz="1900" dirty="0">
                <a:solidFill>
                  <a:srgbClr val="000000"/>
                </a:solidFill>
              </a:rPr>
              <a:t>(Lee, PI)</a:t>
            </a:r>
          </a:p>
          <a:p>
            <a:pPr lvl="1"/>
            <a:r>
              <a:rPr lang="en-US" dirty="0">
                <a:solidFill>
                  <a:srgbClr val="000000"/>
                </a:solidFill>
              </a:rPr>
              <a:t>Grounded theory study of the process by which homeless veterans manage chronic disease </a:t>
            </a:r>
            <a:r>
              <a:rPr lang="en-US" sz="1900" dirty="0">
                <a:solidFill>
                  <a:srgbClr val="000000"/>
                </a:solidFill>
              </a:rPr>
              <a:t>(Weber, PI; Lee, Co-I)</a:t>
            </a:r>
          </a:p>
          <a:p>
            <a:pPr lvl="1"/>
            <a:r>
              <a:rPr lang="en-US" dirty="0">
                <a:solidFill>
                  <a:srgbClr val="000000"/>
                </a:solidFill>
              </a:rPr>
              <a:t>Grounded theory study of the process of health promotion among adults transitioning from homelessness </a:t>
            </a:r>
            <a:r>
              <a:rPr lang="en-US" sz="1900" dirty="0">
                <a:solidFill>
                  <a:srgbClr val="000000"/>
                </a:solidFill>
              </a:rPr>
              <a:t>(Lee, PI; </a:t>
            </a:r>
            <a:r>
              <a:rPr lang="en-US" sz="1900" dirty="0" err="1">
                <a:solidFill>
                  <a:srgbClr val="000000"/>
                </a:solidFill>
              </a:rPr>
              <a:t>Brehm</a:t>
            </a:r>
            <a:r>
              <a:rPr lang="en-US" sz="1900" dirty="0">
                <a:solidFill>
                  <a:srgbClr val="000000"/>
                </a:solidFill>
              </a:rPr>
              <a:t>, Co-I)</a:t>
            </a:r>
          </a:p>
          <a:p>
            <a:pPr marL="0" indent="0">
              <a:buNone/>
            </a:pPr>
            <a:endParaRPr lang="en-US" dirty="0"/>
          </a:p>
        </p:txBody>
      </p:sp>
    </p:spTree>
    <p:extLst>
      <p:ext uri="{BB962C8B-B14F-4D97-AF65-F5344CB8AC3E}">
        <p14:creationId xmlns:p14="http://schemas.microsoft.com/office/powerpoint/2010/main" val="3842872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199515"/>
          </a:xfrm>
        </p:spPr>
        <p:txBody>
          <a:bodyPr/>
          <a:lstStyle/>
          <a:p>
            <a:pPr algn="ctr"/>
            <a:r>
              <a:rPr lang="en-US" sz="4000" dirty="0" smtClean="0">
                <a:latin typeface="+mn-lt"/>
              </a:rPr>
              <a:t>Overview of Findings</a:t>
            </a:r>
            <a:endParaRPr lang="en-US" sz="4000" dirty="0">
              <a:latin typeface="+mn-lt"/>
            </a:endParaRPr>
          </a:p>
        </p:txBody>
      </p:sp>
      <p:pic>
        <p:nvPicPr>
          <p:cNvPr id="4" name="Content Placeholder 3"/>
          <p:cNvPicPr>
            <a:picLocks noGrp="1" noChangeAspect="1"/>
          </p:cNvPicPr>
          <p:nvPr>
            <p:ph idx="1"/>
          </p:nvPr>
        </p:nvPicPr>
        <p:blipFill>
          <a:blip r:embed="rId3"/>
          <a:stretch>
            <a:fillRect/>
          </a:stretch>
        </p:blipFill>
        <p:spPr>
          <a:xfrm>
            <a:off x="506402" y="1348330"/>
            <a:ext cx="7886700" cy="4309644"/>
          </a:xfrm>
          <a:prstGeom prst="rect">
            <a:avLst/>
          </a:prstGeom>
        </p:spPr>
      </p:pic>
    </p:spTree>
    <p:extLst>
      <p:ext uri="{BB962C8B-B14F-4D97-AF65-F5344CB8AC3E}">
        <p14:creationId xmlns:p14="http://schemas.microsoft.com/office/powerpoint/2010/main" val="425734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mn-lt"/>
              </a:rPr>
              <a:t>UC Transdisciplinary Research Leadership Fellowship</a:t>
            </a:r>
            <a:endParaRPr lang="en-US" sz="4000" dirty="0">
              <a:latin typeface="+mn-lt"/>
            </a:endParaRPr>
          </a:p>
        </p:txBody>
      </p:sp>
      <p:sp>
        <p:nvSpPr>
          <p:cNvPr id="3" name="Content Placeholder 2"/>
          <p:cNvSpPr>
            <a:spLocks noGrp="1"/>
          </p:cNvSpPr>
          <p:nvPr>
            <p:ph idx="1"/>
          </p:nvPr>
        </p:nvSpPr>
        <p:spPr>
          <a:xfrm>
            <a:off x="628650" y="1690688"/>
            <a:ext cx="7886700" cy="4351338"/>
          </a:xfrm>
        </p:spPr>
        <p:txBody>
          <a:bodyPr/>
          <a:lstStyle/>
          <a:p>
            <a:r>
              <a:rPr lang="en-US" dirty="0" smtClean="0"/>
              <a:t>UC Research development program</a:t>
            </a:r>
          </a:p>
          <a:p>
            <a:r>
              <a:rPr lang="en-US" dirty="0" smtClean="0"/>
              <a:t>6 diverse scholars brought together to identify and tackle a “wicked problem” of our society using a transdisciplinary approach </a:t>
            </a:r>
          </a:p>
          <a:p>
            <a:pPr lvl="1"/>
            <a:r>
              <a:rPr lang="en-US" dirty="0" smtClean="0"/>
              <a:t>Zvi Biener – Philosophy</a:t>
            </a:r>
          </a:p>
          <a:p>
            <a:pPr lvl="1"/>
            <a:r>
              <a:rPr lang="en-US" dirty="0" smtClean="0"/>
              <a:t>Karlynn BrintzenhofeSzoc – Social Work</a:t>
            </a:r>
          </a:p>
          <a:p>
            <a:pPr lvl="1"/>
            <a:r>
              <a:rPr lang="en-US" dirty="0" smtClean="0"/>
              <a:t>Josh Gross – Biology</a:t>
            </a:r>
          </a:p>
          <a:p>
            <a:pPr lvl="1"/>
            <a:r>
              <a:rPr lang="en-US" dirty="0"/>
              <a:t>Rebecca Lee - </a:t>
            </a:r>
            <a:r>
              <a:rPr lang="en-US" dirty="0" smtClean="0"/>
              <a:t>Nursing</a:t>
            </a:r>
          </a:p>
          <a:p>
            <a:pPr lvl="1"/>
            <a:r>
              <a:rPr lang="en-US" dirty="0" smtClean="0"/>
              <a:t>Maobing Tu – Environmental Engineering</a:t>
            </a:r>
          </a:p>
          <a:p>
            <a:pPr lvl="1"/>
            <a:r>
              <a:rPr lang="en-US" dirty="0" smtClean="0"/>
              <a:t>Xinhao Wang – Urban Planning</a:t>
            </a:r>
          </a:p>
          <a:p>
            <a:r>
              <a:rPr lang="en-US" dirty="0" smtClean="0"/>
              <a:t>Topic: Loneliness in older adults</a:t>
            </a:r>
            <a:endParaRPr lang="en-US" dirty="0"/>
          </a:p>
        </p:txBody>
      </p:sp>
    </p:spTree>
    <p:extLst>
      <p:ext uri="{BB962C8B-B14F-4D97-AF65-F5344CB8AC3E}">
        <p14:creationId xmlns:p14="http://schemas.microsoft.com/office/powerpoint/2010/main" val="3248763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4088"/>
            <a:ext cx="7886700" cy="1325563"/>
          </a:xfrm>
        </p:spPr>
        <p:txBody>
          <a:bodyPr/>
          <a:lstStyle/>
          <a:p>
            <a:pPr algn="ctr"/>
            <a:r>
              <a:rPr lang="en-US" sz="4000" dirty="0" smtClean="0">
                <a:latin typeface="+mn-lt"/>
              </a:rPr>
              <a:t>Education</a:t>
            </a:r>
            <a:endParaRPr lang="en-US" sz="4000" dirty="0">
              <a:latin typeface="+mn-lt"/>
            </a:endParaRPr>
          </a:p>
        </p:txBody>
      </p:sp>
      <p:sp>
        <p:nvSpPr>
          <p:cNvPr id="3" name="Content Placeholder 2"/>
          <p:cNvSpPr>
            <a:spLocks noGrp="1"/>
          </p:cNvSpPr>
          <p:nvPr>
            <p:ph idx="1"/>
          </p:nvPr>
        </p:nvSpPr>
        <p:spPr>
          <a:xfrm>
            <a:off x="559824" y="1314348"/>
            <a:ext cx="7886700" cy="4351338"/>
          </a:xfrm>
        </p:spPr>
        <p:txBody>
          <a:bodyPr/>
          <a:lstStyle/>
          <a:p>
            <a:r>
              <a:rPr lang="en-US" dirty="0" smtClean="0"/>
              <a:t>Health Issues of Vulnerable &amp; Marginalized Populations: online learning course offered at both undergraduate and graduate levels to all UC students through the CoN</a:t>
            </a:r>
          </a:p>
          <a:p>
            <a:pPr lvl="1"/>
            <a:r>
              <a:rPr lang="en-US" dirty="0" smtClean="0"/>
              <a:t>Currently, Nursing and Social Work students at both undergraduate and graduate levels participate</a:t>
            </a:r>
          </a:p>
          <a:p>
            <a:r>
              <a:rPr lang="en-US" dirty="0" smtClean="0"/>
              <a:t>Course developed in 2008 based on SDH framework</a:t>
            </a:r>
          </a:p>
          <a:p>
            <a:r>
              <a:rPr lang="en-US" dirty="0" smtClean="0"/>
              <a:t>Course guides students toward delivery of more culturally competent care to members of our society who are vulnerable &amp; marginalized </a:t>
            </a:r>
            <a:endParaRPr lang="en-US" dirty="0"/>
          </a:p>
        </p:txBody>
      </p:sp>
    </p:spTree>
    <p:extLst>
      <p:ext uri="{BB962C8B-B14F-4D97-AF65-F5344CB8AC3E}">
        <p14:creationId xmlns:p14="http://schemas.microsoft.com/office/powerpoint/2010/main" val="280904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n-lt"/>
              </a:rPr>
              <a:t>Community Partnerships for Practice</a:t>
            </a:r>
            <a:endParaRPr lang="en-US" sz="4000" dirty="0">
              <a:latin typeface="+mn-lt"/>
            </a:endParaRPr>
          </a:p>
        </p:txBody>
      </p:sp>
      <p:sp>
        <p:nvSpPr>
          <p:cNvPr id="3" name="Content Placeholder 2"/>
          <p:cNvSpPr>
            <a:spLocks noGrp="1"/>
          </p:cNvSpPr>
          <p:nvPr>
            <p:ph idx="1"/>
          </p:nvPr>
        </p:nvSpPr>
        <p:spPr>
          <a:xfrm>
            <a:off x="628650" y="1690688"/>
            <a:ext cx="7886700" cy="4351338"/>
          </a:xfrm>
        </p:spPr>
        <p:txBody>
          <a:bodyPr/>
          <a:lstStyle/>
          <a:p>
            <a:r>
              <a:rPr lang="en-US" dirty="0" smtClean="0"/>
              <a:t>St. Vincent </a:t>
            </a:r>
            <a:r>
              <a:rPr lang="en-US" dirty="0"/>
              <a:t>de </a:t>
            </a:r>
            <a:r>
              <a:rPr lang="en-US" dirty="0" smtClean="0"/>
              <a:t>Paul</a:t>
            </a:r>
            <a:r>
              <a:rPr lang="en-US" dirty="0"/>
              <a:t> </a:t>
            </a:r>
            <a:r>
              <a:rPr lang="en-US" dirty="0" smtClean="0"/>
              <a:t>in the West End of Cincinnati</a:t>
            </a:r>
          </a:p>
          <a:p>
            <a:pPr lvl="1"/>
            <a:r>
              <a:rPr lang="en-US" dirty="0" smtClean="0"/>
              <a:t>Holistically meets the needs of neighbors by addressing crucial SDH elements</a:t>
            </a:r>
          </a:p>
          <a:p>
            <a:pPr lvl="1"/>
            <a:r>
              <a:rPr lang="en-US" dirty="0" smtClean="0"/>
              <a:t>Charitable pharmacy, choice food pantry, homelessness prevention program</a:t>
            </a:r>
          </a:p>
          <a:p>
            <a:r>
              <a:rPr lang="en-US" dirty="0" smtClean="0"/>
              <a:t>UC Open School </a:t>
            </a:r>
            <a:r>
              <a:rPr lang="en-US" dirty="0" err="1" smtClean="0"/>
              <a:t>Interprofessional</a:t>
            </a:r>
            <a:r>
              <a:rPr lang="en-US" dirty="0" smtClean="0"/>
              <a:t> clinic </a:t>
            </a:r>
          </a:p>
          <a:p>
            <a:pPr lvl="1"/>
            <a:r>
              <a:rPr lang="en-US" dirty="0" smtClean="0"/>
              <a:t>Students &amp; faculty from the colleges of nursing, medicine, pharmacy, allied health, and UCBA dental hygiene program come together to staff a health clinic each Saturday morning</a:t>
            </a:r>
          </a:p>
          <a:p>
            <a:pPr marL="457200" lvl="1" indent="0">
              <a:buNone/>
            </a:pPr>
            <a:endParaRPr lang="en-US" dirty="0"/>
          </a:p>
        </p:txBody>
      </p:sp>
    </p:spTree>
    <p:extLst>
      <p:ext uri="{BB962C8B-B14F-4D97-AF65-F5344CB8AC3E}">
        <p14:creationId xmlns:p14="http://schemas.microsoft.com/office/powerpoint/2010/main" val="1315425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3E3A3B74A9E1684A809FCEF15A28E1A8" ma:contentTypeVersion="2" ma:contentTypeDescription="Microsoft PowerPoint Slide" ma:contentTypeScope="" ma:versionID="e4030cc6b97f68c4398e40e3120dfcce">
  <xsd:schema xmlns:xsd="http://www.w3.org/2001/XMLSchema" xmlns:xs="http://www.w3.org/2001/XMLSchema" xmlns:p="http://schemas.microsoft.com/office/2006/metadata/properties" xmlns:ns2="http://schemas.microsoft.com/sharepoint/v3" targetNamespace="http://schemas.microsoft.com/office/2006/metadata/properties" ma:root="true" ma:fieldsID="63f72e0e0dad84bcb3d06491ab94e9d4" ns2:_="">
    <xsd:import namespace="http://schemas.microsoft.com/sharepoint/v3"/>
    <xsd:element name="properties">
      <xsd:complexType>
        <xsd:sequence>
          <xsd:element name="documentManagement">
            <xsd:complexType>
              <xsd:all>
                <xsd:element ref="ns2:Presentation" minOccurs="0"/>
                <xsd:element ref="ns2:Slide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branded Powerpoint template B_2017</Presentation>
    <SlideDescription xmlns="http://schemas.microsoft.com/sharepoint/v3" xsi:nil="true"/>
  </documentManagement>
</p:properties>
</file>

<file path=customXml/itemProps1.xml><?xml version="1.0" encoding="utf-8"?>
<ds:datastoreItem xmlns:ds="http://schemas.openxmlformats.org/officeDocument/2006/customXml" ds:itemID="{FF0880F9-7BF3-4EEF-BDDB-97606A61D1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A934C1-A7F7-4D4E-BBAD-482BFD1306C5}">
  <ds:schemaRefs>
    <ds:schemaRef ds:uri="http://purl.org/dc/terms/"/>
    <ds:schemaRef ds:uri="http://purl.org/dc/dcmitype/"/>
    <ds:schemaRef ds:uri="http://schemas.openxmlformats.org/package/2006/metadata/core-properties"/>
    <ds:schemaRef ds:uri="http://schemas.microsoft.com/office/infopath/2007/PartnerControls"/>
    <ds:schemaRef ds:uri="http://www.w3.org/XML/1998/namespace"/>
    <ds:schemaRef ds:uri="http://schemas.microsoft.com/sharepoint/v3"/>
    <ds:schemaRef ds:uri="http://schemas.microsoft.com/office/2006/documentManagement/typ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3448</TotalTime>
  <Words>595</Words>
  <Application>Microsoft Office PowerPoint</Application>
  <PresentationFormat>On-screen Show (4:3)</PresentationFormat>
  <Paragraphs>66</Paragraphs>
  <Slides>10</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Myriad Pro</vt:lpstr>
      <vt:lpstr>Open Sans</vt:lpstr>
      <vt:lpstr>1_Office Theme</vt:lpstr>
      <vt:lpstr>2_Office Theme</vt:lpstr>
      <vt:lpstr>Virtual Meeting on Social Determinants of Health  Research, Education, &amp; Practice  in the  College of Nursing</vt:lpstr>
      <vt:lpstr>UC College of Nursing</vt:lpstr>
      <vt:lpstr>PowerPoint Presentation</vt:lpstr>
      <vt:lpstr>Homelessness </vt:lpstr>
      <vt:lpstr>Previous &amp; Current Research</vt:lpstr>
      <vt:lpstr>Overview of Findings</vt:lpstr>
      <vt:lpstr>UC Transdisciplinary Research Leadership Fellowship</vt:lpstr>
      <vt:lpstr>Education</vt:lpstr>
      <vt:lpstr>Community Partnerships for Practice</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branded Powerpoint template B_2017</dc:title>
  <dc:creator>Microsoft Office User</dc:creator>
  <cp:lastModifiedBy>Lee, Rebecca (lee2rc)</cp:lastModifiedBy>
  <cp:revision>267</cp:revision>
  <cp:lastPrinted>2019-04-01T23:56:53Z</cp:lastPrinted>
  <dcterms:created xsi:type="dcterms:W3CDTF">2017-07-18T12:43:12Z</dcterms:created>
  <dcterms:modified xsi:type="dcterms:W3CDTF">2019-04-03T17:09:30Z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0x010100A22E315B1F3C42B49A0E90D2F9AB5AB1003E3A3B74A9E1684A809FCEF15A28E1A8</vt:lpwstr>
  </property>
  <property fmtid="{D5CDD505-2E9C-101B-9397-08002B2CF9AE}" pid="3" name="ContentType">
    <vt:lpwstr>Slide</vt:lpwstr>
  </property>
  <property fmtid="{D5CDD505-2E9C-101B-9397-08002B2CF9AE}" pid="4" name="Presentation">
    <vt:lpwstr>branded Powerpoint template B_2017</vt:lpwstr>
  </property>
  <property fmtid="{D5CDD505-2E9C-101B-9397-08002B2CF9AE}" pid="5" name="SlideDescription">
    <vt:lpwstr/>
  </property>
</Properties>
</file>