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3" r:id="rId3"/>
    <p:sldId id="284" r:id="rId4"/>
    <p:sldId id="298" r:id="rId5"/>
    <p:sldId id="297" r:id="rId6"/>
    <p:sldId id="296" r:id="rId7"/>
    <p:sldId id="286" r:id="rId8"/>
    <p:sldId id="294" r:id="rId9"/>
    <p:sldId id="285" r:id="rId10"/>
    <p:sldId id="288" r:id="rId11"/>
    <p:sldId id="292" r:id="rId12"/>
    <p:sldId id="293" r:id="rId13"/>
    <p:sldId id="295" r:id="rId14"/>
    <p:sldId id="289" r:id="rId15"/>
    <p:sldId id="290" r:id="rId16"/>
    <p:sldId id="291" r:id="rId1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019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8"/>
    <p:restoredTop sz="94720"/>
  </p:normalViewPr>
  <p:slideViewPr>
    <p:cSldViewPr>
      <p:cViewPr varScale="1">
        <p:scale>
          <a:sx n="93" d="100"/>
          <a:sy n="93" d="100"/>
        </p:scale>
        <p:origin x="320" y="20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3FAD3AFF-97E0-495F-9C9B-ACD7D928EA28}" type="datetimeFigureOut">
              <a:rPr lang="en-US" smtClean="0"/>
              <a:t>1/16/19</a:t>
            </a:fld>
            <a:endParaRPr lang="en-US" dirty="0"/>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2086A228-14F8-4D0C-ABDC-81CB687B3D0C}" type="slidenum">
              <a:rPr lang="en-US" smtClean="0"/>
              <a:t>‹#›</a:t>
            </a:fld>
            <a:endParaRPr lang="en-US" dirty="0"/>
          </a:p>
        </p:txBody>
      </p:sp>
    </p:spTree>
    <p:extLst>
      <p:ext uri="{BB962C8B-B14F-4D97-AF65-F5344CB8AC3E}">
        <p14:creationId xmlns:p14="http://schemas.microsoft.com/office/powerpoint/2010/main" val="274926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LT Std 45 Book" panose="020B0502020203020204" pitchFamily="34" charset="0"/>
              </a:rPr>
              <a:t>Building upon the success of the MENLO sessions, a University of Cincinnati DAAP (College of Design, Architecture, Art, and Planning) Masters of Design team took a deep dive in understanding the imaging process at UC Health Radiology. This deep dive acted as a framework for the Summer 2018 project conducted between UC Health Radiology, GE Healthcare, and the Live Well Collaborative. This supported UC Health’s dedication to improving lives through Empathy, Expertise, and Innovation in Radiology and the Vision of UC Health Radiology to be a nationally recognized center of imaging excellence known for best in class Patient Experience, a Nationwide Referral Base, and Innovative Research &amp; Teaching. This project is a collective effort between UC Health Radiology, The Live Well Collaborative, and GE Healthcare, to help UC Health Radiology achieve their objectives. </a:t>
            </a:r>
          </a:p>
          <a:p>
            <a:endParaRPr lang="en-US" dirty="0"/>
          </a:p>
        </p:txBody>
      </p:sp>
      <p:sp>
        <p:nvSpPr>
          <p:cNvPr id="4" name="Slide Number Placeholder 3"/>
          <p:cNvSpPr>
            <a:spLocks noGrp="1"/>
          </p:cNvSpPr>
          <p:nvPr>
            <p:ph type="sldNum" sz="quarter" idx="10"/>
          </p:nvPr>
        </p:nvSpPr>
        <p:spPr/>
        <p:txBody>
          <a:bodyPr/>
          <a:lstStyle/>
          <a:p>
            <a:fld id="{2086A228-14F8-4D0C-ABDC-81CB687B3D0C}" type="slidenum">
              <a:rPr lang="en-US" smtClean="0"/>
              <a:t>2</a:t>
            </a:fld>
            <a:endParaRPr lang="en-US" dirty="0"/>
          </a:p>
        </p:txBody>
      </p:sp>
    </p:spTree>
    <p:extLst>
      <p:ext uri="{BB962C8B-B14F-4D97-AF65-F5344CB8AC3E}">
        <p14:creationId xmlns:p14="http://schemas.microsoft.com/office/powerpoint/2010/main" val="388020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LT Std 45 Book" panose="020B0502020203020204" pitchFamily="34" charset="0"/>
              </a:rPr>
              <a:t>Building upon the success of the MENLO sessions, a University of Cincinnati DAAP (College of Design, Architecture, Art, and Planning) Masters of Design team took a deep dive in understanding the imaging process at UC Health Radiology. This deep dive acted as a framework for the Summer 2018 project conducted between UC Health Radiology, GE Healthcare, and the Live Well Collaborative. This supported UC Health’s dedication to improving lives through Empathy, Expertise, and Innovation in Radiology and the Vision of UC Health Radiology to be a nationally recognized center of imaging excellence known for best in class Patient Experience, a Nationwide Referral Base, and Innovative Research &amp; Teaching. This project is a collective effort between UC Health Radiology, The Live Well Collaborative, and GE Healthcare, to help UC Health Radiology achieve their objectives. </a:t>
            </a:r>
          </a:p>
          <a:p>
            <a:endParaRPr lang="en-US" dirty="0"/>
          </a:p>
        </p:txBody>
      </p:sp>
      <p:sp>
        <p:nvSpPr>
          <p:cNvPr id="4" name="Slide Number Placeholder 3"/>
          <p:cNvSpPr>
            <a:spLocks noGrp="1"/>
          </p:cNvSpPr>
          <p:nvPr>
            <p:ph type="sldNum" sz="quarter" idx="10"/>
          </p:nvPr>
        </p:nvSpPr>
        <p:spPr/>
        <p:txBody>
          <a:bodyPr/>
          <a:lstStyle/>
          <a:p>
            <a:fld id="{2086A228-14F8-4D0C-ABDC-81CB687B3D0C}" type="slidenum">
              <a:rPr lang="en-US" smtClean="0"/>
              <a:t>3</a:t>
            </a:fld>
            <a:endParaRPr lang="en-US" dirty="0"/>
          </a:p>
        </p:txBody>
      </p:sp>
    </p:spTree>
    <p:extLst>
      <p:ext uri="{BB962C8B-B14F-4D97-AF65-F5344CB8AC3E}">
        <p14:creationId xmlns:p14="http://schemas.microsoft.com/office/powerpoint/2010/main" val="148955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LT Std 45 Book" panose="020B0502020203020204" pitchFamily="34" charset="0"/>
              </a:rPr>
              <a:t>Building upon the success of the MENLO sessions, a University of Cincinnati DAAP (College of Design, Architecture, Art, and Planning) Masters of Design team took a deep dive in understanding the imaging process at UC Health Radiology. This deep dive acted as a framework for the Summer 2018 project conducted between UC Health Radiology, GE Healthcare, and the Live Well Collaborative. This supported UC Health’s dedication to improving lives through Empathy, Expertise, and Innovation in Radiology and the Vision of UC Health Radiology to be a nationally recognized center of imaging excellence known for best in class Patient Experience, a Nationwide Referral Base, and Innovative Research &amp; Teaching. This project is a collective effort between UC Health Radiology, The Live Well Collaborative, and GE Healthcare, to help UC Health Radiology achieve their objectives. </a:t>
            </a:r>
          </a:p>
          <a:p>
            <a:endParaRPr lang="en-US" dirty="0"/>
          </a:p>
        </p:txBody>
      </p:sp>
      <p:sp>
        <p:nvSpPr>
          <p:cNvPr id="4" name="Slide Number Placeholder 3"/>
          <p:cNvSpPr>
            <a:spLocks noGrp="1"/>
          </p:cNvSpPr>
          <p:nvPr>
            <p:ph type="sldNum" sz="quarter" idx="10"/>
          </p:nvPr>
        </p:nvSpPr>
        <p:spPr/>
        <p:txBody>
          <a:bodyPr/>
          <a:lstStyle/>
          <a:p>
            <a:fld id="{2086A228-14F8-4D0C-ABDC-81CB687B3D0C}" type="slidenum">
              <a:rPr lang="en-US" smtClean="0"/>
              <a:t>4</a:t>
            </a:fld>
            <a:endParaRPr lang="en-US" dirty="0"/>
          </a:p>
        </p:txBody>
      </p:sp>
    </p:spTree>
    <p:extLst>
      <p:ext uri="{BB962C8B-B14F-4D97-AF65-F5344CB8AC3E}">
        <p14:creationId xmlns:p14="http://schemas.microsoft.com/office/powerpoint/2010/main" val="25749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LT Std 45 Book" panose="020B0502020203020204" pitchFamily="34" charset="0"/>
              </a:rPr>
              <a:t>Building upon the success of the MENLO sessions, a University of Cincinnati DAAP (College of Design, Architecture, Art, and Planning) Masters of Design team took a deep dive in understanding the imaging process at UC Health Radiology. This deep dive acted as a framework for the Summer 2018 project conducted between UC Health Radiology, GE Healthcare, and the Live Well Collaborative. This supported UC Health’s dedication to improving lives through Empathy, Expertise, and Innovation in Radiology and the Vision of UC Health Radiology to be a nationally recognized center of imaging excellence known for best in class Patient Experience, a Nationwide Referral Base, and Innovative Research &amp; Teaching. This project is a collective effort between UC Health Radiology, The Live Well Collaborative, and GE Healthcare, to help UC Health Radiology achieve their objectives. </a:t>
            </a:r>
          </a:p>
          <a:p>
            <a:endParaRPr lang="en-US" dirty="0"/>
          </a:p>
        </p:txBody>
      </p:sp>
      <p:sp>
        <p:nvSpPr>
          <p:cNvPr id="4" name="Slide Number Placeholder 3"/>
          <p:cNvSpPr>
            <a:spLocks noGrp="1"/>
          </p:cNvSpPr>
          <p:nvPr>
            <p:ph type="sldNum" sz="quarter" idx="10"/>
          </p:nvPr>
        </p:nvSpPr>
        <p:spPr/>
        <p:txBody>
          <a:bodyPr/>
          <a:lstStyle/>
          <a:p>
            <a:fld id="{2086A228-14F8-4D0C-ABDC-81CB687B3D0C}" type="slidenum">
              <a:rPr lang="en-US" smtClean="0"/>
              <a:t>6</a:t>
            </a:fld>
            <a:endParaRPr lang="en-US" dirty="0"/>
          </a:p>
        </p:txBody>
      </p:sp>
    </p:spTree>
    <p:extLst>
      <p:ext uri="{BB962C8B-B14F-4D97-AF65-F5344CB8AC3E}">
        <p14:creationId xmlns:p14="http://schemas.microsoft.com/office/powerpoint/2010/main" val="173891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LT Std 45 Book" panose="020B0502020203020204" pitchFamily="34" charset="0"/>
              </a:rPr>
              <a:t>Building upon the success of the MENLO sessions, a University of Cincinnati DAAP (College of Design, Architecture, Art, and Planning) Masters of Design team took a deep dive in understanding the imaging process at UC Health Radiology. This deep dive acted as a framework for the Summer 2018 project conducted between UC Health Radiology, GE Healthcare, and the Live Well Collaborative. This supported UC Health’s dedication to improving lives through Empathy, Expertise, and Innovation in Radiology and the Vision of UC Health Radiology to be a nationally recognized center of imaging excellence known for best in class Patient Experience, a Nationwide Referral Base, and Innovative Research &amp; Teaching. This project is a collective effort between UC Health Radiology, The Live Well Collaborative, and GE Healthcare, to help UC Health Radiology achieve their objectives. </a:t>
            </a:r>
          </a:p>
          <a:p>
            <a:endParaRPr lang="en-US" dirty="0"/>
          </a:p>
        </p:txBody>
      </p:sp>
      <p:sp>
        <p:nvSpPr>
          <p:cNvPr id="4" name="Slide Number Placeholder 3"/>
          <p:cNvSpPr>
            <a:spLocks noGrp="1"/>
          </p:cNvSpPr>
          <p:nvPr>
            <p:ph type="sldNum" sz="quarter" idx="10"/>
          </p:nvPr>
        </p:nvSpPr>
        <p:spPr/>
        <p:txBody>
          <a:bodyPr/>
          <a:lstStyle/>
          <a:p>
            <a:fld id="{2086A228-14F8-4D0C-ABDC-81CB687B3D0C}" type="slidenum">
              <a:rPr lang="en-US" smtClean="0"/>
              <a:t>7</a:t>
            </a:fld>
            <a:endParaRPr lang="en-US" dirty="0"/>
          </a:p>
        </p:txBody>
      </p:sp>
    </p:spTree>
    <p:extLst>
      <p:ext uri="{BB962C8B-B14F-4D97-AF65-F5344CB8AC3E}">
        <p14:creationId xmlns:p14="http://schemas.microsoft.com/office/powerpoint/2010/main" val="273606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A228-14F8-4D0C-ABDC-81CB687B3D0C}" type="slidenum">
              <a:rPr lang="en-US" smtClean="0"/>
              <a:t>8</a:t>
            </a:fld>
            <a:endParaRPr lang="en-US" dirty="0"/>
          </a:p>
        </p:txBody>
      </p:sp>
    </p:spTree>
    <p:extLst>
      <p:ext uri="{BB962C8B-B14F-4D97-AF65-F5344CB8AC3E}">
        <p14:creationId xmlns:p14="http://schemas.microsoft.com/office/powerpoint/2010/main" val="388517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LT Std 45 Book" panose="020B0502020203020204" pitchFamily="34" charset="0"/>
              </a:rPr>
              <a:t>Building upon the success of the MENLO sessions, a University of Cincinnati DAAP (College of Design, Architecture, Art, and Planning) Masters of Design team took a deep dive in understanding the imaging process at UC Health Radiology. This deep dive acted as a framework for the Summer 2018 project conducted between UC Health Radiology, GE Healthcare, and the Live Well Collaborative. This supported UC Health’s dedication to improving lives through Empathy, Expertise, and Innovation in Radiology and the Vision of UC Health Radiology to be a nationally recognized center of imaging excellence known for best in class Patient Experience, a Nationwide Referral Base, and Innovative Research &amp; Teaching. This project is a collective effort between UC Health Radiology, The Live Well Collaborative, and GE Healthcare, to help UC Health Radiology achieve their objectives. </a:t>
            </a:r>
          </a:p>
          <a:p>
            <a:endParaRPr lang="en-US" dirty="0"/>
          </a:p>
        </p:txBody>
      </p:sp>
      <p:sp>
        <p:nvSpPr>
          <p:cNvPr id="4" name="Slide Number Placeholder 3"/>
          <p:cNvSpPr>
            <a:spLocks noGrp="1"/>
          </p:cNvSpPr>
          <p:nvPr>
            <p:ph type="sldNum" sz="quarter" idx="10"/>
          </p:nvPr>
        </p:nvSpPr>
        <p:spPr/>
        <p:txBody>
          <a:bodyPr/>
          <a:lstStyle/>
          <a:p>
            <a:fld id="{2086A228-14F8-4D0C-ABDC-81CB687B3D0C}" type="slidenum">
              <a:rPr lang="en-US" smtClean="0"/>
              <a:t>9</a:t>
            </a:fld>
            <a:endParaRPr lang="en-US" dirty="0"/>
          </a:p>
        </p:txBody>
      </p:sp>
    </p:spTree>
    <p:extLst>
      <p:ext uri="{BB962C8B-B14F-4D97-AF65-F5344CB8AC3E}">
        <p14:creationId xmlns:p14="http://schemas.microsoft.com/office/powerpoint/2010/main" val="232582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bg1"/>
                </a:solidFill>
                <a:latin typeface="AvenirLTStd-Black"/>
                <a:cs typeface="AvenirLTStd-Black"/>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Avenir LT Std 65"/>
                <a:cs typeface="Avenir LT Std 65"/>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bg1"/>
                </a:solidFill>
                <a:latin typeface="AvenirLTStd-Black"/>
                <a:cs typeface="AvenirLTStd-Black"/>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92700" y="2483611"/>
            <a:ext cx="4235450" cy="4345940"/>
          </a:xfrm>
          <a:prstGeom prst="rect">
            <a:avLst/>
          </a:prstGeom>
        </p:spPr>
        <p:txBody>
          <a:bodyPr wrap="square" lIns="0" tIns="0" rIns="0" bIns="0">
            <a:spAutoFit/>
          </a:bodyPr>
          <a:lstStyle>
            <a:lvl1pPr>
              <a:defRPr sz="1350" b="0" i="0">
                <a:solidFill>
                  <a:srgbClr val="231F20"/>
                </a:solidFill>
                <a:latin typeface="Avenir-Book"/>
                <a:cs typeface="Avenir-Boo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bg1"/>
                </a:solidFill>
                <a:latin typeface="AvenirLTStd-Black"/>
                <a:cs typeface="AvenirLTStd-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571500"/>
          </a:xfrm>
          <a:custGeom>
            <a:avLst/>
            <a:gdLst/>
            <a:ahLst/>
            <a:cxnLst/>
            <a:rect l="l" t="t" r="r" b="b"/>
            <a:pathLst>
              <a:path w="10058400" h="571500">
                <a:moveTo>
                  <a:pt x="0" y="571500"/>
                </a:moveTo>
                <a:lnTo>
                  <a:pt x="10058400" y="571500"/>
                </a:lnTo>
                <a:lnTo>
                  <a:pt x="10058400" y="0"/>
                </a:lnTo>
                <a:lnTo>
                  <a:pt x="0" y="0"/>
                </a:lnTo>
                <a:lnTo>
                  <a:pt x="0" y="571500"/>
                </a:lnTo>
                <a:close/>
              </a:path>
            </a:pathLst>
          </a:custGeom>
          <a:solidFill>
            <a:srgbClr val="008CD1"/>
          </a:solidFill>
        </p:spPr>
        <p:txBody>
          <a:bodyPr wrap="square" lIns="0" tIns="0" rIns="0" bIns="0" rtlCol="0"/>
          <a:lstStyle/>
          <a:p>
            <a:endParaRPr dirty="0"/>
          </a:p>
        </p:txBody>
      </p:sp>
      <p:sp>
        <p:nvSpPr>
          <p:cNvPr id="17" name="bk object 17"/>
          <p:cNvSpPr/>
          <p:nvPr/>
        </p:nvSpPr>
        <p:spPr>
          <a:xfrm>
            <a:off x="9359728" y="7286929"/>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8" name="bk object 18"/>
          <p:cNvSpPr/>
          <p:nvPr/>
        </p:nvSpPr>
        <p:spPr>
          <a:xfrm>
            <a:off x="9340577" y="7450797"/>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19" name="bk object 19"/>
          <p:cNvSpPr/>
          <p:nvPr/>
        </p:nvSpPr>
        <p:spPr>
          <a:xfrm>
            <a:off x="9278661" y="7526108"/>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20" name="bk object 20"/>
          <p:cNvSpPr/>
          <p:nvPr/>
        </p:nvSpPr>
        <p:spPr>
          <a:xfrm>
            <a:off x="9188585" y="7562955"/>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21" name="bk object 21"/>
          <p:cNvSpPr/>
          <p:nvPr/>
        </p:nvSpPr>
        <p:spPr>
          <a:xfrm>
            <a:off x="9098066" y="7543247"/>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22" name="bk object 22"/>
          <p:cNvSpPr/>
          <p:nvPr/>
        </p:nvSpPr>
        <p:spPr>
          <a:xfrm>
            <a:off x="9180438" y="7328755"/>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23" name="bk object 23"/>
          <p:cNvSpPr/>
          <p:nvPr/>
        </p:nvSpPr>
        <p:spPr>
          <a:xfrm>
            <a:off x="9307366" y="7286929"/>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24" name="bk object 24"/>
          <p:cNvSpPr/>
          <p:nvPr/>
        </p:nvSpPr>
        <p:spPr>
          <a:xfrm>
            <a:off x="8719813" y="7286929"/>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25" name="bk object 25"/>
          <p:cNvSpPr/>
          <p:nvPr/>
        </p:nvSpPr>
        <p:spPr>
          <a:xfrm>
            <a:off x="8749774" y="7331160"/>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26" name="bk object 26"/>
          <p:cNvSpPr/>
          <p:nvPr/>
        </p:nvSpPr>
        <p:spPr>
          <a:xfrm>
            <a:off x="9018870" y="7331154"/>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27" name="bk object 27"/>
          <p:cNvSpPr/>
          <p:nvPr/>
        </p:nvSpPr>
        <p:spPr>
          <a:xfrm>
            <a:off x="8804901" y="7331160"/>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28" name="bk object 28"/>
          <p:cNvSpPr/>
          <p:nvPr/>
        </p:nvSpPr>
        <p:spPr>
          <a:xfrm>
            <a:off x="8916116" y="7328755"/>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29" name="bk object 29"/>
          <p:cNvSpPr/>
          <p:nvPr/>
        </p:nvSpPr>
        <p:spPr>
          <a:xfrm>
            <a:off x="8761017" y="7278920"/>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30" name="bk object 30"/>
          <p:cNvSpPr/>
          <p:nvPr/>
        </p:nvSpPr>
        <p:spPr>
          <a:xfrm>
            <a:off x="8827653" y="7217257"/>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31" name="bk object 31"/>
          <p:cNvSpPr/>
          <p:nvPr/>
        </p:nvSpPr>
        <p:spPr>
          <a:xfrm>
            <a:off x="8922050" y="7188372"/>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32" name="bk object 32"/>
          <p:cNvSpPr/>
          <p:nvPr/>
        </p:nvSpPr>
        <p:spPr>
          <a:xfrm>
            <a:off x="9022152" y="7209170"/>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33" name="bk object 33"/>
          <p:cNvSpPr/>
          <p:nvPr/>
        </p:nvSpPr>
        <p:spPr>
          <a:xfrm>
            <a:off x="8700579" y="7459877"/>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34" name="bk object 34"/>
          <p:cNvSpPr/>
          <p:nvPr/>
        </p:nvSpPr>
        <p:spPr>
          <a:xfrm>
            <a:off x="8735443" y="7459881"/>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5" name="bk object 35"/>
          <p:cNvSpPr/>
          <p:nvPr/>
        </p:nvSpPr>
        <p:spPr>
          <a:xfrm>
            <a:off x="8908490" y="7459881"/>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6" name="bk object 36"/>
          <p:cNvSpPr/>
          <p:nvPr/>
        </p:nvSpPr>
        <p:spPr>
          <a:xfrm>
            <a:off x="8776755" y="7460472"/>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7" name="bk object 37"/>
          <p:cNvSpPr/>
          <p:nvPr/>
        </p:nvSpPr>
        <p:spPr>
          <a:xfrm>
            <a:off x="8808327" y="7460472"/>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8" name="bk object 38"/>
          <p:cNvSpPr/>
          <p:nvPr/>
        </p:nvSpPr>
        <p:spPr>
          <a:xfrm>
            <a:off x="8836493" y="7460470"/>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39" name="bk object 39"/>
          <p:cNvSpPr/>
          <p:nvPr/>
        </p:nvSpPr>
        <p:spPr>
          <a:xfrm>
            <a:off x="8876576" y="7460470"/>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40" name="bk object 40"/>
          <p:cNvSpPr/>
          <p:nvPr/>
        </p:nvSpPr>
        <p:spPr>
          <a:xfrm>
            <a:off x="8950426" y="7460468"/>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41" name="bk object 41"/>
          <p:cNvSpPr/>
          <p:nvPr/>
        </p:nvSpPr>
        <p:spPr>
          <a:xfrm>
            <a:off x="8984553" y="7460470"/>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42" name="bk object 42"/>
          <p:cNvSpPr/>
          <p:nvPr/>
        </p:nvSpPr>
        <p:spPr>
          <a:xfrm>
            <a:off x="9022180" y="7460470"/>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43" name="bk object 43"/>
          <p:cNvSpPr/>
          <p:nvPr/>
        </p:nvSpPr>
        <p:spPr>
          <a:xfrm>
            <a:off x="9059506" y="7460475"/>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44" name="bk object 44"/>
          <p:cNvSpPr/>
          <p:nvPr/>
        </p:nvSpPr>
        <p:spPr>
          <a:xfrm>
            <a:off x="9081313" y="7460472"/>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45" name="bk object 45"/>
          <p:cNvSpPr/>
          <p:nvPr/>
        </p:nvSpPr>
        <p:spPr>
          <a:xfrm>
            <a:off x="9119551" y="7460472"/>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46" name="bk object 46"/>
          <p:cNvSpPr/>
          <p:nvPr/>
        </p:nvSpPr>
        <p:spPr>
          <a:xfrm>
            <a:off x="9392363" y="7286928"/>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47" name="bk object 47"/>
          <p:cNvSpPr/>
          <p:nvPr/>
        </p:nvSpPr>
        <p:spPr>
          <a:xfrm>
            <a:off x="6424578" y="7216582"/>
            <a:ext cx="744097" cy="344726"/>
          </a:xfrm>
          <a:prstGeom prst="rect">
            <a:avLst/>
          </a:prstGeom>
          <a:blipFill>
            <a:blip r:embed="rId7" cstate="print"/>
            <a:stretch>
              <a:fillRect/>
            </a:stretch>
          </a:blipFill>
        </p:spPr>
        <p:txBody>
          <a:bodyPr wrap="square" lIns="0" tIns="0" rIns="0" bIns="0" rtlCol="0"/>
          <a:lstStyle/>
          <a:p>
            <a:endParaRPr dirty="0"/>
          </a:p>
        </p:txBody>
      </p:sp>
      <p:sp>
        <p:nvSpPr>
          <p:cNvPr id="48" name="bk object 48"/>
          <p:cNvSpPr/>
          <p:nvPr/>
        </p:nvSpPr>
        <p:spPr>
          <a:xfrm>
            <a:off x="7441372" y="7277170"/>
            <a:ext cx="984444" cy="223550"/>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787400" y="632457"/>
            <a:ext cx="5422265" cy="787400"/>
          </a:xfrm>
          <a:prstGeom prst="rect">
            <a:avLst/>
          </a:prstGeom>
        </p:spPr>
        <p:txBody>
          <a:bodyPr wrap="square" lIns="0" tIns="0" rIns="0" bIns="0">
            <a:spAutoFit/>
          </a:bodyPr>
          <a:lstStyle>
            <a:lvl1pPr>
              <a:defRPr sz="5000" b="1" i="0">
                <a:solidFill>
                  <a:schemeClr val="bg1"/>
                </a:solidFill>
                <a:latin typeface="AvenirLTStd-Black"/>
                <a:cs typeface="AvenirLTStd-Black"/>
              </a:defRPr>
            </a:lvl1pPr>
          </a:lstStyle>
          <a:p>
            <a:endParaRPr/>
          </a:p>
        </p:txBody>
      </p:sp>
      <p:sp>
        <p:nvSpPr>
          <p:cNvPr id="3" name="Holder 3"/>
          <p:cNvSpPr>
            <a:spLocks noGrp="1"/>
          </p:cNvSpPr>
          <p:nvPr>
            <p:ph type="body" idx="1"/>
          </p:nvPr>
        </p:nvSpPr>
        <p:spPr>
          <a:xfrm>
            <a:off x="787400" y="2471070"/>
            <a:ext cx="5593715" cy="2697479"/>
          </a:xfrm>
          <a:prstGeom prst="rect">
            <a:avLst/>
          </a:prstGeom>
        </p:spPr>
        <p:txBody>
          <a:bodyPr wrap="square" lIns="0" tIns="0" rIns="0" bIns="0">
            <a:spAutoFit/>
          </a:bodyPr>
          <a:lstStyle>
            <a:lvl1pPr>
              <a:defRPr sz="2400" b="0" i="0">
                <a:solidFill>
                  <a:schemeClr val="bg1"/>
                </a:solidFill>
                <a:latin typeface="Avenir LT Std 65"/>
                <a:cs typeface="Avenir LT Std 65"/>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1/16/19</a:t>
            </a:fld>
            <a:endParaRPr lang="en-US" dirty="0"/>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18" Type="http://schemas.openxmlformats.org/officeDocument/2006/relationships/image" Target="../media/image26.jpg"/><Relationship Id="rId26" Type="http://schemas.openxmlformats.org/officeDocument/2006/relationships/image" Target="../media/image34.jpg"/><Relationship Id="rId3" Type="http://schemas.openxmlformats.org/officeDocument/2006/relationships/image" Target="../media/image11.jpg"/><Relationship Id="rId21" Type="http://schemas.openxmlformats.org/officeDocument/2006/relationships/image" Target="../media/image29.jpg"/><Relationship Id="rId7" Type="http://schemas.openxmlformats.org/officeDocument/2006/relationships/image" Target="../media/image15.jpg"/><Relationship Id="rId12" Type="http://schemas.openxmlformats.org/officeDocument/2006/relationships/image" Target="../media/image20.jpg"/><Relationship Id="rId17" Type="http://schemas.openxmlformats.org/officeDocument/2006/relationships/image" Target="../media/image25.jpg"/><Relationship Id="rId25" Type="http://schemas.openxmlformats.org/officeDocument/2006/relationships/image" Target="../media/image33.jpg"/><Relationship Id="rId2" Type="http://schemas.openxmlformats.org/officeDocument/2006/relationships/image" Target="../media/image10.jpg"/><Relationship Id="rId16" Type="http://schemas.openxmlformats.org/officeDocument/2006/relationships/image" Target="../media/image24.jpg"/><Relationship Id="rId20" Type="http://schemas.openxmlformats.org/officeDocument/2006/relationships/image" Target="../media/image28.jpg"/><Relationship Id="rId29"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24" Type="http://schemas.openxmlformats.org/officeDocument/2006/relationships/image" Target="../media/image32.jpg"/><Relationship Id="rId32" Type="http://schemas.openxmlformats.org/officeDocument/2006/relationships/image" Target="../media/image40.jpg"/><Relationship Id="rId5" Type="http://schemas.openxmlformats.org/officeDocument/2006/relationships/image" Target="../media/image13.jpg"/><Relationship Id="rId15" Type="http://schemas.openxmlformats.org/officeDocument/2006/relationships/image" Target="../media/image23.jpg"/><Relationship Id="rId23" Type="http://schemas.openxmlformats.org/officeDocument/2006/relationships/image" Target="../media/image31.jpg"/><Relationship Id="rId28" Type="http://schemas.openxmlformats.org/officeDocument/2006/relationships/image" Target="../media/image36.jpg"/><Relationship Id="rId10" Type="http://schemas.openxmlformats.org/officeDocument/2006/relationships/image" Target="../media/image18.jpg"/><Relationship Id="rId19" Type="http://schemas.openxmlformats.org/officeDocument/2006/relationships/image" Target="../media/image27.jpg"/><Relationship Id="rId31" Type="http://schemas.openxmlformats.org/officeDocument/2006/relationships/image" Target="../media/image39.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jpg"/><Relationship Id="rId22" Type="http://schemas.openxmlformats.org/officeDocument/2006/relationships/image" Target="../media/image30.jpg"/><Relationship Id="rId27" Type="http://schemas.openxmlformats.org/officeDocument/2006/relationships/image" Target="../media/image35.jpg"/><Relationship Id="rId30"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png"/><Relationship Id="rId9" Type="http://schemas.openxmlformats.org/officeDocument/2006/relationships/image" Target="../media/image51.jpg"/></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5" name="object 5"/>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6" name="object 6"/>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7" name="object 7"/>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8" name="object 8"/>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9" name="object 9"/>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0" name="object 10"/>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1" name="object 11"/>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2" name="object 12"/>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3" name="object 13"/>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4" name="object 14"/>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15" name="object 15"/>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16" name="object 16"/>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17" name="object 17"/>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18" name="object 18"/>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19" name="object 19"/>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0" name="object 20"/>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1" name="object 21"/>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2" name="object 22"/>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3" name="object 23"/>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4" name="object 24"/>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5" name="object 25"/>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6" name="object 26"/>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27" name="object 27"/>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28" name="object 28"/>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29" name="object 29"/>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0" name="object 30"/>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1" name="object 31"/>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2" name="object 32"/>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3" name="object 33"/>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8" name="object 38"/>
          <p:cNvSpPr/>
          <p:nvPr/>
        </p:nvSpPr>
        <p:spPr>
          <a:xfrm>
            <a:off x="0" y="0"/>
            <a:ext cx="10058400" cy="6972300"/>
          </a:xfrm>
          <a:custGeom>
            <a:avLst/>
            <a:gdLst/>
            <a:ahLst/>
            <a:cxnLst/>
            <a:rect l="l" t="t" r="r" b="b"/>
            <a:pathLst>
              <a:path w="10058400" h="6972300">
                <a:moveTo>
                  <a:pt x="0" y="6972300"/>
                </a:moveTo>
                <a:lnTo>
                  <a:pt x="10058400" y="6972300"/>
                </a:lnTo>
                <a:lnTo>
                  <a:pt x="10058400" y="0"/>
                </a:lnTo>
                <a:lnTo>
                  <a:pt x="0" y="0"/>
                </a:lnTo>
                <a:lnTo>
                  <a:pt x="0" y="6972300"/>
                </a:lnTo>
                <a:close/>
              </a:path>
            </a:pathLst>
          </a:custGeom>
          <a:solidFill>
            <a:srgbClr val="008CD1"/>
          </a:solidFill>
        </p:spPr>
        <p:txBody>
          <a:bodyPr wrap="square" lIns="0" tIns="0" rIns="0" bIns="0" rtlCol="0"/>
          <a:lstStyle/>
          <a:p>
            <a:endParaRPr dirty="0"/>
          </a:p>
        </p:txBody>
      </p:sp>
      <p:sp>
        <p:nvSpPr>
          <p:cNvPr id="39" name="object 39"/>
          <p:cNvSpPr txBox="1">
            <a:spLocks noGrp="1"/>
          </p:cNvSpPr>
          <p:nvPr>
            <p:ph type="title"/>
          </p:nvPr>
        </p:nvSpPr>
        <p:spPr>
          <a:xfrm>
            <a:off x="787400" y="1873030"/>
            <a:ext cx="6455117" cy="566822"/>
          </a:xfrm>
          <a:prstGeom prst="rect">
            <a:avLst/>
          </a:prstGeom>
        </p:spPr>
        <p:txBody>
          <a:bodyPr vert="horz" wrap="square" lIns="0" tIns="12700" rIns="0" bIns="0" rtlCol="0">
            <a:spAutoFit/>
          </a:bodyPr>
          <a:lstStyle/>
          <a:p>
            <a:pPr marL="12700" marR="5080">
              <a:lnSpc>
                <a:spcPct val="100000"/>
              </a:lnSpc>
              <a:spcBef>
                <a:spcPts val="100"/>
              </a:spcBef>
              <a:tabLst>
                <a:tab pos="943610" algn="l"/>
                <a:tab pos="1942464" algn="l"/>
                <a:tab pos="3348354" algn="l"/>
                <a:tab pos="4194810" algn="l"/>
                <a:tab pos="4455795" algn="l"/>
                <a:tab pos="6065520" algn="l"/>
              </a:tabLst>
            </a:pPr>
            <a:r>
              <a:rPr lang="en-US" sz="3600" dirty="0"/>
              <a:t>Live Well Collaborative</a:t>
            </a:r>
            <a:endParaRPr sz="3600" dirty="0"/>
          </a:p>
        </p:txBody>
      </p:sp>
      <p:sp>
        <p:nvSpPr>
          <p:cNvPr id="40" name="object 40"/>
          <p:cNvSpPr txBox="1"/>
          <p:nvPr/>
        </p:nvSpPr>
        <p:spPr>
          <a:xfrm>
            <a:off x="787399" y="2471070"/>
            <a:ext cx="8491261" cy="1040670"/>
          </a:xfrm>
          <a:prstGeom prst="rect">
            <a:avLst/>
          </a:prstGeom>
        </p:spPr>
        <p:txBody>
          <a:bodyPr vert="horz" wrap="square" lIns="0" tIns="12700" rIns="0" bIns="0" rtlCol="0">
            <a:spAutoFit/>
          </a:bodyPr>
          <a:lstStyle/>
          <a:p>
            <a:pPr marL="12700">
              <a:lnSpc>
                <a:spcPts val="2840"/>
              </a:lnSpc>
              <a:spcBef>
                <a:spcPts val="100"/>
              </a:spcBef>
            </a:pPr>
            <a:r>
              <a:rPr lang="en-US" sz="2400" b="1" dirty="0">
                <a:solidFill>
                  <a:srgbClr val="FFFFFF"/>
                </a:solidFill>
                <a:latin typeface="Avenir LT Std 65 Medium" panose="020B0503020203020204" pitchFamily="34" charset="0"/>
                <a:cs typeface="Avenir LT Std 65"/>
              </a:rPr>
              <a:t>Session on Aging</a:t>
            </a:r>
          </a:p>
          <a:p>
            <a:pPr marL="12700">
              <a:lnSpc>
                <a:spcPts val="2840"/>
              </a:lnSpc>
              <a:spcBef>
                <a:spcPts val="100"/>
              </a:spcBef>
            </a:pPr>
            <a:r>
              <a:rPr lang="en-US" b="1" i="1" dirty="0">
                <a:solidFill>
                  <a:srgbClr val="FFFFFF"/>
                </a:solidFill>
                <a:latin typeface="Avenir LT Std 65 Medium" panose="020B0503020203020204" pitchFamily="34" charset="0"/>
                <a:cs typeface="Avenir LT Std 65"/>
              </a:rPr>
              <a:t>Center for Clinical &amp; Translational Science &amp; Training, </a:t>
            </a:r>
            <a:r>
              <a:rPr lang="en-US" i="1" dirty="0">
                <a:solidFill>
                  <a:srgbClr val="FFFFFF"/>
                </a:solidFill>
                <a:latin typeface="Avenir LT Std 45 Book" panose="020B0502020203020204" pitchFamily="34" charset="0"/>
                <a:cs typeface="Avenir LT Std 65"/>
              </a:rPr>
              <a:t>The Collaboration Network</a:t>
            </a:r>
            <a:endParaRPr i="1" dirty="0">
              <a:latin typeface="Avenir LT Std 45 Book" panose="020B0502020203020204" pitchFamily="34" charset="0"/>
              <a:cs typeface="Avenir LT Std 65"/>
            </a:endParaRPr>
          </a:p>
          <a:p>
            <a:pPr marL="12700">
              <a:lnSpc>
                <a:spcPts val="2360"/>
              </a:lnSpc>
            </a:pPr>
            <a:r>
              <a:rPr lang="en-US" dirty="0">
                <a:solidFill>
                  <a:srgbClr val="FFFFFF"/>
                </a:solidFill>
                <a:latin typeface="Avenir LT Std 45 Book" panose="020B0502020203020204" pitchFamily="34" charset="0"/>
                <a:cs typeface="AvenirLTStd-Book"/>
              </a:rPr>
              <a:t>January 17, 2019</a:t>
            </a:r>
            <a:endParaRPr dirty="0">
              <a:latin typeface="Avenir LT Std 45 Book" panose="020B0502020203020204" pitchFamily="34" charset="0"/>
              <a:cs typeface="AvenirLTStd-Book"/>
            </a:endParaRPr>
          </a:p>
        </p:txBody>
      </p:sp>
      <p:sp>
        <p:nvSpPr>
          <p:cNvPr id="42" name="TextBox 3">
            <a:extLst>
              <a:ext uri="{FF2B5EF4-FFF2-40B4-BE49-F238E27FC236}">
                <a16:creationId xmlns:a16="http://schemas.microsoft.com/office/drawing/2014/main" id="{3FD2985F-E849-0549-9D6E-B8D52FFFACFE}"/>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2FA1BF-874B-3B41-99B4-1DBE3DB26CEF}"/>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4">
            <a:extLst>
              <a:ext uri="{FF2B5EF4-FFF2-40B4-BE49-F238E27FC236}">
                <a16:creationId xmlns:a16="http://schemas.microsoft.com/office/drawing/2014/main" id="{320B524D-28DA-D344-8F73-6E09085C2819}"/>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B9CA5A5F-26EF-AC4E-B5CB-9CAA86676994}"/>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11" name="object 6">
            <a:extLst>
              <a:ext uri="{FF2B5EF4-FFF2-40B4-BE49-F238E27FC236}">
                <a16:creationId xmlns:a16="http://schemas.microsoft.com/office/drawing/2014/main" id="{20E8B430-1068-7042-9B62-A0A6D73E9130}"/>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2" name="object 7">
            <a:extLst>
              <a:ext uri="{FF2B5EF4-FFF2-40B4-BE49-F238E27FC236}">
                <a16:creationId xmlns:a16="http://schemas.microsoft.com/office/drawing/2014/main" id="{46BFA50B-77FE-8448-9474-5B9446F66EDA}"/>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3" name="object 8">
            <a:extLst>
              <a:ext uri="{FF2B5EF4-FFF2-40B4-BE49-F238E27FC236}">
                <a16:creationId xmlns:a16="http://schemas.microsoft.com/office/drawing/2014/main" id="{FFEC9107-5DFA-C441-BD63-5F2B71BC00BD}"/>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4" name="object 9">
            <a:extLst>
              <a:ext uri="{FF2B5EF4-FFF2-40B4-BE49-F238E27FC236}">
                <a16:creationId xmlns:a16="http://schemas.microsoft.com/office/drawing/2014/main" id="{D35B0E89-03BD-174A-B9E7-387544B3D40A}"/>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378D50A1-64C3-AE4F-8272-C1D828C4C0A0}"/>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50A72786-C6DC-0E4D-814F-158C3C3C132C}"/>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7" name="object 12">
            <a:extLst>
              <a:ext uri="{FF2B5EF4-FFF2-40B4-BE49-F238E27FC236}">
                <a16:creationId xmlns:a16="http://schemas.microsoft.com/office/drawing/2014/main" id="{8B9DAA48-A888-C64E-95BF-02468216194E}"/>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8" name="object 13">
            <a:extLst>
              <a:ext uri="{FF2B5EF4-FFF2-40B4-BE49-F238E27FC236}">
                <a16:creationId xmlns:a16="http://schemas.microsoft.com/office/drawing/2014/main" id="{6E8CB31C-D8A0-1C48-9A5E-4F60015E8853}"/>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9" name="object 14">
            <a:extLst>
              <a:ext uri="{FF2B5EF4-FFF2-40B4-BE49-F238E27FC236}">
                <a16:creationId xmlns:a16="http://schemas.microsoft.com/office/drawing/2014/main" id="{F03A1435-4C25-384C-AB5D-B44DA64A6409}"/>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693AB0EE-DE3A-6E44-9CA5-19936D0E6BD8}"/>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43C07013-AFE0-F54F-9E59-72848DDD98A2}"/>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64F687FB-F5FC-2C44-AA1F-E87953E1BEA8}"/>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3" name="object 18">
            <a:extLst>
              <a:ext uri="{FF2B5EF4-FFF2-40B4-BE49-F238E27FC236}">
                <a16:creationId xmlns:a16="http://schemas.microsoft.com/office/drawing/2014/main" id="{217F58A2-3092-5F42-9EEE-79FF049CE89A}"/>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4" name="object 19">
            <a:extLst>
              <a:ext uri="{FF2B5EF4-FFF2-40B4-BE49-F238E27FC236}">
                <a16:creationId xmlns:a16="http://schemas.microsoft.com/office/drawing/2014/main" id="{DEB64248-AE97-FA48-95A4-2DEEEEA9439E}"/>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5" name="object 20">
            <a:extLst>
              <a:ext uri="{FF2B5EF4-FFF2-40B4-BE49-F238E27FC236}">
                <a16:creationId xmlns:a16="http://schemas.microsoft.com/office/drawing/2014/main" id="{F540D733-B762-934B-BE1B-87AA4F0C0F1E}"/>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349C8D7F-A19D-A141-8140-2FBE3B35B68D}"/>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7" name="object 22">
            <a:extLst>
              <a:ext uri="{FF2B5EF4-FFF2-40B4-BE49-F238E27FC236}">
                <a16:creationId xmlns:a16="http://schemas.microsoft.com/office/drawing/2014/main" id="{A2FD2664-41A2-1448-9C79-57384CF26B32}"/>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8" name="object 23">
            <a:extLst>
              <a:ext uri="{FF2B5EF4-FFF2-40B4-BE49-F238E27FC236}">
                <a16:creationId xmlns:a16="http://schemas.microsoft.com/office/drawing/2014/main" id="{515A7DAF-B18F-3247-A1CD-56115C7BE489}"/>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9" name="object 24">
            <a:extLst>
              <a:ext uri="{FF2B5EF4-FFF2-40B4-BE49-F238E27FC236}">
                <a16:creationId xmlns:a16="http://schemas.microsoft.com/office/drawing/2014/main" id="{D78DC816-3D20-4C4A-BF88-5931AF8F413D}"/>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0" name="object 25">
            <a:extLst>
              <a:ext uri="{FF2B5EF4-FFF2-40B4-BE49-F238E27FC236}">
                <a16:creationId xmlns:a16="http://schemas.microsoft.com/office/drawing/2014/main" id="{2A4C6B4C-5CCD-B54F-94A0-4837897419FD}"/>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31" name="object 26">
            <a:extLst>
              <a:ext uri="{FF2B5EF4-FFF2-40B4-BE49-F238E27FC236}">
                <a16:creationId xmlns:a16="http://schemas.microsoft.com/office/drawing/2014/main" id="{51E863CC-0694-BE4E-8F19-7EF81828D84B}"/>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2" name="object 27">
            <a:extLst>
              <a:ext uri="{FF2B5EF4-FFF2-40B4-BE49-F238E27FC236}">
                <a16:creationId xmlns:a16="http://schemas.microsoft.com/office/drawing/2014/main" id="{FAE73CBC-F223-244B-946C-C8716B0E1A5E}"/>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3" name="object 28">
            <a:extLst>
              <a:ext uri="{FF2B5EF4-FFF2-40B4-BE49-F238E27FC236}">
                <a16:creationId xmlns:a16="http://schemas.microsoft.com/office/drawing/2014/main" id="{9A1EB112-9E6F-7747-831C-0506E9F23603}"/>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4" name="object 29">
            <a:extLst>
              <a:ext uri="{FF2B5EF4-FFF2-40B4-BE49-F238E27FC236}">
                <a16:creationId xmlns:a16="http://schemas.microsoft.com/office/drawing/2014/main" id="{CB3CD73E-B610-8E49-A915-2371AD592D3D}"/>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5" name="object 30">
            <a:extLst>
              <a:ext uri="{FF2B5EF4-FFF2-40B4-BE49-F238E27FC236}">
                <a16:creationId xmlns:a16="http://schemas.microsoft.com/office/drawing/2014/main" id="{AB6D88F2-CEF9-A945-9C5B-87E79A2E6D49}"/>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6" name="object 31">
            <a:extLst>
              <a:ext uri="{FF2B5EF4-FFF2-40B4-BE49-F238E27FC236}">
                <a16:creationId xmlns:a16="http://schemas.microsoft.com/office/drawing/2014/main" id="{CF008BEF-0CBC-CA46-ADD2-1FC9930C0B07}"/>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7" name="object 32">
            <a:extLst>
              <a:ext uri="{FF2B5EF4-FFF2-40B4-BE49-F238E27FC236}">
                <a16:creationId xmlns:a16="http://schemas.microsoft.com/office/drawing/2014/main" id="{7AB257BD-6795-8E4A-8FA5-E3F968ED6509}"/>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8" name="object 33">
            <a:extLst>
              <a:ext uri="{FF2B5EF4-FFF2-40B4-BE49-F238E27FC236}">
                <a16:creationId xmlns:a16="http://schemas.microsoft.com/office/drawing/2014/main" id="{1936C2BF-58E4-5140-959C-AA7A172D5723}"/>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9" name="TextBox 3">
            <a:extLst>
              <a:ext uri="{FF2B5EF4-FFF2-40B4-BE49-F238E27FC236}">
                <a16:creationId xmlns:a16="http://schemas.microsoft.com/office/drawing/2014/main" id="{167F2620-5546-2149-8F31-C77373789B33}"/>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40" name="object 9">
            <a:extLst>
              <a:ext uri="{FF2B5EF4-FFF2-40B4-BE49-F238E27FC236}">
                <a16:creationId xmlns:a16="http://schemas.microsoft.com/office/drawing/2014/main" id="{F8F4730A-8F4B-154B-8370-2E5AED7AC581}"/>
              </a:ext>
            </a:extLst>
          </p:cNvPr>
          <p:cNvSpPr txBox="1">
            <a:spLocks/>
          </p:cNvSpPr>
          <p:nvPr/>
        </p:nvSpPr>
        <p:spPr>
          <a:xfrm>
            <a:off x="568896" y="1407395"/>
            <a:ext cx="7544434" cy="482183"/>
          </a:xfrm>
          <a:prstGeom prst="rect">
            <a:avLst/>
          </a:prstGeom>
        </p:spPr>
        <p:txBody>
          <a:bodyPr vert="horz" wrap="square" lIns="0" tIns="50800" rIns="0" bIns="0" rtlCol="0">
            <a:spAutoFit/>
          </a:bodyPr>
          <a:lstStyle>
            <a:lvl1pPr>
              <a:defRPr sz="5000" b="1" i="0">
                <a:solidFill>
                  <a:schemeClr val="bg1"/>
                </a:solidFill>
                <a:latin typeface="AvenirLTStd-Black"/>
                <a:ea typeface="+mj-ea"/>
                <a:cs typeface="AvenirLTStd-Black"/>
              </a:defRPr>
            </a:lvl1pPr>
          </a:lstStyle>
          <a:p>
            <a:pPr marL="12700" marR="5080">
              <a:spcBef>
                <a:spcPts val="125"/>
              </a:spcBef>
            </a:pPr>
            <a:r>
              <a:rPr lang="en-US" sz="1400" b="0" kern="0" dirty="0">
                <a:solidFill>
                  <a:srgbClr val="323031"/>
                </a:solidFill>
                <a:latin typeface="AvenirLTStd-Book"/>
                <a:cs typeface="AvenirLTStd-Book"/>
              </a:rPr>
              <a:t>Thirty consumers </a:t>
            </a:r>
            <a:r>
              <a:rPr lang="en-US" sz="1400" b="0" kern="0" spc="-10" dirty="0">
                <a:solidFill>
                  <a:srgbClr val="323031"/>
                </a:solidFill>
                <a:latin typeface="AvenirLTStd-Book"/>
                <a:cs typeface="AvenirLTStd-Book"/>
              </a:rPr>
              <a:t>were </a:t>
            </a:r>
            <a:r>
              <a:rPr lang="en-US" sz="1400" b="0" kern="0" dirty="0">
                <a:solidFill>
                  <a:srgbClr val="323031"/>
                </a:solidFill>
                <a:latin typeface="AvenirLTStd-Book"/>
                <a:cs typeface="AvenirLTStd-Book"/>
              </a:rPr>
              <a:t>identified </a:t>
            </a:r>
            <a:r>
              <a:rPr lang="en-US" sz="1400" b="0" kern="0" spc="-10" dirty="0">
                <a:solidFill>
                  <a:srgbClr val="323031"/>
                </a:solidFill>
                <a:latin typeface="AvenirLTStd-Book"/>
                <a:cs typeface="AvenirLTStd-Book"/>
              </a:rPr>
              <a:t>from </a:t>
            </a:r>
            <a:r>
              <a:rPr lang="en-US" sz="1400" b="0" kern="0" dirty="0">
                <a:solidFill>
                  <a:srgbClr val="323031"/>
                </a:solidFill>
                <a:latin typeface="AvenirLTStd-Book"/>
                <a:cs typeface="AvenirLTStd-Book"/>
              </a:rPr>
              <a:t>OLLI, the Osher Lifelong Learning Institute, at</a:t>
            </a:r>
            <a:r>
              <a:rPr lang="en-US" sz="1400" b="0" kern="0" spc="-35" dirty="0">
                <a:solidFill>
                  <a:srgbClr val="323031"/>
                </a:solidFill>
                <a:latin typeface="AvenirLTStd-Book"/>
                <a:cs typeface="AvenirLTStd-Book"/>
              </a:rPr>
              <a:t> </a:t>
            </a:r>
            <a:r>
              <a:rPr lang="en-US" sz="1400" b="0" kern="0" dirty="0">
                <a:solidFill>
                  <a:srgbClr val="323031"/>
                </a:solidFill>
                <a:latin typeface="AvenirLTStd-Book"/>
                <a:cs typeface="AvenirLTStd-Book"/>
              </a:rPr>
              <a:t>UC.  Participants </a:t>
            </a:r>
            <a:r>
              <a:rPr lang="en-US" sz="1400" b="0" kern="0" spc="-10" dirty="0">
                <a:solidFill>
                  <a:srgbClr val="323031"/>
                </a:solidFill>
                <a:latin typeface="AvenirLTStd-Book"/>
                <a:cs typeface="AvenirLTStd-Book"/>
              </a:rPr>
              <a:t>were </a:t>
            </a:r>
            <a:r>
              <a:rPr lang="en-US" sz="1400" b="0" kern="0" dirty="0">
                <a:solidFill>
                  <a:srgbClr val="323031"/>
                </a:solidFill>
                <a:latin typeface="AvenirLTStd-Book"/>
                <a:cs typeface="AvenirLTStd-Book"/>
              </a:rPr>
              <a:t>located over the </a:t>
            </a:r>
            <a:r>
              <a:rPr lang="en-US" sz="1400" b="0" kern="0" spc="-5" dirty="0">
                <a:solidFill>
                  <a:srgbClr val="323031"/>
                </a:solidFill>
                <a:latin typeface="AvenirLTStd-Book"/>
                <a:cs typeface="AvenirLTStd-Book"/>
              </a:rPr>
              <a:t>Greater </a:t>
            </a:r>
            <a:r>
              <a:rPr lang="en-US" sz="1400" b="0" kern="0" dirty="0">
                <a:solidFill>
                  <a:srgbClr val="323031"/>
                </a:solidFill>
                <a:latin typeface="AvenirLTStd-Book"/>
                <a:cs typeface="AvenirLTStd-Book"/>
              </a:rPr>
              <a:t>Cincinnati</a:t>
            </a:r>
            <a:r>
              <a:rPr lang="en-US" sz="1400" b="0" kern="0" spc="5" dirty="0">
                <a:solidFill>
                  <a:srgbClr val="323031"/>
                </a:solidFill>
                <a:latin typeface="AvenirLTStd-Book"/>
                <a:cs typeface="AvenirLTStd-Book"/>
              </a:rPr>
              <a:t> </a:t>
            </a:r>
            <a:r>
              <a:rPr lang="en-US" sz="1400" b="0" kern="0" spc="-10" dirty="0">
                <a:solidFill>
                  <a:srgbClr val="323031"/>
                </a:solidFill>
                <a:latin typeface="AvenirLTStd-Book"/>
                <a:cs typeface="AvenirLTStd-Book"/>
              </a:rPr>
              <a:t>area.</a:t>
            </a:r>
            <a:endParaRPr lang="en-US" sz="1400" kern="0" dirty="0">
              <a:latin typeface="AvenirLTStd-Book"/>
              <a:cs typeface="AvenirLTStd-Book"/>
            </a:endParaRPr>
          </a:p>
        </p:txBody>
      </p:sp>
      <p:sp>
        <p:nvSpPr>
          <p:cNvPr id="41" name="object 10">
            <a:extLst>
              <a:ext uri="{FF2B5EF4-FFF2-40B4-BE49-F238E27FC236}">
                <a16:creationId xmlns:a16="http://schemas.microsoft.com/office/drawing/2014/main" id="{C2D4815C-D77F-2645-828A-A6241E3F8390}"/>
              </a:ext>
            </a:extLst>
          </p:cNvPr>
          <p:cNvSpPr/>
          <p:nvPr/>
        </p:nvSpPr>
        <p:spPr>
          <a:xfrm>
            <a:off x="589358" y="2101812"/>
            <a:ext cx="1036710" cy="978649"/>
          </a:xfrm>
          <a:prstGeom prst="rect">
            <a:avLst/>
          </a:prstGeom>
          <a:blipFill>
            <a:blip r:embed="rId2" cstate="print"/>
            <a:stretch>
              <a:fillRect/>
            </a:stretch>
          </a:blipFill>
        </p:spPr>
        <p:txBody>
          <a:bodyPr wrap="square" lIns="0" tIns="0" rIns="0" bIns="0" rtlCol="0"/>
          <a:lstStyle/>
          <a:p>
            <a:endParaRPr dirty="0"/>
          </a:p>
        </p:txBody>
      </p:sp>
      <p:sp>
        <p:nvSpPr>
          <p:cNvPr id="42" name="object 11">
            <a:extLst>
              <a:ext uri="{FF2B5EF4-FFF2-40B4-BE49-F238E27FC236}">
                <a16:creationId xmlns:a16="http://schemas.microsoft.com/office/drawing/2014/main" id="{A0C7FBFC-E073-8749-B0DE-DAEFFCD411E1}"/>
              </a:ext>
            </a:extLst>
          </p:cNvPr>
          <p:cNvSpPr/>
          <p:nvPr/>
        </p:nvSpPr>
        <p:spPr>
          <a:xfrm>
            <a:off x="589358" y="3173172"/>
            <a:ext cx="1036710" cy="978649"/>
          </a:xfrm>
          <a:prstGeom prst="rect">
            <a:avLst/>
          </a:prstGeom>
          <a:blipFill>
            <a:blip r:embed="rId3" cstate="print"/>
            <a:stretch>
              <a:fillRect/>
            </a:stretch>
          </a:blipFill>
        </p:spPr>
        <p:txBody>
          <a:bodyPr wrap="square" lIns="0" tIns="0" rIns="0" bIns="0" rtlCol="0"/>
          <a:lstStyle/>
          <a:p>
            <a:endParaRPr dirty="0"/>
          </a:p>
        </p:txBody>
      </p:sp>
      <p:sp>
        <p:nvSpPr>
          <p:cNvPr id="43" name="object 12">
            <a:extLst>
              <a:ext uri="{FF2B5EF4-FFF2-40B4-BE49-F238E27FC236}">
                <a16:creationId xmlns:a16="http://schemas.microsoft.com/office/drawing/2014/main" id="{8A142A28-CF64-A140-A5BC-F756871DE7AC}"/>
              </a:ext>
            </a:extLst>
          </p:cNvPr>
          <p:cNvSpPr/>
          <p:nvPr/>
        </p:nvSpPr>
        <p:spPr>
          <a:xfrm>
            <a:off x="589358" y="4244531"/>
            <a:ext cx="1036711" cy="978662"/>
          </a:xfrm>
          <a:prstGeom prst="rect">
            <a:avLst/>
          </a:prstGeom>
          <a:blipFill>
            <a:blip r:embed="rId4" cstate="print"/>
            <a:stretch>
              <a:fillRect/>
            </a:stretch>
          </a:blipFill>
        </p:spPr>
        <p:txBody>
          <a:bodyPr wrap="square" lIns="0" tIns="0" rIns="0" bIns="0" rtlCol="0"/>
          <a:lstStyle/>
          <a:p>
            <a:endParaRPr dirty="0"/>
          </a:p>
        </p:txBody>
      </p:sp>
      <p:sp>
        <p:nvSpPr>
          <p:cNvPr id="44" name="object 13">
            <a:extLst>
              <a:ext uri="{FF2B5EF4-FFF2-40B4-BE49-F238E27FC236}">
                <a16:creationId xmlns:a16="http://schemas.microsoft.com/office/drawing/2014/main" id="{5DB2D715-5571-3543-AF22-7D235E900899}"/>
              </a:ext>
            </a:extLst>
          </p:cNvPr>
          <p:cNvSpPr/>
          <p:nvPr/>
        </p:nvSpPr>
        <p:spPr>
          <a:xfrm>
            <a:off x="3984371" y="2101812"/>
            <a:ext cx="1036713" cy="978649"/>
          </a:xfrm>
          <a:prstGeom prst="rect">
            <a:avLst/>
          </a:prstGeom>
          <a:blipFill>
            <a:blip r:embed="rId5" cstate="print"/>
            <a:stretch>
              <a:fillRect/>
            </a:stretch>
          </a:blipFill>
        </p:spPr>
        <p:txBody>
          <a:bodyPr wrap="square" lIns="0" tIns="0" rIns="0" bIns="0" rtlCol="0"/>
          <a:lstStyle/>
          <a:p>
            <a:endParaRPr dirty="0"/>
          </a:p>
        </p:txBody>
      </p:sp>
      <p:sp>
        <p:nvSpPr>
          <p:cNvPr id="45" name="object 14">
            <a:extLst>
              <a:ext uri="{FF2B5EF4-FFF2-40B4-BE49-F238E27FC236}">
                <a16:creationId xmlns:a16="http://schemas.microsoft.com/office/drawing/2014/main" id="{1381DE1E-956E-6944-ADEA-2CE4FD401BD2}"/>
              </a:ext>
            </a:extLst>
          </p:cNvPr>
          <p:cNvSpPr/>
          <p:nvPr/>
        </p:nvSpPr>
        <p:spPr>
          <a:xfrm>
            <a:off x="2853270" y="3173172"/>
            <a:ext cx="1036701" cy="978649"/>
          </a:xfrm>
          <a:prstGeom prst="rect">
            <a:avLst/>
          </a:prstGeom>
          <a:blipFill>
            <a:blip r:embed="rId6" cstate="print"/>
            <a:stretch>
              <a:fillRect/>
            </a:stretch>
          </a:blipFill>
        </p:spPr>
        <p:txBody>
          <a:bodyPr wrap="square" lIns="0" tIns="0" rIns="0" bIns="0" rtlCol="0"/>
          <a:lstStyle/>
          <a:p>
            <a:endParaRPr dirty="0"/>
          </a:p>
        </p:txBody>
      </p:sp>
      <p:sp>
        <p:nvSpPr>
          <p:cNvPr id="46" name="object 15">
            <a:extLst>
              <a:ext uri="{FF2B5EF4-FFF2-40B4-BE49-F238E27FC236}">
                <a16:creationId xmlns:a16="http://schemas.microsoft.com/office/drawing/2014/main" id="{CDD8E3CD-D06B-AD47-A38D-2C040730D053}"/>
              </a:ext>
            </a:extLst>
          </p:cNvPr>
          <p:cNvSpPr/>
          <p:nvPr/>
        </p:nvSpPr>
        <p:spPr>
          <a:xfrm>
            <a:off x="1722158" y="2101812"/>
            <a:ext cx="1036713" cy="978649"/>
          </a:xfrm>
          <a:prstGeom prst="rect">
            <a:avLst/>
          </a:prstGeom>
          <a:blipFill>
            <a:blip r:embed="rId7" cstate="print"/>
            <a:stretch>
              <a:fillRect/>
            </a:stretch>
          </a:blipFill>
        </p:spPr>
        <p:txBody>
          <a:bodyPr wrap="square" lIns="0" tIns="0" rIns="0" bIns="0" rtlCol="0"/>
          <a:lstStyle/>
          <a:p>
            <a:endParaRPr dirty="0"/>
          </a:p>
        </p:txBody>
      </p:sp>
      <p:sp>
        <p:nvSpPr>
          <p:cNvPr id="47" name="object 16">
            <a:extLst>
              <a:ext uri="{FF2B5EF4-FFF2-40B4-BE49-F238E27FC236}">
                <a16:creationId xmlns:a16="http://schemas.microsoft.com/office/drawing/2014/main" id="{5751365A-1D38-AC45-B3E2-9DF9BFDF5A03}"/>
              </a:ext>
            </a:extLst>
          </p:cNvPr>
          <p:cNvSpPr/>
          <p:nvPr/>
        </p:nvSpPr>
        <p:spPr>
          <a:xfrm>
            <a:off x="1722158" y="3173172"/>
            <a:ext cx="1036713" cy="978649"/>
          </a:xfrm>
          <a:prstGeom prst="rect">
            <a:avLst/>
          </a:prstGeom>
          <a:blipFill>
            <a:blip r:embed="rId8" cstate="print"/>
            <a:stretch>
              <a:fillRect/>
            </a:stretch>
          </a:blipFill>
        </p:spPr>
        <p:txBody>
          <a:bodyPr wrap="square" lIns="0" tIns="0" rIns="0" bIns="0" rtlCol="0"/>
          <a:lstStyle/>
          <a:p>
            <a:endParaRPr dirty="0"/>
          </a:p>
        </p:txBody>
      </p:sp>
      <p:sp>
        <p:nvSpPr>
          <p:cNvPr id="48" name="object 17">
            <a:extLst>
              <a:ext uri="{FF2B5EF4-FFF2-40B4-BE49-F238E27FC236}">
                <a16:creationId xmlns:a16="http://schemas.microsoft.com/office/drawing/2014/main" id="{67F09EB2-7417-9E48-8B76-B9AEE9DC4AE1}"/>
              </a:ext>
            </a:extLst>
          </p:cNvPr>
          <p:cNvSpPr/>
          <p:nvPr/>
        </p:nvSpPr>
        <p:spPr>
          <a:xfrm>
            <a:off x="1722158" y="4244531"/>
            <a:ext cx="1036713" cy="978662"/>
          </a:xfrm>
          <a:prstGeom prst="rect">
            <a:avLst/>
          </a:prstGeom>
          <a:blipFill>
            <a:blip r:embed="rId9" cstate="print"/>
            <a:stretch>
              <a:fillRect/>
            </a:stretch>
          </a:blipFill>
        </p:spPr>
        <p:txBody>
          <a:bodyPr wrap="square" lIns="0" tIns="0" rIns="0" bIns="0" rtlCol="0"/>
          <a:lstStyle/>
          <a:p>
            <a:endParaRPr dirty="0"/>
          </a:p>
        </p:txBody>
      </p:sp>
      <p:sp>
        <p:nvSpPr>
          <p:cNvPr id="49" name="object 18">
            <a:extLst>
              <a:ext uri="{FF2B5EF4-FFF2-40B4-BE49-F238E27FC236}">
                <a16:creationId xmlns:a16="http://schemas.microsoft.com/office/drawing/2014/main" id="{294145CC-8051-1E4D-9BF4-1BB8524B3A19}"/>
              </a:ext>
            </a:extLst>
          </p:cNvPr>
          <p:cNvSpPr/>
          <p:nvPr/>
        </p:nvSpPr>
        <p:spPr>
          <a:xfrm>
            <a:off x="2853270" y="2101812"/>
            <a:ext cx="1036701" cy="978649"/>
          </a:xfrm>
          <a:prstGeom prst="rect">
            <a:avLst/>
          </a:prstGeom>
          <a:blipFill>
            <a:blip r:embed="rId10" cstate="print"/>
            <a:stretch>
              <a:fillRect/>
            </a:stretch>
          </a:blipFill>
        </p:spPr>
        <p:txBody>
          <a:bodyPr wrap="square" lIns="0" tIns="0" rIns="0" bIns="0" rtlCol="0"/>
          <a:lstStyle/>
          <a:p>
            <a:endParaRPr dirty="0"/>
          </a:p>
        </p:txBody>
      </p:sp>
      <p:sp>
        <p:nvSpPr>
          <p:cNvPr id="50" name="object 19">
            <a:extLst>
              <a:ext uri="{FF2B5EF4-FFF2-40B4-BE49-F238E27FC236}">
                <a16:creationId xmlns:a16="http://schemas.microsoft.com/office/drawing/2014/main" id="{DC18FF75-76C0-C84B-9AF6-3691D3EA5394}"/>
              </a:ext>
            </a:extLst>
          </p:cNvPr>
          <p:cNvSpPr/>
          <p:nvPr/>
        </p:nvSpPr>
        <p:spPr>
          <a:xfrm>
            <a:off x="3984371" y="3173172"/>
            <a:ext cx="1036713" cy="978649"/>
          </a:xfrm>
          <a:prstGeom prst="rect">
            <a:avLst/>
          </a:prstGeom>
          <a:blipFill>
            <a:blip r:embed="rId11" cstate="print"/>
            <a:stretch>
              <a:fillRect/>
            </a:stretch>
          </a:blipFill>
        </p:spPr>
        <p:txBody>
          <a:bodyPr wrap="square" lIns="0" tIns="0" rIns="0" bIns="0" rtlCol="0"/>
          <a:lstStyle/>
          <a:p>
            <a:endParaRPr dirty="0"/>
          </a:p>
        </p:txBody>
      </p:sp>
      <p:sp>
        <p:nvSpPr>
          <p:cNvPr id="51" name="object 20">
            <a:extLst>
              <a:ext uri="{FF2B5EF4-FFF2-40B4-BE49-F238E27FC236}">
                <a16:creationId xmlns:a16="http://schemas.microsoft.com/office/drawing/2014/main" id="{BBB8AFA7-0E6C-B74E-AEB2-AA48F44D0B59}"/>
              </a:ext>
            </a:extLst>
          </p:cNvPr>
          <p:cNvSpPr/>
          <p:nvPr/>
        </p:nvSpPr>
        <p:spPr>
          <a:xfrm>
            <a:off x="3984376" y="4244531"/>
            <a:ext cx="1036708" cy="978662"/>
          </a:xfrm>
          <a:prstGeom prst="rect">
            <a:avLst/>
          </a:prstGeom>
          <a:blipFill>
            <a:blip r:embed="rId12" cstate="print"/>
            <a:stretch>
              <a:fillRect/>
            </a:stretch>
          </a:blipFill>
        </p:spPr>
        <p:txBody>
          <a:bodyPr wrap="square" lIns="0" tIns="0" rIns="0" bIns="0" rtlCol="0"/>
          <a:lstStyle/>
          <a:p>
            <a:endParaRPr dirty="0"/>
          </a:p>
        </p:txBody>
      </p:sp>
      <p:sp>
        <p:nvSpPr>
          <p:cNvPr id="52" name="object 21">
            <a:extLst>
              <a:ext uri="{FF2B5EF4-FFF2-40B4-BE49-F238E27FC236}">
                <a16:creationId xmlns:a16="http://schemas.microsoft.com/office/drawing/2014/main" id="{CB10F78A-D269-6249-A0DE-E4CC54B77693}"/>
              </a:ext>
            </a:extLst>
          </p:cNvPr>
          <p:cNvSpPr/>
          <p:nvPr/>
        </p:nvSpPr>
        <p:spPr>
          <a:xfrm>
            <a:off x="5115483" y="2101812"/>
            <a:ext cx="1036713" cy="978649"/>
          </a:xfrm>
          <a:prstGeom prst="rect">
            <a:avLst/>
          </a:prstGeom>
          <a:blipFill>
            <a:blip r:embed="rId13" cstate="print"/>
            <a:stretch>
              <a:fillRect/>
            </a:stretch>
          </a:blipFill>
        </p:spPr>
        <p:txBody>
          <a:bodyPr wrap="square" lIns="0" tIns="0" rIns="0" bIns="0" rtlCol="0"/>
          <a:lstStyle/>
          <a:p>
            <a:endParaRPr dirty="0"/>
          </a:p>
        </p:txBody>
      </p:sp>
      <p:sp>
        <p:nvSpPr>
          <p:cNvPr id="53" name="object 22">
            <a:extLst>
              <a:ext uri="{FF2B5EF4-FFF2-40B4-BE49-F238E27FC236}">
                <a16:creationId xmlns:a16="http://schemas.microsoft.com/office/drawing/2014/main" id="{06207551-398D-014F-8ACC-92303A4DE6D0}"/>
              </a:ext>
            </a:extLst>
          </p:cNvPr>
          <p:cNvSpPr/>
          <p:nvPr/>
        </p:nvSpPr>
        <p:spPr>
          <a:xfrm>
            <a:off x="5115483" y="4244531"/>
            <a:ext cx="1036713" cy="978662"/>
          </a:xfrm>
          <a:prstGeom prst="rect">
            <a:avLst/>
          </a:prstGeom>
          <a:blipFill>
            <a:blip r:embed="rId14" cstate="print"/>
            <a:stretch>
              <a:fillRect/>
            </a:stretch>
          </a:blipFill>
        </p:spPr>
        <p:txBody>
          <a:bodyPr wrap="square" lIns="0" tIns="0" rIns="0" bIns="0" rtlCol="0"/>
          <a:lstStyle/>
          <a:p>
            <a:endParaRPr dirty="0"/>
          </a:p>
        </p:txBody>
      </p:sp>
      <p:sp>
        <p:nvSpPr>
          <p:cNvPr id="54" name="object 23">
            <a:extLst>
              <a:ext uri="{FF2B5EF4-FFF2-40B4-BE49-F238E27FC236}">
                <a16:creationId xmlns:a16="http://schemas.microsoft.com/office/drawing/2014/main" id="{302DB60D-D990-0443-A3D2-38E5C0E652D0}"/>
              </a:ext>
            </a:extLst>
          </p:cNvPr>
          <p:cNvSpPr/>
          <p:nvPr/>
        </p:nvSpPr>
        <p:spPr>
          <a:xfrm>
            <a:off x="5115483" y="3173172"/>
            <a:ext cx="1036713" cy="978649"/>
          </a:xfrm>
          <a:prstGeom prst="rect">
            <a:avLst/>
          </a:prstGeom>
          <a:blipFill>
            <a:blip r:embed="rId15" cstate="print"/>
            <a:stretch>
              <a:fillRect/>
            </a:stretch>
          </a:blipFill>
        </p:spPr>
        <p:txBody>
          <a:bodyPr wrap="square" lIns="0" tIns="0" rIns="0" bIns="0" rtlCol="0"/>
          <a:lstStyle/>
          <a:p>
            <a:endParaRPr dirty="0"/>
          </a:p>
        </p:txBody>
      </p:sp>
      <p:sp>
        <p:nvSpPr>
          <p:cNvPr id="55" name="object 24">
            <a:extLst>
              <a:ext uri="{FF2B5EF4-FFF2-40B4-BE49-F238E27FC236}">
                <a16:creationId xmlns:a16="http://schemas.microsoft.com/office/drawing/2014/main" id="{C5830B05-C9FB-6347-BD3B-0F4E629D312F}"/>
              </a:ext>
            </a:extLst>
          </p:cNvPr>
          <p:cNvSpPr/>
          <p:nvPr/>
        </p:nvSpPr>
        <p:spPr>
          <a:xfrm>
            <a:off x="2853270" y="4244531"/>
            <a:ext cx="1036701" cy="978662"/>
          </a:xfrm>
          <a:prstGeom prst="rect">
            <a:avLst/>
          </a:prstGeom>
          <a:blipFill>
            <a:blip r:embed="rId16" cstate="print"/>
            <a:stretch>
              <a:fillRect/>
            </a:stretch>
          </a:blipFill>
        </p:spPr>
        <p:txBody>
          <a:bodyPr wrap="square" lIns="0" tIns="0" rIns="0" bIns="0" rtlCol="0"/>
          <a:lstStyle/>
          <a:p>
            <a:endParaRPr dirty="0"/>
          </a:p>
        </p:txBody>
      </p:sp>
      <p:sp>
        <p:nvSpPr>
          <p:cNvPr id="56" name="object 25">
            <a:extLst>
              <a:ext uri="{FF2B5EF4-FFF2-40B4-BE49-F238E27FC236}">
                <a16:creationId xmlns:a16="http://schemas.microsoft.com/office/drawing/2014/main" id="{867AD2F6-ADE0-6F42-B439-C2A352C883DE}"/>
              </a:ext>
            </a:extLst>
          </p:cNvPr>
          <p:cNvSpPr/>
          <p:nvPr/>
        </p:nvSpPr>
        <p:spPr>
          <a:xfrm>
            <a:off x="568896" y="5319205"/>
            <a:ext cx="1040523" cy="982243"/>
          </a:xfrm>
          <a:prstGeom prst="rect">
            <a:avLst/>
          </a:prstGeom>
          <a:blipFill>
            <a:blip r:embed="rId17" cstate="print"/>
            <a:stretch>
              <a:fillRect/>
            </a:stretch>
          </a:blipFill>
        </p:spPr>
        <p:txBody>
          <a:bodyPr wrap="square" lIns="0" tIns="0" rIns="0" bIns="0" rtlCol="0"/>
          <a:lstStyle/>
          <a:p>
            <a:endParaRPr dirty="0"/>
          </a:p>
        </p:txBody>
      </p:sp>
      <p:sp>
        <p:nvSpPr>
          <p:cNvPr id="57" name="object 26">
            <a:extLst>
              <a:ext uri="{FF2B5EF4-FFF2-40B4-BE49-F238E27FC236}">
                <a16:creationId xmlns:a16="http://schemas.microsoft.com/office/drawing/2014/main" id="{62E137B1-B3E5-C649-8485-DBF6256BFD17}"/>
              </a:ext>
            </a:extLst>
          </p:cNvPr>
          <p:cNvSpPr/>
          <p:nvPr/>
        </p:nvSpPr>
        <p:spPr>
          <a:xfrm>
            <a:off x="2841129" y="5319205"/>
            <a:ext cx="1040523" cy="982243"/>
          </a:xfrm>
          <a:prstGeom prst="rect">
            <a:avLst/>
          </a:prstGeom>
          <a:blipFill>
            <a:blip r:embed="rId18" cstate="print"/>
            <a:stretch>
              <a:fillRect/>
            </a:stretch>
          </a:blipFill>
        </p:spPr>
        <p:txBody>
          <a:bodyPr wrap="square" lIns="0" tIns="0" rIns="0" bIns="0" rtlCol="0"/>
          <a:lstStyle/>
          <a:p>
            <a:endParaRPr dirty="0"/>
          </a:p>
        </p:txBody>
      </p:sp>
      <p:sp>
        <p:nvSpPr>
          <p:cNvPr id="58" name="object 27">
            <a:extLst>
              <a:ext uri="{FF2B5EF4-FFF2-40B4-BE49-F238E27FC236}">
                <a16:creationId xmlns:a16="http://schemas.microsoft.com/office/drawing/2014/main" id="{FDCE61E2-84C0-294E-B688-9CB68E596F5D}"/>
              </a:ext>
            </a:extLst>
          </p:cNvPr>
          <p:cNvSpPr/>
          <p:nvPr/>
        </p:nvSpPr>
        <p:spPr>
          <a:xfrm>
            <a:off x="1705864" y="5319205"/>
            <a:ext cx="1040523" cy="982243"/>
          </a:xfrm>
          <a:prstGeom prst="rect">
            <a:avLst/>
          </a:prstGeom>
          <a:blipFill>
            <a:blip r:embed="rId19" cstate="print"/>
            <a:stretch>
              <a:fillRect/>
            </a:stretch>
          </a:blipFill>
        </p:spPr>
        <p:txBody>
          <a:bodyPr wrap="square" lIns="0" tIns="0" rIns="0" bIns="0" rtlCol="0"/>
          <a:lstStyle/>
          <a:p>
            <a:endParaRPr dirty="0"/>
          </a:p>
        </p:txBody>
      </p:sp>
      <p:sp>
        <p:nvSpPr>
          <p:cNvPr id="59" name="object 28">
            <a:extLst>
              <a:ext uri="{FF2B5EF4-FFF2-40B4-BE49-F238E27FC236}">
                <a16:creationId xmlns:a16="http://schemas.microsoft.com/office/drawing/2014/main" id="{1DC87B03-FECA-FA47-A9BB-3AAF21AA0D98}"/>
              </a:ext>
            </a:extLst>
          </p:cNvPr>
          <p:cNvSpPr/>
          <p:nvPr/>
        </p:nvSpPr>
        <p:spPr>
          <a:xfrm>
            <a:off x="3976408" y="5319205"/>
            <a:ext cx="1040523" cy="982243"/>
          </a:xfrm>
          <a:prstGeom prst="rect">
            <a:avLst/>
          </a:prstGeom>
          <a:blipFill>
            <a:blip r:embed="rId20" cstate="print"/>
            <a:stretch>
              <a:fillRect/>
            </a:stretch>
          </a:blipFill>
        </p:spPr>
        <p:txBody>
          <a:bodyPr wrap="square" lIns="0" tIns="0" rIns="0" bIns="0" rtlCol="0"/>
          <a:lstStyle/>
          <a:p>
            <a:endParaRPr dirty="0"/>
          </a:p>
        </p:txBody>
      </p:sp>
      <p:sp>
        <p:nvSpPr>
          <p:cNvPr id="60" name="object 29">
            <a:extLst>
              <a:ext uri="{FF2B5EF4-FFF2-40B4-BE49-F238E27FC236}">
                <a16:creationId xmlns:a16="http://schemas.microsoft.com/office/drawing/2014/main" id="{FE0BF813-5255-3C40-A77D-7AA255D519A5}"/>
              </a:ext>
            </a:extLst>
          </p:cNvPr>
          <p:cNvSpPr/>
          <p:nvPr/>
        </p:nvSpPr>
        <p:spPr>
          <a:xfrm>
            <a:off x="5111661" y="5319205"/>
            <a:ext cx="1040523" cy="982243"/>
          </a:xfrm>
          <a:prstGeom prst="rect">
            <a:avLst/>
          </a:prstGeom>
          <a:blipFill>
            <a:blip r:embed="rId21" cstate="print"/>
            <a:stretch>
              <a:fillRect/>
            </a:stretch>
          </a:blipFill>
        </p:spPr>
        <p:txBody>
          <a:bodyPr wrap="square" lIns="0" tIns="0" rIns="0" bIns="0" rtlCol="0"/>
          <a:lstStyle/>
          <a:p>
            <a:endParaRPr dirty="0"/>
          </a:p>
        </p:txBody>
      </p:sp>
      <p:sp>
        <p:nvSpPr>
          <p:cNvPr id="61" name="object 30">
            <a:extLst>
              <a:ext uri="{FF2B5EF4-FFF2-40B4-BE49-F238E27FC236}">
                <a16:creationId xmlns:a16="http://schemas.microsoft.com/office/drawing/2014/main" id="{74743F46-DA43-0A40-8021-6EF5ADAB71AD}"/>
              </a:ext>
            </a:extLst>
          </p:cNvPr>
          <p:cNvSpPr/>
          <p:nvPr/>
        </p:nvSpPr>
        <p:spPr>
          <a:xfrm>
            <a:off x="6246596" y="2101825"/>
            <a:ext cx="1040536" cy="982243"/>
          </a:xfrm>
          <a:prstGeom prst="rect">
            <a:avLst/>
          </a:prstGeom>
          <a:blipFill>
            <a:blip r:embed="rId22" cstate="print"/>
            <a:stretch>
              <a:fillRect/>
            </a:stretch>
          </a:blipFill>
        </p:spPr>
        <p:txBody>
          <a:bodyPr wrap="square" lIns="0" tIns="0" rIns="0" bIns="0" rtlCol="0"/>
          <a:lstStyle/>
          <a:p>
            <a:endParaRPr dirty="0"/>
          </a:p>
        </p:txBody>
      </p:sp>
      <p:sp>
        <p:nvSpPr>
          <p:cNvPr id="62" name="object 31">
            <a:extLst>
              <a:ext uri="{FF2B5EF4-FFF2-40B4-BE49-F238E27FC236}">
                <a16:creationId xmlns:a16="http://schemas.microsoft.com/office/drawing/2014/main" id="{2D05A1EE-C371-914D-84EF-F1FF56DF5B4F}"/>
              </a:ext>
            </a:extLst>
          </p:cNvPr>
          <p:cNvSpPr/>
          <p:nvPr/>
        </p:nvSpPr>
        <p:spPr>
          <a:xfrm>
            <a:off x="6246596" y="4240950"/>
            <a:ext cx="1040536" cy="982243"/>
          </a:xfrm>
          <a:prstGeom prst="rect">
            <a:avLst/>
          </a:prstGeom>
          <a:blipFill>
            <a:blip r:embed="rId23" cstate="print"/>
            <a:stretch>
              <a:fillRect/>
            </a:stretch>
          </a:blipFill>
        </p:spPr>
        <p:txBody>
          <a:bodyPr wrap="square" lIns="0" tIns="0" rIns="0" bIns="0" rtlCol="0"/>
          <a:lstStyle/>
          <a:p>
            <a:endParaRPr dirty="0"/>
          </a:p>
        </p:txBody>
      </p:sp>
      <p:sp>
        <p:nvSpPr>
          <p:cNvPr id="63" name="object 32">
            <a:extLst>
              <a:ext uri="{FF2B5EF4-FFF2-40B4-BE49-F238E27FC236}">
                <a16:creationId xmlns:a16="http://schemas.microsoft.com/office/drawing/2014/main" id="{253DA7AE-434B-8E41-B6BF-D83CB18DF733}"/>
              </a:ext>
            </a:extLst>
          </p:cNvPr>
          <p:cNvSpPr/>
          <p:nvPr/>
        </p:nvSpPr>
        <p:spPr>
          <a:xfrm>
            <a:off x="7381875" y="4240950"/>
            <a:ext cx="1040536" cy="982243"/>
          </a:xfrm>
          <a:prstGeom prst="rect">
            <a:avLst/>
          </a:prstGeom>
          <a:blipFill>
            <a:blip r:embed="rId24" cstate="print"/>
            <a:stretch>
              <a:fillRect/>
            </a:stretch>
          </a:blipFill>
        </p:spPr>
        <p:txBody>
          <a:bodyPr wrap="square" lIns="0" tIns="0" rIns="0" bIns="0" rtlCol="0"/>
          <a:lstStyle/>
          <a:p>
            <a:endParaRPr dirty="0"/>
          </a:p>
        </p:txBody>
      </p:sp>
      <p:sp>
        <p:nvSpPr>
          <p:cNvPr id="64" name="object 33">
            <a:extLst>
              <a:ext uri="{FF2B5EF4-FFF2-40B4-BE49-F238E27FC236}">
                <a16:creationId xmlns:a16="http://schemas.microsoft.com/office/drawing/2014/main" id="{B50F2C32-9D23-4F47-8918-A44626D3706A}"/>
              </a:ext>
            </a:extLst>
          </p:cNvPr>
          <p:cNvSpPr/>
          <p:nvPr/>
        </p:nvSpPr>
        <p:spPr>
          <a:xfrm>
            <a:off x="6246596" y="3169590"/>
            <a:ext cx="1040526" cy="982230"/>
          </a:xfrm>
          <a:prstGeom prst="rect">
            <a:avLst/>
          </a:prstGeom>
          <a:blipFill>
            <a:blip r:embed="rId25" cstate="print"/>
            <a:stretch>
              <a:fillRect/>
            </a:stretch>
          </a:blipFill>
        </p:spPr>
        <p:txBody>
          <a:bodyPr wrap="square" lIns="0" tIns="0" rIns="0" bIns="0" rtlCol="0"/>
          <a:lstStyle/>
          <a:p>
            <a:endParaRPr dirty="0"/>
          </a:p>
        </p:txBody>
      </p:sp>
      <p:sp>
        <p:nvSpPr>
          <p:cNvPr id="65" name="object 34">
            <a:extLst>
              <a:ext uri="{FF2B5EF4-FFF2-40B4-BE49-F238E27FC236}">
                <a16:creationId xmlns:a16="http://schemas.microsoft.com/office/drawing/2014/main" id="{EF377E6F-A128-CC43-B4AE-36C6414B1C4F}"/>
              </a:ext>
            </a:extLst>
          </p:cNvPr>
          <p:cNvSpPr/>
          <p:nvPr/>
        </p:nvSpPr>
        <p:spPr>
          <a:xfrm>
            <a:off x="7381875" y="2101825"/>
            <a:ext cx="1040536" cy="982243"/>
          </a:xfrm>
          <a:prstGeom prst="rect">
            <a:avLst/>
          </a:prstGeom>
          <a:blipFill>
            <a:blip r:embed="rId26" cstate="print"/>
            <a:stretch>
              <a:fillRect/>
            </a:stretch>
          </a:blipFill>
        </p:spPr>
        <p:txBody>
          <a:bodyPr wrap="square" lIns="0" tIns="0" rIns="0" bIns="0" rtlCol="0"/>
          <a:lstStyle/>
          <a:p>
            <a:endParaRPr dirty="0"/>
          </a:p>
        </p:txBody>
      </p:sp>
      <p:sp>
        <p:nvSpPr>
          <p:cNvPr id="66" name="object 35">
            <a:extLst>
              <a:ext uri="{FF2B5EF4-FFF2-40B4-BE49-F238E27FC236}">
                <a16:creationId xmlns:a16="http://schemas.microsoft.com/office/drawing/2014/main" id="{51F1C424-7656-7847-8D89-CE4BFD4FF163}"/>
              </a:ext>
            </a:extLst>
          </p:cNvPr>
          <p:cNvSpPr/>
          <p:nvPr/>
        </p:nvSpPr>
        <p:spPr>
          <a:xfrm>
            <a:off x="7381875" y="5312220"/>
            <a:ext cx="1040523" cy="989228"/>
          </a:xfrm>
          <a:prstGeom prst="rect">
            <a:avLst/>
          </a:prstGeom>
          <a:blipFill>
            <a:blip r:embed="rId27" cstate="print"/>
            <a:stretch>
              <a:fillRect/>
            </a:stretch>
          </a:blipFill>
        </p:spPr>
        <p:txBody>
          <a:bodyPr wrap="square" lIns="0" tIns="0" rIns="0" bIns="0" rtlCol="0"/>
          <a:lstStyle/>
          <a:p>
            <a:endParaRPr dirty="0"/>
          </a:p>
        </p:txBody>
      </p:sp>
      <p:sp>
        <p:nvSpPr>
          <p:cNvPr id="67" name="object 36">
            <a:extLst>
              <a:ext uri="{FF2B5EF4-FFF2-40B4-BE49-F238E27FC236}">
                <a16:creationId xmlns:a16="http://schemas.microsoft.com/office/drawing/2014/main" id="{5FF8B65B-E81D-8F4D-9BC5-3C0E67B975EA}"/>
              </a:ext>
            </a:extLst>
          </p:cNvPr>
          <p:cNvSpPr/>
          <p:nvPr/>
        </p:nvSpPr>
        <p:spPr>
          <a:xfrm>
            <a:off x="6246596" y="5312220"/>
            <a:ext cx="1040536" cy="989228"/>
          </a:xfrm>
          <a:prstGeom prst="rect">
            <a:avLst/>
          </a:prstGeom>
          <a:blipFill>
            <a:blip r:embed="rId28" cstate="print"/>
            <a:stretch>
              <a:fillRect/>
            </a:stretch>
          </a:blipFill>
        </p:spPr>
        <p:txBody>
          <a:bodyPr wrap="square" lIns="0" tIns="0" rIns="0" bIns="0" rtlCol="0"/>
          <a:lstStyle/>
          <a:p>
            <a:endParaRPr dirty="0"/>
          </a:p>
        </p:txBody>
      </p:sp>
      <p:sp>
        <p:nvSpPr>
          <p:cNvPr id="68" name="object 37">
            <a:extLst>
              <a:ext uri="{FF2B5EF4-FFF2-40B4-BE49-F238E27FC236}">
                <a16:creationId xmlns:a16="http://schemas.microsoft.com/office/drawing/2014/main" id="{7BC4D1E4-566F-964C-A22E-588607403536}"/>
              </a:ext>
            </a:extLst>
          </p:cNvPr>
          <p:cNvSpPr/>
          <p:nvPr/>
        </p:nvSpPr>
        <p:spPr>
          <a:xfrm>
            <a:off x="7381875" y="3169590"/>
            <a:ext cx="1040536" cy="982243"/>
          </a:xfrm>
          <a:prstGeom prst="rect">
            <a:avLst/>
          </a:prstGeom>
          <a:blipFill>
            <a:blip r:embed="rId29" cstate="print"/>
            <a:stretch>
              <a:fillRect/>
            </a:stretch>
          </a:blipFill>
        </p:spPr>
        <p:txBody>
          <a:bodyPr wrap="square" lIns="0" tIns="0" rIns="0" bIns="0" rtlCol="0"/>
          <a:lstStyle/>
          <a:p>
            <a:endParaRPr dirty="0"/>
          </a:p>
        </p:txBody>
      </p:sp>
      <p:sp>
        <p:nvSpPr>
          <p:cNvPr id="69" name="object 38">
            <a:extLst>
              <a:ext uri="{FF2B5EF4-FFF2-40B4-BE49-F238E27FC236}">
                <a16:creationId xmlns:a16="http://schemas.microsoft.com/office/drawing/2014/main" id="{71A28738-5DD4-E744-B9EA-16A2A3A38E27}"/>
              </a:ext>
            </a:extLst>
          </p:cNvPr>
          <p:cNvSpPr/>
          <p:nvPr/>
        </p:nvSpPr>
        <p:spPr>
          <a:xfrm>
            <a:off x="8499220" y="2098206"/>
            <a:ext cx="936066" cy="985875"/>
          </a:xfrm>
          <a:prstGeom prst="rect">
            <a:avLst/>
          </a:prstGeom>
          <a:blipFill>
            <a:blip r:embed="rId30" cstate="print"/>
            <a:stretch>
              <a:fillRect/>
            </a:stretch>
          </a:blipFill>
        </p:spPr>
        <p:txBody>
          <a:bodyPr wrap="square" lIns="0" tIns="0" rIns="0" bIns="0" rtlCol="0"/>
          <a:lstStyle/>
          <a:p>
            <a:endParaRPr dirty="0"/>
          </a:p>
        </p:txBody>
      </p:sp>
      <p:sp>
        <p:nvSpPr>
          <p:cNvPr id="70" name="object 39">
            <a:extLst>
              <a:ext uri="{FF2B5EF4-FFF2-40B4-BE49-F238E27FC236}">
                <a16:creationId xmlns:a16="http://schemas.microsoft.com/office/drawing/2014/main" id="{2914EAE8-148E-B24D-B328-943F01C0794E}"/>
              </a:ext>
            </a:extLst>
          </p:cNvPr>
          <p:cNvSpPr/>
          <p:nvPr/>
        </p:nvSpPr>
        <p:spPr>
          <a:xfrm>
            <a:off x="8504390" y="3169577"/>
            <a:ext cx="931710" cy="981278"/>
          </a:xfrm>
          <a:prstGeom prst="rect">
            <a:avLst/>
          </a:prstGeom>
          <a:blipFill>
            <a:blip r:embed="rId31" cstate="print"/>
            <a:stretch>
              <a:fillRect/>
            </a:stretch>
          </a:blipFill>
        </p:spPr>
        <p:txBody>
          <a:bodyPr wrap="square" lIns="0" tIns="0" rIns="0" bIns="0" rtlCol="0"/>
          <a:lstStyle/>
          <a:p>
            <a:endParaRPr dirty="0"/>
          </a:p>
        </p:txBody>
      </p:sp>
      <p:sp>
        <p:nvSpPr>
          <p:cNvPr id="71" name="object 40">
            <a:extLst>
              <a:ext uri="{FF2B5EF4-FFF2-40B4-BE49-F238E27FC236}">
                <a16:creationId xmlns:a16="http://schemas.microsoft.com/office/drawing/2014/main" id="{98B0F10D-C44F-D04E-AC83-7CE7958EB7F4}"/>
              </a:ext>
            </a:extLst>
          </p:cNvPr>
          <p:cNvSpPr/>
          <p:nvPr/>
        </p:nvSpPr>
        <p:spPr>
          <a:xfrm>
            <a:off x="8504390" y="4240937"/>
            <a:ext cx="931710" cy="981278"/>
          </a:xfrm>
          <a:prstGeom prst="rect">
            <a:avLst/>
          </a:prstGeom>
          <a:blipFill>
            <a:blip r:embed="rId32" cstate="print"/>
            <a:stretch>
              <a:fillRect/>
            </a:stretch>
          </a:blipFill>
        </p:spPr>
        <p:txBody>
          <a:bodyPr wrap="square" lIns="0" tIns="0" rIns="0" bIns="0" rtlCol="0"/>
          <a:lstStyle/>
          <a:p>
            <a:endParaRPr dirty="0"/>
          </a:p>
        </p:txBody>
      </p:sp>
      <p:sp>
        <p:nvSpPr>
          <p:cNvPr id="72" name="object 5">
            <a:extLst>
              <a:ext uri="{FF2B5EF4-FFF2-40B4-BE49-F238E27FC236}">
                <a16:creationId xmlns:a16="http://schemas.microsoft.com/office/drawing/2014/main" id="{A1733837-0DAF-524E-8D4A-C6CF826F034A}"/>
              </a:ext>
            </a:extLst>
          </p:cNvPr>
          <p:cNvSpPr txBox="1">
            <a:spLocks/>
          </p:cNvSpPr>
          <p:nvPr/>
        </p:nvSpPr>
        <p:spPr>
          <a:xfrm>
            <a:off x="787400" y="609666"/>
            <a:ext cx="8509000" cy="566822"/>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3600" kern="0" dirty="0">
                <a:solidFill>
                  <a:srgbClr val="231F20"/>
                </a:solidFill>
              </a:rPr>
              <a:t>Swiffer Ergonomic Redesign</a:t>
            </a:r>
            <a:endParaRPr lang="en-US" sz="3600" kern="0" dirty="0"/>
          </a:p>
        </p:txBody>
      </p:sp>
    </p:spTree>
    <p:extLst>
      <p:ext uri="{BB962C8B-B14F-4D97-AF65-F5344CB8AC3E}">
        <p14:creationId xmlns:p14="http://schemas.microsoft.com/office/powerpoint/2010/main" val="399488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80E3BBC-755A-9E47-BEB3-53D0602071E3}"/>
              </a:ext>
            </a:extLst>
          </p:cNvPr>
          <p:cNvSpPr txBox="1">
            <a:spLocks noGrp="1"/>
          </p:cNvSpPr>
          <p:nvPr>
            <p:ph type="title"/>
          </p:nvPr>
        </p:nvSpPr>
        <p:spPr>
          <a:xfrm>
            <a:off x="787400" y="638654"/>
            <a:ext cx="7061200" cy="566822"/>
          </a:xfrm>
          <a:prstGeom prst="rect">
            <a:avLst/>
          </a:prstGeom>
        </p:spPr>
        <p:txBody>
          <a:bodyPr vert="horz" wrap="square" lIns="0" tIns="12700" rIns="0" bIns="0" rtlCol="0">
            <a:spAutoFit/>
          </a:bodyPr>
          <a:lstStyle/>
          <a:p>
            <a:pPr marL="12700" algn="l">
              <a:spcBef>
                <a:spcPts val="100"/>
              </a:spcBef>
              <a:tabLst>
                <a:tab pos="2314575" algn="l"/>
              </a:tabLst>
            </a:pPr>
            <a:r>
              <a:rPr lang="en-US" sz="3600" dirty="0">
                <a:solidFill>
                  <a:srgbClr val="231F20"/>
                </a:solidFill>
              </a:rPr>
              <a:t>User Centered Interactions:</a:t>
            </a:r>
            <a:endParaRPr lang="en-US" sz="3600" dirty="0"/>
          </a:p>
        </p:txBody>
      </p:sp>
      <p:sp>
        <p:nvSpPr>
          <p:cNvPr id="8" name="Rectangle 7">
            <a:extLst>
              <a:ext uri="{FF2B5EF4-FFF2-40B4-BE49-F238E27FC236}">
                <a16:creationId xmlns:a16="http://schemas.microsoft.com/office/drawing/2014/main" id="{342FA1BF-874B-3B41-99B4-1DBE3DB26CEF}"/>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4">
            <a:extLst>
              <a:ext uri="{FF2B5EF4-FFF2-40B4-BE49-F238E27FC236}">
                <a16:creationId xmlns:a16="http://schemas.microsoft.com/office/drawing/2014/main" id="{320B524D-28DA-D344-8F73-6E09085C2819}"/>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B9CA5A5F-26EF-AC4E-B5CB-9CAA86676994}"/>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11" name="object 6">
            <a:extLst>
              <a:ext uri="{FF2B5EF4-FFF2-40B4-BE49-F238E27FC236}">
                <a16:creationId xmlns:a16="http://schemas.microsoft.com/office/drawing/2014/main" id="{20E8B430-1068-7042-9B62-A0A6D73E9130}"/>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2" name="object 7">
            <a:extLst>
              <a:ext uri="{FF2B5EF4-FFF2-40B4-BE49-F238E27FC236}">
                <a16:creationId xmlns:a16="http://schemas.microsoft.com/office/drawing/2014/main" id="{46BFA50B-77FE-8448-9474-5B9446F66EDA}"/>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3" name="object 8">
            <a:extLst>
              <a:ext uri="{FF2B5EF4-FFF2-40B4-BE49-F238E27FC236}">
                <a16:creationId xmlns:a16="http://schemas.microsoft.com/office/drawing/2014/main" id="{FFEC9107-5DFA-C441-BD63-5F2B71BC00BD}"/>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4" name="object 9">
            <a:extLst>
              <a:ext uri="{FF2B5EF4-FFF2-40B4-BE49-F238E27FC236}">
                <a16:creationId xmlns:a16="http://schemas.microsoft.com/office/drawing/2014/main" id="{D35B0E89-03BD-174A-B9E7-387544B3D40A}"/>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378D50A1-64C3-AE4F-8272-C1D828C4C0A0}"/>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50A72786-C6DC-0E4D-814F-158C3C3C132C}"/>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7" name="object 12">
            <a:extLst>
              <a:ext uri="{FF2B5EF4-FFF2-40B4-BE49-F238E27FC236}">
                <a16:creationId xmlns:a16="http://schemas.microsoft.com/office/drawing/2014/main" id="{8B9DAA48-A888-C64E-95BF-02468216194E}"/>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8" name="object 13">
            <a:extLst>
              <a:ext uri="{FF2B5EF4-FFF2-40B4-BE49-F238E27FC236}">
                <a16:creationId xmlns:a16="http://schemas.microsoft.com/office/drawing/2014/main" id="{6E8CB31C-D8A0-1C48-9A5E-4F60015E8853}"/>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9" name="object 14">
            <a:extLst>
              <a:ext uri="{FF2B5EF4-FFF2-40B4-BE49-F238E27FC236}">
                <a16:creationId xmlns:a16="http://schemas.microsoft.com/office/drawing/2014/main" id="{F03A1435-4C25-384C-AB5D-B44DA64A6409}"/>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693AB0EE-DE3A-6E44-9CA5-19936D0E6BD8}"/>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43C07013-AFE0-F54F-9E59-72848DDD98A2}"/>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64F687FB-F5FC-2C44-AA1F-E87953E1BEA8}"/>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3" name="object 18">
            <a:extLst>
              <a:ext uri="{FF2B5EF4-FFF2-40B4-BE49-F238E27FC236}">
                <a16:creationId xmlns:a16="http://schemas.microsoft.com/office/drawing/2014/main" id="{217F58A2-3092-5F42-9EEE-79FF049CE89A}"/>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4" name="object 19">
            <a:extLst>
              <a:ext uri="{FF2B5EF4-FFF2-40B4-BE49-F238E27FC236}">
                <a16:creationId xmlns:a16="http://schemas.microsoft.com/office/drawing/2014/main" id="{DEB64248-AE97-FA48-95A4-2DEEEEA9439E}"/>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5" name="object 20">
            <a:extLst>
              <a:ext uri="{FF2B5EF4-FFF2-40B4-BE49-F238E27FC236}">
                <a16:creationId xmlns:a16="http://schemas.microsoft.com/office/drawing/2014/main" id="{F540D733-B762-934B-BE1B-87AA4F0C0F1E}"/>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349C8D7F-A19D-A141-8140-2FBE3B35B68D}"/>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7" name="object 22">
            <a:extLst>
              <a:ext uri="{FF2B5EF4-FFF2-40B4-BE49-F238E27FC236}">
                <a16:creationId xmlns:a16="http://schemas.microsoft.com/office/drawing/2014/main" id="{A2FD2664-41A2-1448-9C79-57384CF26B32}"/>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8" name="object 23">
            <a:extLst>
              <a:ext uri="{FF2B5EF4-FFF2-40B4-BE49-F238E27FC236}">
                <a16:creationId xmlns:a16="http://schemas.microsoft.com/office/drawing/2014/main" id="{515A7DAF-B18F-3247-A1CD-56115C7BE489}"/>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9" name="object 24">
            <a:extLst>
              <a:ext uri="{FF2B5EF4-FFF2-40B4-BE49-F238E27FC236}">
                <a16:creationId xmlns:a16="http://schemas.microsoft.com/office/drawing/2014/main" id="{D78DC816-3D20-4C4A-BF88-5931AF8F413D}"/>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0" name="object 25">
            <a:extLst>
              <a:ext uri="{FF2B5EF4-FFF2-40B4-BE49-F238E27FC236}">
                <a16:creationId xmlns:a16="http://schemas.microsoft.com/office/drawing/2014/main" id="{2A4C6B4C-5CCD-B54F-94A0-4837897419FD}"/>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31" name="object 26">
            <a:extLst>
              <a:ext uri="{FF2B5EF4-FFF2-40B4-BE49-F238E27FC236}">
                <a16:creationId xmlns:a16="http://schemas.microsoft.com/office/drawing/2014/main" id="{51E863CC-0694-BE4E-8F19-7EF81828D84B}"/>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2" name="object 27">
            <a:extLst>
              <a:ext uri="{FF2B5EF4-FFF2-40B4-BE49-F238E27FC236}">
                <a16:creationId xmlns:a16="http://schemas.microsoft.com/office/drawing/2014/main" id="{FAE73CBC-F223-244B-946C-C8716B0E1A5E}"/>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3" name="object 28">
            <a:extLst>
              <a:ext uri="{FF2B5EF4-FFF2-40B4-BE49-F238E27FC236}">
                <a16:creationId xmlns:a16="http://schemas.microsoft.com/office/drawing/2014/main" id="{9A1EB112-9E6F-7747-831C-0506E9F23603}"/>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4" name="object 29">
            <a:extLst>
              <a:ext uri="{FF2B5EF4-FFF2-40B4-BE49-F238E27FC236}">
                <a16:creationId xmlns:a16="http://schemas.microsoft.com/office/drawing/2014/main" id="{CB3CD73E-B610-8E49-A915-2371AD592D3D}"/>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5" name="object 30">
            <a:extLst>
              <a:ext uri="{FF2B5EF4-FFF2-40B4-BE49-F238E27FC236}">
                <a16:creationId xmlns:a16="http://schemas.microsoft.com/office/drawing/2014/main" id="{AB6D88F2-CEF9-A945-9C5B-87E79A2E6D49}"/>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6" name="object 31">
            <a:extLst>
              <a:ext uri="{FF2B5EF4-FFF2-40B4-BE49-F238E27FC236}">
                <a16:creationId xmlns:a16="http://schemas.microsoft.com/office/drawing/2014/main" id="{CF008BEF-0CBC-CA46-ADD2-1FC9930C0B07}"/>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7" name="object 32">
            <a:extLst>
              <a:ext uri="{FF2B5EF4-FFF2-40B4-BE49-F238E27FC236}">
                <a16:creationId xmlns:a16="http://schemas.microsoft.com/office/drawing/2014/main" id="{7AB257BD-6795-8E4A-8FA5-E3F968ED6509}"/>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8" name="object 33">
            <a:extLst>
              <a:ext uri="{FF2B5EF4-FFF2-40B4-BE49-F238E27FC236}">
                <a16:creationId xmlns:a16="http://schemas.microsoft.com/office/drawing/2014/main" id="{1936C2BF-58E4-5140-959C-AA7A172D5723}"/>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9" name="TextBox 3">
            <a:extLst>
              <a:ext uri="{FF2B5EF4-FFF2-40B4-BE49-F238E27FC236}">
                <a16:creationId xmlns:a16="http://schemas.microsoft.com/office/drawing/2014/main" id="{167F2620-5546-2149-8F31-C77373789B33}"/>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75" name="object 13">
            <a:extLst>
              <a:ext uri="{FF2B5EF4-FFF2-40B4-BE49-F238E27FC236}">
                <a16:creationId xmlns:a16="http://schemas.microsoft.com/office/drawing/2014/main" id="{C7E3FF38-AD5E-814B-A634-C0EF752FBD9D}"/>
              </a:ext>
            </a:extLst>
          </p:cNvPr>
          <p:cNvSpPr/>
          <p:nvPr/>
        </p:nvSpPr>
        <p:spPr>
          <a:xfrm>
            <a:off x="6604004" y="1732671"/>
            <a:ext cx="3040197" cy="2069930"/>
          </a:xfrm>
          <a:prstGeom prst="rect">
            <a:avLst/>
          </a:prstGeom>
          <a:blipFill>
            <a:blip r:embed="rId2" cstate="print"/>
            <a:stretch>
              <a:fillRect/>
            </a:stretch>
          </a:blipFill>
        </p:spPr>
        <p:txBody>
          <a:bodyPr wrap="square" lIns="0" tIns="0" rIns="0" bIns="0" rtlCol="0"/>
          <a:lstStyle/>
          <a:p>
            <a:endParaRPr dirty="0"/>
          </a:p>
        </p:txBody>
      </p:sp>
      <p:sp>
        <p:nvSpPr>
          <p:cNvPr id="76" name="object 14">
            <a:extLst>
              <a:ext uri="{FF2B5EF4-FFF2-40B4-BE49-F238E27FC236}">
                <a16:creationId xmlns:a16="http://schemas.microsoft.com/office/drawing/2014/main" id="{22E4E11A-1235-DD4E-BABA-2DC83552607B}"/>
              </a:ext>
            </a:extLst>
          </p:cNvPr>
          <p:cNvSpPr/>
          <p:nvPr/>
        </p:nvSpPr>
        <p:spPr>
          <a:xfrm>
            <a:off x="568896" y="1723102"/>
            <a:ext cx="2631504" cy="2079499"/>
          </a:xfrm>
          <a:prstGeom prst="rect">
            <a:avLst/>
          </a:prstGeom>
          <a:blipFill>
            <a:blip r:embed="rId3" cstate="print"/>
            <a:stretch>
              <a:fillRect/>
            </a:stretch>
          </a:blipFill>
        </p:spPr>
        <p:txBody>
          <a:bodyPr wrap="square" lIns="0" tIns="0" rIns="0" bIns="0" rtlCol="0"/>
          <a:lstStyle/>
          <a:p>
            <a:endParaRPr dirty="0"/>
          </a:p>
        </p:txBody>
      </p:sp>
      <p:sp>
        <p:nvSpPr>
          <p:cNvPr id="79" name="object 19">
            <a:extLst>
              <a:ext uri="{FF2B5EF4-FFF2-40B4-BE49-F238E27FC236}">
                <a16:creationId xmlns:a16="http://schemas.microsoft.com/office/drawing/2014/main" id="{3F616279-1C9D-7742-97AF-4D0A3D92F69C}"/>
              </a:ext>
            </a:extLst>
          </p:cNvPr>
          <p:cNvSpPr/>
          <p:nvPr/>
        </p:nvSpPr>
        <p:spPr>
          <a:xfrm>
            <a:off x="3360640" y="1728396"/>
            <a:ext cx="3040160" cy="2074206"/>
          </a:xfrm>
          <a:prstGeom prst="rect">
            <a:avLst/>
          </a:prstGeom>
          <a:blipFill>
            <a:blip r:embed="rId4" cstate="print"/>
            <a:stretch>
              <a:fillRect/>
            </a:stretch>
          </a:blipFill>
        </p:spPr>
        <p:txBody>
          <a:bodyPr wrap="square" lIns="0" tIns="0" rIns="0" bIns="0" rtlCol="0"/>
          <a:lstStyle/>
          <a:p>
            <a:endParaRPr dirty="0"/>
          </a:p>
        </p:txBody>
      </p:sp>
      <p:sp>
        <p:nvSpPr>
          <p:cNvPr id="2" name="TextBox 1">
            <a:extLst>
              <a:ext uri="{FF2B5EF4-FFF2-40B4-BE49-F238E27FC236}">
                <a16:creationId xmlns:a16="http://schemas.microsoft.com/office/drawing/2014/main" id="{45C65333-C905-5B43-AACF-F8CFB8027792}"/>
              </a:ext>
            </a:extLst>
          </p:cNvPr>
          <p:cNvSpPr txBox="1"/>
          <p:nvPr/>
        </p:nvSpPr>
        <p:spPr>
          <a:xfrm>
            <a:off x="568896" y="3997306"/>
            <a:ext cx="2631505" cy="1354217"/>
          </a:xfrm>
          <a:prstGeom prst="rect">
            <a:avLst/>
          </a:prstGeom>
          <a:noFill/>
        </p:spPr>
        <p:txBody>
          <a:bodyPr wrap="square" rtlCol="0">
            <a:spAutoFit/>
          </a:bodyPr>
          <a:lstStyle/>
          <a:p>
            <a:pPr algn="ctr"/>
            <a:r>
              <a:rPr lang="en-US" sz="1400" b="1" dirty="0">
                <a:latin typeface="Avenir LT Std 95 Black" panose="020B0503020203020204" pitchFamily="34" charset="0"/>
              </a:rPr>
              <a:t>Store Shelf Interaction</a:t>
            </a:r>
          </a:p>
          <a:p>
            <a:endParaRPr lang="en-US" sz="1200" dirty="0">
              <a:latin typeface="Avenir LT Std 35 Light" panose="020B0402020203020204" pitchFamily="34" charset="0"/>
            </a:endParaRPr>
          </a:p>
          <a:p>
            <a:pPr algn="ctr"/>
            <a:r>
              <a:rPr lang="en-US" sz="1400" dirty="0">
                <a:latin typeface="Avenir LT Std 35 Light" panose="020B0402020203020204" pitchFamily="34" charset="0"/>
              </a:rPr>
              <a:t>The LWC team conducted a </a:t>
            </a:r>
          </a:p>
          <a:p>
            <a:pPr algn="ctr"/>
            <a:r>
              <a:rPr lang="en-US" sz="1400" dirty="0">
                <a:latin typeface="Avenir LT Std 35 Light" panose="020B0402020203020204" pitchFamily="34" charset="0"/>
              </a:rPr>
              <a:t>shop-along with consumers to understand their experiences shopping store shelves.</a:t>
            </a:r>
          </a:p>
        </p:txBody>
      </p:sp>
      <p:sp>
        <p:nvSpPr>
          <p:cNvPr id="81" name="TextBox 80">
            <a:extLst>
              <a:ext uri="{FF2B5EF4-FFF2-40B4-BE49-F238E27FC236}">
                <a16:creationId xmlns:a16="http://schemas.microsoft.com/office/drawing/2014/main" id="{89B5A4E5-1C68-E749-98C8-9914CC930D3F}"/>
              </a:ext>
            </a:extLst>
          </p:cNvPr>
          <p:cNvSpPr txBox="1"/>
          <p:nvPr/>
        </p:nvSpPr>
        <p:spPr>
          <a:xfrm>
            <a:off x="3452482" y="3997306"/>
            <a:ext cx="2856476" cy="1600438"/>
          </a:xfrm>
          <a:prstGeom prst="rect">
            <a:avLst/>
          </a:prstGeom>
          <a:noFill/>
        </p:spPr>
        <p:txBody>
          <a:bodyPr wrap="square" rtlCol="0">
            <a:spAutoFit/>
          </a:bodyPr>
          <a:lstStyle/>
          <a:p>
            <a:pPr algn="ctr"/>
            <a:r>
              <a:rPr lang="en-US" sz="1400" b="1" dirty="0">
                <a:latin typeface="Avenir LT Std 95 Black" panose="020B0503020203020204" pitchFamily="34" charset="0"/>
              </a:rPr>
              <a:t>In-Home Use</a:t>
            </a:r>
          </a:p>
          <a:p>
            <a:endParaRPr lang="en-US" sz="1400" dirty="0">
              <a:latin typeface="Avenir LT Std 35 Light" panose="020B0402020203020204" pitchFamily="34" charset="0"/>
            </a:endParaRPr>
          </a:p>
          <a:p>
            <a:pPr algn="ctr"/>
            <a:r>
              <a:rPr lang="en-US" sz="1400" dirty="0">
                <a:latin typeface="Avenir LT Std 35 Light" panose="020B0402020203020204" pitchFamily="34" charset="0"/>
              </a:rPr>
              <a:t>The LWC team interacted with consumers as they assembled and use the products for the first time to identify key points of delight and pain with products.</a:t>
            </a:r>
            <a:endParaRPr lang="en-US" sz="1200" dirty="0">
              <a:latin typeface="Avenir LT Std 35 Light" panose="020B0402020203020204" pitchFamily="34" charset="0"/>
            </a:endParaRPr>
          </a:p>
        </p:txBody>
      </p:sp>
      <p:sp>
        <p:nvSpPr>
          <p:cNvPr id="82" name="TextBox 81">
            <a:extLst>
              <a:ext uri="{FF2B5EF4-FFF2-40B4-BE49-F238E27FC236}">
                <a16:creationId xmlns:a16="http://schemas.microsoft.com/office/drawing/2014/main" id="{9CDF844C-096E-4B46-A6CB-0577A5BACE4A}"/>
              </a:ext>
            </a:extLst>
          </p:cNvPr>
          <p:cNvSpPr txBox="1"/>
          <p:nvPr/>
        </p:nvSpPr>
        <p:spPr>
          <a:xfrm>
            <a:off x="6790768" y="3997306"/>
            <a:ext cx="2856476" cy="1600438"/>
          </a:xfrm>
          <a:prstGeom prst="rect">
            <a:avLst/>
          </a:prstGeom>
          <a:noFill/>
        </p:spPr>
        <p:txBody>
          <a:bodyPr wrap="square" rtlCol="0">
            <a:spAutoFit/>
          </a:bodyPr>
          <a:lstStyle/>
          <a:p>
            <a:pPr algn="ctr"/>
            <a:r>
              <a:rPr lang="en-US" sz="1400" b="1" dirty="0">
                <a:latin typeface="Avenir LT Std 95 Black" panose="020B0503020203020204" pitchFamily="34" charset="0"/>
              </a:rPr>
              <a:t>Unpacking</a:t>
            </a:r>
          </a:p>
          <a:p>
            <a:endParaRPr lang="en-US" sz="1400" dirty="0">
              <a:latin typeface="Avenir LT Std 35 Light" panose="020B0402020203020204" pitchFamily="34" charset="0"/>
            </a:endParaRPr>
          </a:p>
          <a:p>
            <a:pPr algn="ctr"/>
            <a:r>
              <a:rPr lang="en-US" sz="1400" dirty="0">
                <a:latin typeface="Avenir LT Std 35 Light" panose="020B0402020203020204" pitchFamily="34" charset="0"/>
              </a:rPr>
              <a:t>The LWC team analyzed how consumers opened and unpacked the products to determine the optimal packaging experience for the product. </a:t>
            </a:r>
            <a:endParaRPr lang="en-US" sz="1200" dirty="0">
              <a:latin typeface="Avenir LT Std 35 Light" panose="020B0402020203020204" pitchFamily="34" charset="0"/>
            </a:endParaRPr>
          </a:p>
        </p:txBody>
      </p:sp>
    </p:spTree>
    <p:extLst>
      <p:ext uri="{BB962C8B-B14F-4D97-AF65-F5344CB8AC3E}">
        <p14:creationId xmlns:p14="http://schemas.microsoft.com/office/powerpoint/2010/main" val="417521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80E3BBC-755A-9E47-BEB3-53D0602071E3}"/>
              </a:ext>
            </a:extLst>
          </p:cNvPr>
          <p:cNvSpPr txBox="1">
            <a:spLocks noGrp="1"/>
          </p:cNvSpPr>
          <p:nvPr>
            <p:ph type="title"/>
          </p:nvPr>
        </p:nvSpPr>
        <p:spPr>
          <a:xfrm>
            <a:off x="787400" y="638654"/>
            <a:ext cx="7061200" cy="566822"/>
          </a:xfrm>
          <a:prstGeom prst="rect">
            <a:avLst/>
          </a:prstGeom>
        </p:spPr>
        <p:txBody>
          <a:bodyPr vert="horz" wrap="square" lIns="0" tIns="12700" rIns="0" bIns="0" rtlCol="0">
            <a:spAutoFit/>
          </a:bodyPr>
          <a:lstStyle/>
          <a:p>
            <a:pPr marL="12700">
              <a:lnSpc>
                <a:spcPct val="100000"/>
              </a:lnSpc>
              <a:spcBef>
                <a:spcPts val="100"/>
              </a:spcBef>
              <a:tabLst>
                <a:tab pos="2314575" algn="l"/>
              </a:tabLst>
            </a:pPr>
            <a:r>
              <a:rPr lang="en-US" sz="3600" dirty="0">
                <a:solidFill>
                  <a:srgbClr val="231F20"/>
                </a:solidFill>
              </a:rPr>
              <a:t>Translatable Outcomes:</a:t>
            </a:r>
            <a:endParaRPr sz="3600" dirty="0"/>
          </a:p>
        </p:txBody>
      </p:sp>
      <p:sp>
        <p:nvSpPr>
          <p:cNvPr id="137" name="object 5">
            <a:extLst>
              <a:ext uri="{FF2B5EF4-FFF2-40B4-BE49-F238E27FC236}">
                <a16:creationId xmlns:a16="http://schemas.microsoft.com/office/drawing/2014/main" id="{1BEF43CC-C699-7741-B0FD-6C75F32F51E2}"/>
              </a:ext>
            </a:extLst>
          </p:cNvPr>
          <p:cNvSpPr/>
          <p:nvPr/>
        </p:nvSpPr>
        <p:spPr>
          <a:xfrm>
            <a:off x="171450" y="1701675"/>
            <a:ext cx="6902336" cy="5312068"/>
          </a:xfrm>
          <a:prstGeom prst="rect">
            <a:avLst/>
          </a:prstGeom>
          <a:blipFill>
            <a:blip r:embed="rId2" cstate="print"/>
            <a:stretch>
              <a:fillRect/>
            </a:stretch>
          </a:blipFill>
        </p:spPr>
        <p:txBody>
          <a:bodyPr wrap="square" lIns="0" tIns="0" rIns="0" bIns="0" rtlCol="0"/>
          <a:lstStyle/>
          <a:p>
            <a:endParaRPr dirty="0"/>
          </a:p>
        </p:txBody>
      </p:sp>
      <p:sp>
        <p:nvSpPr>
          <p:cNvPr id="138" name="object 6">
            <a:extLst>
              <a:ext uri="{FF2B5EF4-FFF2-40B4-BE49-F238E27FC236}">
                <a16:creationId xmlns:a16="http://schemas.microsoft.com/office/drawing/2014/main" id="{0989F7EE-D9C0-2445-8947-5E56B6BF0D3A}"/>
              </a:ext>
            </a:extLst>
          </p:cNvPr>
          <p:cNvSpPr txBox="1"/>
          <p:nvPr/>
        </p:nvSpPr>
        <p:spPr>
          <a:xfrm>
            <a:off x="4974711" y="3851427"/>
            <a:ext cx="1921510" cy="358140"/>
          </a:xfrm>
          <a:prstGeom prst="rect">
            <a:avLst/>
          </a:prstGeom>
        </p:spPr>
        <p:txBody>
          <a:bodyPr vert="horz" wrap="square" lIns="0" tIns="12065" rIns="0" bIns="0" rtlCol="0">
            <a:spAutoFit/>
          </a:bodyPr>
          <a:lstStyle/>
          <a:p>
            <a:pPr marL="12700" marR="5080">
              <a:lnSpc>
                <a:spcPct val="103800"/>
              </a:lnSpc>
              <a:spcBef>
                <a:spcPts val="95"/>
              </a:spcBef>
            </a:pPr>
            <a:r>
              <a:rPr sz="700" b="1" spc="10" dirty="0">
                <a:solidFill>
                  <a:srgbClr val="58595B"/>
                </a:solidFill>
                <a:latin typeface="AvenirLTStd-Heavy"/>
                <a:cs typeface="AvenirLTStd-Heavy"/>
              </a:rPr>
              <a:t>Educate </a:t>
            </a:r>
            <a:r>
              <a:rPr sz="700" spc="25" dirty="0">
                <a:solidFill>
                  <a:srgbClr val="58595B"/>
                </a:solidFill>
                <a:latin typeface="Avenir LT Std"/>
                <a:cs typeface="Avenir LT Std"/>
              </a:rPr>
              <a:t>— </a:t>
            </a:r>
            <a:r>
              <a:rPr sz="700" spc="10" dirty="0">
                <a:solidFill>
                  <a:srgbClr val="58595B"/>
                </a:solidFill>
                <a:latin typeface="Avenir LT Std"/>
                <a:cs typeface="Avenir LT Std"/>
              </a:rPr>
              <a:t>Back of </a:t>
            </a:r>
            <a:r>
              <a:rPr sz="700" spc="15" dirty="0">
                <a:solidFill>
                  <a:srgbClr val="58595B"/>
                </a:solidFill>
                <a:latin typeface="Avenir LT Std"/>
                <a:cs typeface="Avenir LT Std"/>
              </a:rPr>
              <a:t>box </a:t>
            </a:r>
            <a:r>
              <a:rPr sz="700" spc="5" dirty="0">
                <a:solidFill>
                  <a:srgbClr val="58595B"/>
                </a:solidFill>
                <a:latin typeface="Avenir LT Std"/>
                <a:cs typeface="Avenir LT Std"/>
              </a:rPr>
              <a:t>is </a:t>
            </a:r>
            <a:r>
              <a:rPr sz="700" spc="10" dirty="0">
                <a:solidFill>
                  <a:srgbClr val="58595B"/>
                </a:solidFill>
                <a:latin typeface="Avenir LT Std"/>
                <a:cs typeface="Avenir LT Std"/>
              </a:rPr>
              <a:t>dedicated to  explaining the </a:t>
            </a:r>
            <a:r>
              <a:rPr sz="700" spc="5" dirty="0">
                <a:solidFill>
                  <a:srgbClr val="58595B"/>
                </a:solidFill>
                <a:latin typeface="Avenir LT Std"/>
                <a:cs typeface="Avenir LT Std"/>
              </a:rPr>
              <a:t>different </a:t>
            </a:r>
            <a:r>
              <a:rPr sz="700" spc="10" dirty="0">
                <a:solidFill>
                  <a:srgbClr val="58595B"/>
                </a:solidFill>
                <a:latin typeface="Avenir LT Std"/>
                <a:cs typeface="Avenir LT Std"/>
              </a:rPr>
              <a:t>aspects of the</a:t>
            </a:r>
            <a:r>
              <a:rPr sz="700" spc="-20" dirty="0">
                <a:solidFill>
                  <a:srgbClr val="58595B"/>
                </a:solidFill>
                <a:latin typeface="Avenir LT Std"/>
                <a:cs typeface="Avenir LT Std"/>
              </a:rPr>
              <a:t> </a:t>
            </a:r>
            <a:r>
              <a:rPr sz="700" spc="10" dirty="0">
                <a:solidFill>
                  <a:srgbClr val="58595B"/>
                </a:solidFill>
                <a:latin typeface="Avenir LT Std"/>
                <a:cs typeface="Avenir LT Std"/>
              </a:rPr>
              <a:t>product  </a:t>
            </a:r>
            <a:r>
              <a:rPr sz="700" spc="15" dirty="0">
                <a:solidFill>
                  <a:srgbClr val="58595B"/>
                </a:solidFill>
                <a:latin typeface="Avenir LT Std"/>
                <a:cs typeface="Avenir LT Std"/>
              </a:rPr>
              <a:t>and how </a:t>
            </a:r>
            <a:r>
              <a:rPr sz="700" spc="10" dirty="0">
                <a:solidFill>
                  <a:srgbClr val="58595B"/>
                </a:solidFill>
                <a:latin typeface="Avenir LT Std"/>
                <a:cs typeface="Avenir LT Std"/>
              </a:rPr>
              <a:t>they help achieve a better</a:t>
            </a:r>
            <a:r>
              <a:rPr sz="700" spc="-50" dirty="0">
                <a:solidFill>
                  <a:srgbClr val="58595B"/>
                </a:solidFill>
                <a:latin typeface="Avenir LT Std"/>
                <a:cs typeface="Avenir LT Std"/>
              </a:rPr>
              <a:t> </a:t>
            </a:r>
            <a:r>
              <a:rPr sz="700" spc="10" dirty="0">
                <a:solidFill>
                  <a:srgbClr val="58595B"/>
                </a:solidFill>
                <a:latin typeface="Avenir LT Std"/>
                <a:cs typeface="Avenir LT Std"/>
              </a:rPr>
              <a:t>clean.</a:t>
            </a:r>
            <a:endParaRPr sz="700" dirty="0">
              <a:latin typeface="Avenir LT Std"/>
              <a:cs typeface="Avenir LT Std"/>
            </a:endParaRPr>
          </a:p>
        </p:txBody>
      </p:sp>
      <p:sp>
        <p:nvSpPr>
          <p:cNvPr id="139" name="object 7">
            <a:extLst>
              <a:ext uri="{FF2B5EF4-FFF2-40B4-BE49-F238E27FC236}">
                <a16:creationId xmlns:a16="http://schemas.microsoft.com/office/drawing/2014/main" id="{A764582C-EE4D-BC43-8917-90AB4CA3AC0F}"/>
              </a:ext>
            </a:extLst>
          </p:cNvPr>
          <p:cNvSpPr/>
          <p:nvPr/>
        </p:nvSpPr>
        <p:spPr>
          <a:xfrm>
            <a:off x="4994702" y="5334277"/>
            <a:ext cx="339083" cy="70887"/>
          </a:xfrm>
          <a:prstGeom prst="rect">
            <a:avLst/>
          </a:prstGeom>
          <a:blipFill>
            <a:blip r:embed="rId3" cstate="print"/>
            <a:stretch>
              <a:fillRect/>
            </a:stretch>
          </a:blipFill>
        </p:spPr>
        <p:txBody>
          <a:bodyPr wrap="square" lIns="0" tIns="0" rIns="0" bIns="0" rtlCol="0"/>
          <a:lstStyle/>
          <a:p>
            <a:endParaRPr dirty="0"/>
          </a:p>
        </p:txBody>
      </p:sp>
      <p:sp>
        <p:nvSpPr>
          <p:cNvPr id="140" name="object 8">
            <a:extLst>
              <a:ext uri="{FF2B5EF4-FFF2-40B4-BE49-F238E27FC236}">
                <a16:creationId xmlns:a16="http://schemas.microsoft.com/office/drawing/2014/main" id="{A5655B50-2E44-2942-91A9-018CFED9C226}"/>
              </a:ext>
            </a:extLst>
          </p:cNvPr>
          <p:cNvSpPr/>
          <p:nvPr/>
        </p:nvSpPr>
        <p:spPr>
          <a:xfrm>
            <a:off x="4992401" y="5333176"/>
            <a:ext cx="1274932" cy="203781"/>
          </a:xfrm>
          <a:prstGeom prst="rect">
            <a:avLst/>
          </a:prstGeom>
          <a:blipFill>
            <a:blip r:embed="rId4" cstate="print"/>
            <a:stretch>
              <a:fillRect/>
            </a:stretch>
          </a:blipFill>
        </p:spPr>
        <p:txBody>
          <a:bodyPr wrap="square" lIns="0" tIns="0" rIns="0" bIns="0" rtlCol="0"/>
          <a:lstStyle/>
          <a:p>
            <a:endParaRPr dirty="0"/>
          </a:p>
        </p:txBody>
      </p:sp>
      <p:sp>
        <p:nvSpPr>
          <p:cNvPr id="141" name="object 9">
            <a:extLst>
              <a:ext uri="{FF2B5EF4-FFF2-40B4-BE49-F238E27FC236}">
                <a16:creationId xmlns:a16="http://schemas.microsoft.com/office/drawing/2014/main" id="{E65E424A-D0C4-4A49-9A08-BFB6C9AAF0E2}"/>
              </a:ext>
            </a:extLst>
          </p:cNvPr>
          <p:cNvSpPr txBox="1"/>
          <p:nvPr/>
        </p:nvSpPr>
        <p:spPr>
          <a:xfrm>
            <a:off x="310643" y="3446121"/>
            <a:ext cx="1441450" cy="247015"/>
          </a:xfrm>
          <a:prstGeom prst="rect">
            <a:avLst/>
          </a:prstGeom>
        </p:spPr>
        <p:txBody>
          <a:bodyPr vert="horz" wrap="square" lIns="0" tIns="12065" rIns="0" bIns="0" rtlCol="0">
            <a:spAutoFit/>
          </a:bodyPr>
          <a:lstStyle/>
          <a:p>
            <a:pPr marL="12700" marR="5080">
              <a:lnSpc>
                <a:spcPct val="103800"/>
              </a:lnSpc>
              <a:spcBef>
                <a:spcPts val="95"/>
              </a:spcBef>
            </a:pPr>
            <a:r>
              <a:rPr sz="700" b="1" spc="10" dirty="0">
                <a:solidFill>
                  <a:srgbClr val="58595B"/>
                </a:solidFill>
                <a:latin typeface="AvenirLTStd-Heavy"/>
                <a:cs typeface="AvenirLTStd-Heavy"/>
              </a:rPr>
              <a:t>Educate </a:t>
            </a:r>
            <a:r>
              <a:rPr sz="700" spc="25" dirty="0">
                <a:solidFill>
                  <a:srgbClr val="58595B"/>
                </a:solidFill>
                <a:latin typeface="Avenir LT Std"/>
                <a:cs typeface="Avenir LT Std"/>
              </a:rPr>
              <a:t>— </a:t>
            </a:r>
            <a:r>
              <a:rPr sz="700" spc="10" dirty="0">
                <a:solidFill>
                  <a:srgbClr val="58595B"/>
                </a:solidFill>
                <a:latin typeface="Avenir LT Std"/>
                <a:cs typeface="Avenir LT Std"/>
              </a:rPr>
              <a:t>Clearly states what</a:t>
            </a:r>
            <a:r>
              <a:rPr sz="700" spc="-55" dirty="0">
                <a:solidFill>
                  <a:srgbClr val="58595B"/>
                </a:solidFill>
                <a:latin typeface="Avenir LT Std"/>
                <a:cs typeface="Avenir LT Std"/>
              </a:rPr>
              <a:t> </a:t>
            </a:r>
            <a:r>
              <a:rPr sz="700" spc="10" dirty="0">
                <a:solidFill>
                  <a:srgbClr val="58595B"/>
                </a:solidFill>
                <a:latin typeface="Avenir LT Std"/>
                <a:cs typeface="Avenir LT Std"/>
              </a:rPr>
              <a:t>the  product</a:t>
            </a:r>
            <a:r>
              <a:rPr sz="700" dirty="0">
                <a:solidFill>
                  <a:srgbClr val="58595B"/>
                </a:solidFill>
                <a:latin typeface="Avenir LT Std"/>
                <a:cs typeface="Avenir LT Std"/>
              </a:rPr>
              <a:t> </a:t>
            </a:r>
            <a:r>
              <a:rPr sz="700" spc="5" dirty="0">
                <a:solidFill>
                  <a:srgbClr val="58595B"/>
                </a:solidFill>
                <a:latin typeface="Avenir LT Std"/>
                <a:cs typeface="Avenir LT Std"/>
              </a:rPr>
              <a:t>is.</a:t>
            </a:r>
            <a:endParaRPr sz="700" dirty="0">
              <a:latin typeface="Avenir LT Std"/>
              <a:cs typeface="Avenir LT Std"/>
            </a:endParaRPr>
          </a:p>
        </p:txBody>
      </p:sp>
      <p:sp>
        <p:nvSpPr>
          <p:cNvPr id="142" name="object 10">
            <a:extLst>
              <a:ext uri="{FF2B5EF4-FFF2-40B4-BE49-F238E27FC236}">
                <a16:creationId xmlns:a16="http://schemas.microsoft.com/office/drawing/2014/main" id="{E24645D4-FAB8-4E4D-BAE0-9C8DDE98CF38}"/>
              </a:ext>
            </a:extLst>
          </p:cNvPr>
          <p:cNvSpPr txBox="1"/>
          <p:nvPr/>
        </p:nvSpPr>
        <p:spPr>
          <a:xfrm>
            <a:off x="4974692" y="2440861"/>
            <a:ext cx="1898014" cy="136525"/>
          </a:xfrm>
          <a:prstGeom prst="rect">
            <a:avLst/>
          </a:prstGeom>
        </p:spPr>
        <p:txBody>
          <a:bodyPr vert="horz" wrap="square" lIns="0" tIns="15875" rIns="0" bIns="0" rtlCol="0">
            <a:spAutoFit/>
          </a:bodyPr>
          <a:lstStyle/>
          <a:p>
            <a:pPr marL="12700">
              <a:lnSpc>
                <a:spcPct val="100000"/>
              </a:lnSpc>
              <a:spcBef>
                <a:spcPts val="125"/>
              </a:spcBef>
            </a:pPr>
            <a:r>
              <a:rPr sz="700" b="1" spc="10" dirty="0">
                <a:solidFill>
                  <a:srgbClr val="58595B"/>
                </a:solidFill>
                <a:latin typeface="AvenirLTStd-Heavy"/>
                <a:cs typeface="AvenirLTStd-Heavy"/>
              </a:rPr>
              <a:t>Educate </a:t>
            </a:r>
            <a:r>
              <a:rPr sz="700" spc="25" dirty="0">
                <a:solidFill>
                  <a:srgbClr val="58595B"/>
                </a:solidFill>
                <a:latin typeface="Avenir LT Std"/>
                <a:cs typeface="Avenir LT Std"/>
              </a:rPr>
              <a:t>— </a:t>
            </a:r>
            <a:r>
              <a:rPr sz="700" spc="10" dirty="0">
                <a:solidFill>
                  <a:srgbClr val="58595B"/>
                </a:solidFill>
                <a:latin typeface="Avenir LT Std"/>
                <a:cs typeface="Avenir LT Std"/>
              </a:rPr>
              <a:t>Clearly states what the product</a:t>
            </a:r>
            <a:r>
              <a:rPr sz="700" spc="-45" dirty="0">
                <a:solidFill>
                  <a:srgbClr val="58595B"/>
                </a:solidFill>
                <a:latin typeface="Avenir LT Std"/>
                <a:cs typeface="Avenir LT Std"/>
              </a:rPr>
              <a:t> </a:t>
            </a:r>
            <a:r>
              <a:rPr sz="700" spc="5" dirty="0">
                <a:solidFill>
                  <a:srgbClr val="58595B"/>
                </a:solidFill>
                <a:latin typeface="Avenir LT Std"/>
                <a:cs typeface="Avenir LT Std"/>
              </a:rPr>
              <a:t>is.</a:t>
            </a:r>
            <a:endParaRPr sz="700" dirty="0">
              <a:latin typeface="Avenir LT Std"/>
              <a:cs typeface="Avenir LT Std"/>
            </a:endParaRPr>
          </a:p>
        </p:txBody>
      </p:sp>
      <p:sp>
        <p:nvSpPr>
          <p:cNvPr id="143" name="object 11">
            <a:extLst>
              <a:ext uri="{FF2B5EF4-FFF2-40B4-BE49-F238E27FC236}">
                <a16:creationId xmlns:a16="http://schemas.microsoft.com/office/drawing/2014/main" id="{0007470E-D567-7345-85EC-9DD0A83F6FE0}"/>
              </a:ext>
            </a:extLst>
          </p:cNvPr>
          <p:cNvSpPr txBox="1"/>
          <p:nvPr/>
        </p:nvSpPr>
        <p:spPr>
          <a:xfrm>
            <a:off x="310643" y="5053965"/>
            <a:ext cx="1441450" cy="247015"/>
          </a:xfrm>
          <a:prstGeom prst="rect">
            <a:avLst/>
          </a:prstGeom>
        </p:spPr>
        <p:txBody>
          <a:bodyPr vert="horz" wrap="square" lIns="0" tIns="12065" rIns="0" bIns="0" rtlCol="0">
            <a:spAutoFit/>
          </a:bodyPr>
          <a:lstStyle/>
          <a:p>
            <a:pPr marL="12700" marR="5080">
              <a:lnSpc>
                <a:spcPct val="103800"/>
              </a:lnSpc>
              <a:spcBef>
                <a:spcPts val="95"/>
              </a:spcBef>
            </a:pPr>
            <a:r>
              <a:rPr sz="700" b="1" spc="10" dirty="0">
                <a:solidFill>
                  <a:srgbClr val="58595B"/>
                </a:solidFill>
                <a:latin typeface="AvenirLTStd-Heavy"/>
                <a:cs typeface="AvenirLTStd-Heavy"/>
              </a:rPr>
              <a:t>Educate </a:t>
            </a:r>
            <a:r>
              <a:rPr sz="700" spc="25" dirty="0">
                <a:solidFill>
                  <a:srgbClr val="58595B"/>
                </a:solidFill>
                <a:latin typeface="Avenir LT Std"/>
                <a:cs typeface="Avenir LT Std"/>
              </a:rPr>
              <a:t>— </a:t>
            </a:r>
            <a:r>
              <a:rPr sz="700" spc="10" dirty="0">
                <a:solidFill>
                  <a:srgbClr val="58595B"/>
                </a:solidFill>
                <a:latin typeface="Avenir LT Std"/>
                <a:cs typeface="Avenir LT Std"/>
              </a:rPr>
              <a:t>Clearly states what</a:t>
            </a:r>
            <a:r>
              <a:rPr sz="700" spc="-55" dirty="0">
                <a:solidFill>
                  <a:srgbClr val="58595B"/>
                </a:solidFill>
                <a:latin typeface="Avenir LT Std"/>
                <a:cs typeface="Avenir LT Std"/>
              </a:rPr>
              <a:t> </a:t>
            </a:r>
            <a:r>
              <a:rPr sz="700" spc="10" dirty="0">
                <a:solidFill>
                  <a:srgbClr val="58595B"/>
                </a:solidFill>
                <a:latin typeface="Avenir LT Std"/>
                <a:cs typeface="Avenir LT Std"/>
              </a:rPr>
              <a:t>the  product package</a:t>
            </a:r>
            <a:r>
              <a:rPr sz="700" spc="-10" dirty="0">
                <a:solidFill>
                  <a:srgbClr val="58595B"/>
                </a:solidFill>
                <a:latin typeface="Avenir LT Std"/>
                <a:cs typeface="Avenir LT Std"/>
              </a:rPr>
              <a:t> </a:t>
            </a:r>
            <a:r>
              <a:rPr sz="700" spc="10" dirty="0">
                <a:solidFill>
                  <a:srgbClr val="58595B"/>
                </a:solidFill>
                <a:latin typeface="Avenir LT Std"/>
                <a:cs typeface="Avenir LT Std"/>
              </a:rPr>
              <a:t>contains.</a:t>
            </a:r>
            <a:endParaRPr sz="700" dirty="0">
              <a:latin typeface="Avenir LT Std"/>
              <a:cs typeface="Avenir LT Std"/>
            </a:endParaRPr>
          </a:p>
        </p:txBody>
      </p:sp>
      <p:sp>
        <p:nvSpPr>
          <p:cNvPr id="144" name="object 12">
            <a:extLst>
              <a:ext uri="{FF2B5EF4-FFF2-40B4-BE49-F238E27FC236}">
                <a16:creationId xmlns:a16="http://schemas.microsoft.com/office/drawing/2014/main" id="{0BC8186E-F6B9-3C41-8432-F76E7A0D6F5C}"/>
              </a:ext>
            </a:extLst>
          </p:cNvPr>
          <p:cNvSpPr txBox="1"/>
          <p:nvPr/>
        </p:nvSpPr>
        <p:spPr>
          <a:xfrm>
            <a:off x="310643" y="5452026"/>
            <a:ext cx="1384935" cy="247015"/>
          </a:xfrm>
          <a:prstGeom prst="rect">
            <a:avLst/>
          </a:prstGeom>
        </p:spPr>
        <p:txBody>
          <a:bodyPr vert="horz" wrap="square" lIns="0" tIns="12065" rIns="0" bIns="0" rtlCol="0">
            <a:spAutoFit/>
          </a:bodyPr>
          <a:lstStyle/>
          <a:p>
            <a:pPr marL="12700" marR="5080">
              <a:lnSpc>
                <a:spcPct val="103800"/>
              </a:lnSpc>
              <a:spcBef>
                <a:spcPts val="95"/>
              </a:spcBef>
            </a:pPr>
            <a:r>
              <a:rPr sz="700" b="1" spc="10" dirty="0">
                <a:solidFill>
                  <a:srgbClr val="58595B"/>
                </a:solidFill>
                <a:latin typeface="AvenirLTStd-Heavy"/>
                <a:cs typeface="AvenirLTStd-Heavy"/>
              </a:rPr>
              <a:t>Educate </a:t>
            </a:r>
            <a:r>
              <a:rPr sz="700" spc="25" dirty="0">
                <a:solidFill>
                  <a:srgbClr val="58595B"/>
                </a:solidFill>
                <a:latin typeface="Avenir LT Std"/>
                <a:cs typeface="Avenir LT Std"/>
              </a:rPr>
              <a:t>— </a:t>
            </a:r>
            <a:r>
              <a:rPr sz="700" spc="10" dirty="0">
                <a:solidFill>
                  <a:srgbClr val="58595B"/>
                </a:solidFill>
                <a:latin typeface="Avenir LT Std"/>
                <a:cs typeface="Avenir LT Std"/>
              </a:rPr>
              <a:t>Information showing  what surfaces the product</a:t>
            </a:r>
            <a:r>
              <a:rPr sz="700" spc="-50" dirty="0">
                <a:solidFill>
                  <a:srgbClr val="58595B"/>
                </a:solidFill>
                <a:latin typeface="Avenir LT Std"/>
                <a:cs typeface="Avenir LT Std"/>
              </a:rPr>
              <a:t> </a:t>
            </a:r>
            <a:r>
              <a:rPr sz="700" spc="10" dirty="0">
                <a:solidFill>
                  <a:srgbClr val="58595B"/>
                </a:solidFill>
                <a:latin typeface="Avenir LT Std"/>
                <a:cs typeface="Avenir LT Std"/>
              </a:rPr>
              <a:t>cleans.</a:t>
            </a:r>
            <a:endParaRPr sz="700" dirty="0">
              <a:latin typeface="Avenir LT Std"/>
              <a:cs typeface="Avenir LT Std"/>
            </a:endParaRPr>
          </a:p>
        </p:txBody>
      </p:sp>
      <p:sp>
        <p:nvSpPr>
          <p:cNvPr id="145" name="object 13">
            <a:extLst>
              <a:ext uri="{FF2B5EF4-FFF2-40B4-BE49-F238E27FC236}">
                <a16:creationId xmlns:a16="http://schemas.microsoft.com/office/drawing/2014/main" id="{FF926974-9A27-6A49-9436-C24618A6C557}"/>
              </a:ext>
            </a:extLst>
          </p:cNvPr>
          <p:cNvSpPr txBox="1"/>
          <p:nvPr/>
        </p:nvSpPr>
        <p:spPr>
          <a:xfrm>
            <a:off x="1504149" y="2324406"/>
            <a:ext cx="643255" cy="184150"/>
          </a:xfrm>
          <a:prstGeom prst="rect">
            <a:avLst/>
          </a:prstGeom>
        </p:spPr>
        <p:txBody>
          <a:bodyPr vert="horz" wrap="square" lIns="0" tIns="12065" rIns="0" bIns="0" rtlCol="0">
            <a:spAutoFit/>
          </a:bodyPr>
          <a:lstStyle/>
          <a:p>
            <a:pPr marL="12700" marR="5080">
              <a:lnSpc>
                <a:spcPct val="103800"/>
              </a:lnSpc>
              <a:spcBef>
                <a:spcPts val="95"/>
              </a:spcBef>
            </a:pPr>
            <a:r>
              <a:rPr sz="500" spc="5" dirty="0">
                <a:solidFill>
                  <a:srgbClr val="008CD1"/>
                </a:solidFill>
                <a:latin typeface="AvenirLTStd-Book"/>
                <a:cs typeface="AvenirLTStd-Book"/>
              </a:rPr>
              <a:t>10.5 pt, smallest</a:t>
            </a:r>
            <a:r>
              <a:rPr sz="500" spc="-30" dirty="0">
                <a:solidFill>
                  <a:srgbClr val="008CD1"/>
                </a:solidFill>
                <a:latin typeface="AvenirLTStd-Book"/>
                <a:cs typeface="AvenirLTStd-Book"/>
              </a:rPr>
              <a:t> </a:t>
            </a:r>
            <a:r>
              <a:rPr sz="500" spc="5" dirty="0">
                <a:solidFill>
                  <a:srgbClr val="008CD1"/>
                </a:solidFill>
                <a:latin typeface="AvenirLTStd-Book"/>
                <a:cs typeface="AvenirLTStd-Book"/>
              </a:rPr>
              <a:t>font  </a:t>
            </a:r>
            <a:r>
              <a:rPr sz="500" spc="10" dirty="0">
                <a:solidFill>
                  <a:srgbClr val="008CD1"/>
                </a:solidFill>
                <a:latin typeface="AvenirLTStd-Book"/>
                <a:cs typeface="AvenirLTStd-Book"/>
              </a:rPr>
              <a:t>80 </a:t>
            </a:r>
            <a:r>
              <a:rPr sz="500" spc="5" dirty="0">
                <a:solidFill>
                  <a:srgbClr val="008CD1"/>
                </a:solidFill>
                <a:latin typeface="AvenirLTStd-Book"/>
                <a:cs typeface="AvenirLTStd-Book"/>
              </a:rPr>
              <a:t>pt, largest</a:t>
            </a:r>
            <a:r>
              <a:rPr sz="500" spc="-25" dirty="0">
                <a:solidFill>
                  <a:srgbClr val="008CD1"/>
                </a:solidFill>
                <a:latin typeface="AvenirLTStd-Book"/>
                <a:cs typeface="AvenirLTStd-Book"/>
              </a:rPr>
              <a:t> </a:t>
            </a:r>
            <a:r>
              <a:rPr sz="500" spc="5" dirty="0">
                <a:solidFill>
                  <a:srgbClr val="008CD1"/>
                </a:solidFill>
                <a:latin typeface="AvenirLTStd-Book"/>
                <a:cs typeface="AvenirLTStd-Book"/>
              </a:rPr>
              <a:t>font</a:t>
            </a:r>
            <a:endParaRPr sz="500" dirty="0">
              <a:latin typeface="AvenirLTStd-Book"/>
              <a:cs typeface="AvenirLTStd-Book"/>
            </a:endParaRPr>
          </a:p>
        </p:txBody>
      </p:sp>
      <p:sp>
        <p:nvSpPr>
          <p:cNvPr id="146" name="object 14">
            <a:extLst>
              <a:ext uri="{FF2B5EF4-FFF2-40B4-BE49-F238E27FC236}">
                <a16:creationId xmlns:a16="http://schemas.microsoft.com/office/drawing/2014/main" id="{71E71432-DDB1-5C4D-8901-8FDC5732BD16}"/>
              </a:ext>
            </a:extLst>
          </p:cNvPr>
          <p:cNvSpPr txBox="1"/>
          <p:nvPr/>
        </p:nvSpPr>
        <p:spPr>
          <a:xfrm>
            <a:off x="2891727" y="1762400"/>
            <a:ext cx="588645" cy="184150"/>
          </a:xfrm>
          <a:prstGeom prst="rect">
            <a:avLst/>
          </a:prstGeom>
        </p:spPr>
        <p:txBody>
          <a:bodyPr vert="horz" wrap="square" lIns="0" tIns="12065" rIns="0" bIns="0" rtlCol="0">
            <a:spAutoFit/>
          </a:bodyPr>
          <a:lstStyle/>
          <a:p>
            <a:pPr marL="12700" marR="5080">
              <a:lnSpc>
                <a:spcPct val="103800"/>
              </a:lnSpc>
              <a:spcBef>
                <a:spcPts val="95"/>
              </a:spcBef>
            </a:pPr>
            <a:r>
              <a:rPr sz="500" spc="10" dirty="0">
                <a:solidFill>
                  <a:srgbClr val="008CD1"/>
                </a:solidFill>
                <a:latin typeface="AvenirLTStd-Book"/>
                <a:cs typeface="AvenirLTStd-Book"/>
              </a:rPr>
              <a:t>11 </a:t>
            </a:r>
            <a:r>
              <a:rPr sz="500" spc="5" dirty="0">
                <a:solidFill>
                  <a:srgbClr val="008CD1"/>
                </a:solidFill>
                <a:latin typeface="AvenirLTStd-Book"/>
                <a:cs typeface="AvenirLTStd-Book"/>
              </a:rPr>
              <a:t>pt, smallest</a:t>
            </a:r>
            <a:r>
              <a:rPr sz="500" spc="-50" dirty="0">
                <a:solidFill>
                  <a:srgbClr val="008CD1"/>
                </a:solidFill>
                <a:latin typeface="AvenirLTStd-Book"/>
                <a:cs typeface="AvenirLTStd-Book"/>
              </a:rPr>
              <a:t> </a:t>
            </a:r>
            <a:r>
              <a:rPr sz="500" spc="5" dirty="0">
                <a:solidFill>
                  <a:srgbClr val="008CD1"/>
                </a:solidFill>
                <a:latin typeface="AvenirLTStd-Book"/>
                <a:cs typeface="AvenirLTStd-Book"/>
              </a:rPr>
              <a:t>font  </a:t>
            </a:r>
            <a:r>
              <a:rPr sz="500" spc="10" dirty="0">
                <a:solidFill>
                  <a:srgbClr val="008CD1"/>
                </a:solidFill>
                <a:latin typeface="AvenirLTStd-Book"/>
                <a:cs typeface="AvenirLTStd-Book"/>
              </a:rPr>
              <a:t>80 </a:t>
            </a:r>
            <a:r>
              <a:rPr sz="500" spc="5" dirty="0">
                <a:solidFill>
                  <a:srgbClr val="008CD1"/>
                </a:solidFill>
                <a:latin typeface="AvenirLTStd-Book"/>
                <a:cs typeface="AvenirLTStd-Book"/>
              </a:rPr>
              <a:t>pt, largest</a:t>
            </a:r>
            <a:r>
              <a:rPr sz="500" spc="-40" dirty="0">
                <a:solidFill>
                  <a:srgbClr val="008CD1"/>
                </a:solidFill>
                <a:latin typeface="AvenirLTStd-Book"/>
                <a:cs typeface="AvenirLTStd-Book"/>
              </a:rPr>
              <a:t> </a:t>
            </a:r>
            <a:r>
              <a:rPr sz="500" spc="5" dirty="0">
                <a:solidFill>
                  <a:srgbClr val="008CD1"/>
                </a:solidFill>
                <a:latin typeface="AvenirLTStd-Book"/>
                <a:cs typeface="AvenirLTStd-Book"/>
              </a:rPr>
              <a:t>font</a:t>
            </a:r>
            <a:endParaRPr sz="500" dirty="0">
              <a:latin typeface="AvenirLTStd-Book"/>
              <a:cs typeface="AvenirLTStd-Book"/>
            </a:endParaRPr>
          </a:p>
        </p:txBody>
      </p:sp>
      <p:sp>
        <p:nvSpPr>
          <p:cNvPr id="147" name="object 15">
            <a:extLst>
              <a:ext uri="{FF2B5EF4-FFF2-40B4-BE49-F238E27FC236}">
                <a16:creationId xmlns:a16="http://schemas.microsoft.com/office/drawing/2014/main" id="{29B37C12-BD3F-944D-8118-E6F674257B8C}"/>
              </a:ext>
            </a:extLst>
          </p:cNvPr>
          <p:cNvSpPr/>
          <p:nvPr/>
        </p:nvSpPr>
        <p:spPr>
          <a:xfrm>
            <a:off x="4571262" y="3918607"/>
            <a:ext cx="360045" cy="0"/>
          </a:xfrm>
          <a:custGeom>
            <a:avLst/>
            <a:gdLst/>
            <a:ahLst/>
            <a:cxnLst/>
            <a:rect l="l" t="t" r="r" b="b"/>
            <a:pathLst>
              <a:path w="360045">
                <a:moveTo>
                  <a:pt x="0" y="0"/>
                </a:moveTo>
                <a:lnTo>
                  <a:pt x="360032" y="0"/>
                </a:lnTo>
              </a:path>
            </a:pathLst>
          </a:custGeom>
          <a:ln w="6591">
            <a:solidFill>
              <a:srgbClr val="58595B"/>
            </a:solidFill>
          </a:ln>
        </p:spPr>
        <p:txBody>
          <a:bodyPr wrap="square" lIns="0" tIns="0" rIns="0" bIns="0" rtlCol="0"/>
          <a:lstStyle/>
          <a:p>
            <a:endParaRPr dirty="0"/>
          </a:p>
        </p:txBody>
      </p:sp>
      <p:sp>
        <p:nvSpPr>
          <p:cNvPr id="148" name="object 16">
            <a:extLst>
              <a:ext uri="{FF2B5EF4-FFF2-40B4-BE49-F238E27FC236}">
                <a16:creationId xmlns:a16="http://schemas.microsoft.com/office/drawing/2014/main" id="{541E2581-E422-EB41-A56E-C69EFC36B31E}"/>
              </a:ext>
            </a:extLst>
          </p:cNvPr>
          <p:cNvSpPr/>
          <p:nvPr/>
        </p:nvSpPr>
        <p:spPr>
          <a:xfrm>
            <a:off x="4656961" y="2514419"/>
            <a:ext cx="274955" cy="0"/>
          </a:xfrm>
          <a:custGeom>
            <a:avLst/>
            <a:gdLst/>
            <a:ahLst/>
            <a:cxnLst/>
            <a:rect l="l" t="t" r="r" b="b"/>
            <a:pathLst>
              <a:path w="274954">
                <a:moveTo>
                  <a:pt x="0" y="0"/>
                </a:moveTo>
                <a:lnTo>
                  <a:pt x="274332" y="0"/>
                </a:lnTo>
              </a:path>
            </a:pathLst>
          </a:custGeom>
          <a:ln w="6591">
            <a:solidFill>
              <a:srgbClr val="58595B"/>
            </a:solidFill>
          </a:ln>
        </p:spPr>
        <p:txBody>
          <a:bodyPr wrap="square" lIns="0" tIns="0" rIns="0" bIns="0" rtlCol="0"/>
          <a:lstStyle/>
          <a:p>
            <a:endParaRPr dirty="0"/>
          </a:p>
        </p:txBody>
      </p:sp>
      <p:sp>
        <p:nvSpPr>
          <p:cNvPr id="149" name="object 17">
            <a:extLst>
              <a:ext uri="{FF2B5EF4-FFF2-40B4-BE49-F238E27FC236}">
                <a16:creationId xmlns:a16="http://schemas.microsoft.com/office/drawing/2014/main" id="{4E2EE0C4-667E-1D45-9AE3-F42357F140FB}"/>
              </a:ext>
            </a:extLst>
          </p:cNvPr>
          <p:cNvSpPr/>
          <p:nvPr/>
        </p:nvSpPr>
        <p:spPr>
          <a:xfrm>
            <a:off x="1839454" y="3526177"/>
            <a:ext cx="780415" cy="0"/>
          </a:xfrm>
          <a:custGeom>
            <a:avLst/>
            <a:gdLst/>
            <a:ahLst/>
            <a:cxnLst/>
            <a:rect l="l" t="t" r="r" b="b"/>
            <a:pathLst>
              <a:path w="780414">
                <a:moveTo>
                  <a:pt x="0" y="0"/>
                </a:moveTo>
                <a:lnTo>
                  <a:pt x="779881" y="0"/>
                </a:lnTo>
              </a:path>
            </a:pathLst>
          </a:custGeom>
          <a:ln w="6591">
            <a:solidFill>
              <a:srgbClr val="58595B"/>
            </a:solidFill>
          </a:ln>
        </p:spPr>
        <p:txBody>
          <a:bodyPr wrap="square" lIns="0" tIns="0" rIns="0" bIns="0" rtlCol="0"/>
          <a:lstStyle/>
          <a:p>
            <a:endParaRPr dirty="0"/>
          </a:p>
        </p:txBody>
      </p:sp>
      <p:sp>
        <p:nvSpPr>
          <p:cNvPr id="150" name="object 18">
            <a:extLst>
              <a:ext uri="{FF2B5EF4-FFF2-40B4-BE49-F238E27FC236}">
                <a16:creationId xmlns:a16="http://schemas.microsoft.com/office/drawing/2014/main" id="{8608BD5C-41E9-FE4E-85F3-CFFDC76AB253}"/>
              </a:ext>
            </a:extLst>
          </p:cNvPr>
          <p:cNvSpPr/>
          <p:nvPr/>
        </p:nvSpPr>
        <p:spPr>
          <a:xfrm>
            <a:off x="1839454" y="5125081"/>
            <a:ext cx="652780" cy="0"/>
          </a:xfrm>
          <a:custGeom>
            <a:avLst/>
            <a:gdLst/>
            <a:ahLst/>
            <a:cxnLst/>
            <a:rect l="l" t="t" r="r" b="b"/>
            <a:pathLst>
              <a:path w="652780">
                <a:moveTo>
                  <a:pt x="0" y="0"/>
                </a:moveTo>
                <a:lnTo>
                  <a:pt x="652653" y="0"/>
                </a:lnTo>
              </a:path>
            </a:pathLst>
          </a:custGeom>
          <a:ln w="6591">
            <a:solidFill>
              <a:srgbClr val="58595B"/>
            </a:solidFill>
          </a:ln>
        </p:spPr>
        <p:txBody>
          <a:bodyPr wrap="square" lIns="0" tIns="0" rIns="0" bIns="0" rtlCol="0"/>
          <a:lstStyle/>
          <a:p>
            <a:endParaRPr dirty="0"/>
          </a:p>
        </p:txBody>
      </p:sp>
      <p:sp>
        <p:nvSpPr>
          <p:cNvPr id="151" name="object 19">
            <a:extLst>
              <a:ext uri="{FF2B5EF4-FFF2-40B4-BE49-F238E27FC236}">
                <a16:creationId xmlns:a16="http://schemas.microsoft.com/office/drawing/2014/main" id="{57001930-CE39-654B-83BB-4B2517D757C3}"/>
              </a:ext>
            </a:extLst>
          </p:cNvPr>
          <p:cNvSpPr/>
          <p:nvPr/>
        </p:nvSpPr>
        <p:spPr>
          <a:xfrm>
            <a:off x="1839454" y="5520623"/>
            <a:ext cx="1311910" cy="0"/>
          </a:xfrm>
          <a:custGeom>
            <a:avLst/>
            <a:gdLst/>
            <a:ahLst/>
            <a:cxnLst/>
            <a:rect l="l" t="t" r="r" b="b"/>
            <a:pathLst>
              <a:path w="1311910">
                <a:moveTo>
                  <a:pt x="0" y="0"/>
                </a:moveTo>
                <a:lnTo>
                  <a:pt x="1311884" y="0"/>
                </a:lnTo>
              </a:path>
            </a:pathLst>
          </a:custGeom>
          <a:ln w="6591">
            <a:solidFill>
              <a:srgbClr val="58595B"/>
            </a:solidFill>
          </a:ln>
        </p:spPr>
        <p:txBody>
          <a:bodyPr wrap="square" lIns="0" tIns="0" rIns="0" bIns="0" rtlCol="0"/>
          <a:lstStyle/>
          <a:p>
            <a:endParaRPr dirty="0"/>
          </a:p>
        </p:txBody>
      </p:sp>
      <p:sp>
        <p:nvSpPr>
          <p:cNvPr id="152" name="object 20">
            <a:extLst>
              <a:ext uri="{FF2B5EF4-FFF2-40B4-BE49-F238E27FC236}">
                <a16:creationId xmlns:a16="http://schemas.microsoft.com/office/drawing/2014/main" id="{AB37837A-B713-C048-8328-57781F2D2052}"/>
              </a:ext>
            </a:extLst>
          </p:cNvPr>
          <p:cNvSpPr txBox="1"/>
          <p:nvPr/>
        </p:nvSpPr>
        <p:spPr>
          <a:xfrm>
            <a:off x="4569438" y="6209197"/>
            <a:ext cx="296545"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008CD1"/>
                </a:solidFill>
                <a:latin typeface="AvenirLTStd-Book"/>
                <a:cs typeface="AvenirLTStd-Book"/>
              </a:rPr>
              <a:t>3/4</a:t>
            </a:r>
            <a:r>
              <a:rPr sz="500" spc="-35" dirty="0">
                <a:solidFill>
                  <a:srgbClr val="008CD1"/>
                </a:solidFill>
                <a:latin typeface="AvenirLTStd-Book"/>
                <a:cs typeface="AvenirLTStd-Book"/>
              </a:rPr>
              <a:t> </a:t>
            </a:r>
            <a:r>
              <a:rPr sz="500" spc="5" dirty="0">
                <a:solidFill>
                  <a:srgbClr val="008CD1"/>
                </a:solidFill>
                <a:latin typeface="AvenirLTStd-Book"/>
                <a:cs typeface="AvenirLTStd-Book"/>
              </a:rPr>
              <a:t>Scale</a:t>
            </a:r>
            <a:endParaRPr sz="500" dirty="0">
              <a:latin typeface="AvenirLTStd-Book"/>
              <a:cs typeface="AvenirLTStd-Book"/>
            </a:endParaRPr>
          </a:p>
        </p:txBody>
      </p:sp>
      <p:sp>
        <p:nvSpPr>
          <p:cNvPr id="153" name="object 21">
            <a:extLst>
              <a:ext uri="{FF2B5EF4-FFF2-40B4-BE49-F238E27FC236}">
                <a16:creationId xmlns:a16="http://schemas.microsoft.com/office/drawing/2014/main" id="{1CBFC59F-7152-D447-8CEC-DCFBE84DC3FB}"/>
              </a:ext>
            </a:extLst>
          </p:cNvPr>
          <p:cNvSpPr txBox="1"/>
          <p:nvPr/>
        </p:nvSpPr>
        <p:spPr>
          <a:xfrm>
            <a:off x="785851" y="1746315"/>
            <a:ext cx="1856739" cy="184150"/>
          </a:xfrm>
          <a:prstGeom prst="rect">
            <a:avLst/>
          </a:prstGeom>
        </p:spPr>
        <p:txBody>
          <a:bodyPr vert="horz" wrap="square" lIns="0" tIns="17145" rIns="0" bIns="0" rtlCol="0">
            <a:spAutoFit/>
          </a:bodyPr>
          <a:lstStyle/>
          <a:p>
            <a:pPr marL="12700">
              <a:lnSpc>
                <a:spcPct val="100000"/>
              </a:lnSpc>
              <a:spcBef>
                <a:spcPts val="135"/>
              </a:spcBef>
            </a:pPr>
            <a:r>
              <a:rPr sz="1000" b="1" spc="20" dirty="0">
                <a:solidFill>
                  <a:srgbClr val="58595B"/>
                </a:solidFill>
                <a:latin typeface="AvenirLTStd-Heavy"/>
                <a:cs typeface="AvenirLTStd-Heavy"/>
              </a:rPr>
              <a:t>Sweeper </a:t>
            </a:r>
            <a:r>
              <a:rPr sz="1000" b="1" spc="25" dirty="0">
                <a:solidFill>
                  <a:srgbClr val="58595B"/>
                </a:solidFill>
                <a:latin typeface="AvenirLTStd-Heavy"/>
                <a:cs typeface="AvenirLTStd-Heavy"/>
              </a:rPr>
              <a:t>&amp; </a:t>
            </a:r>
            <a:r>
              <a:rPr sz="1000" b="1" spc="15" dirty="0">
                <a:solidFill>
                  <a:srgbClr val="58595B"/>
                </a:solidFill>
                <a:latin typeface="AvenirLTStd-Heavy"/>
                <a:cs typeface="AvenirLTStd-Heavy"/>
              </a:rPr>
              <a:t>WetJet</a:t>
            </a:r>
            <a:r>
              <a:rPr sz="1000" b="1" spc="-40" dirty="0">
                <a:solidFill>
                  <a:srgbClr val="58595B"/>
                </a:solidFill>
                <a:latin typeface="AvenirLTStd-Heavy"/>
                <a:cs typeface="AvenirLTStd-Heavy"/>
              </a:rPr>
              <a:t> </a:t>
            </a:r>
            <a:r>
              <a:rPr sz="1000" b="1" spc="15" dirty="0">
                <a:solidFill>
                  <a:srgbClr val="58595B"/>
                </a:solidFill>
                <a:latin typeface="AvenirLTStd-Heavy"/>
                <a:cs typeface="AvenirLTStd-Heavy"/>
              </a:rPr>
              <a:t>Strategies</a:t>
            </a:r>
            <a:endParaRPr sz="1000" dirty="0">
              <a:latin typeface="AvenirLTStd-Heavy"/>
              <a:cs typeface="AvenirLTStd-Heavy"/>
            </a:endParaRPr>
          </a:p>
        </p:txBody>
      </p:sp>
      <p:sp>
        <p:nvSpPr>
          <p:cNvPr id="154" name="object 25">
            <a:extLst>
              <a:ext uri="{FF2B5EF4-FFF2-40B4-BE49-F238E27FC236}">
                <a16:creationId xmlns:a16="http://schemas.microsoft.com/office/drawing/2014/main" id="{47FDD37C-CDA0-FF4C-BD26-DE90CB0C00C1}"/>
              </a:ext>
            </a:extLst>
          </p:cNvPr>
          <p:cNvSpPr txBox="1"/>
          <p:nvPr/>
        </p:nvSpPr>
        <p:spPr>
          <a:xfrm>
            <a:off x="4558562" y="5269560"/>
            <a:ext cx="385445" cy="140970"/>
          </a:xfrm>
          <a:prstGeom prst="rect">
            <a:avLst/>
          </a:prstGeom>
        </p:spPr>
        <p:txBody>
          <a:bodyPr vert="horz" wrap="square" lIns="0" tIns="13335" rIns="0" bIns="0" rtlCol="0">
            <a:spAutoFit/>
          </a:bodyPr>
          <a:lstStyle/>
          <a:p>
            <a:pPr marL="12700">
              <a:lnSpc>
                <a:spcPct val="100000"/>
              </a:lnSpc>
              <a:spcBef>
                <a:spcPts val="105"/>
              </a:spcBef>
              <a:tabLst>
                <a:tab pos="372110" algn="l"/>
              </a:tabLst>
            </a:pPr>
            <a:r>
              <a:rPr sz="750" b="1" u="sng" dirty="0">
                <a:solidFill>
                  <a:srgbClr val="58595B"/>
                </a:solidFill>
                <a:uFill>
                  <a:solidFill>
                    <a:srgbClr val="58595B"/>
                  </a:solidFill>
                </a:uFill>
                <a:latin typeface="AvenirLTStd-Heavy"/>
                <a:cs typeface="AvenirLTStd-Heavy"/>
              </a:rPr>
              <a:t> 	</a:t>
            </a:r>
            <a:endParaRPr sz="750" dirty="0">
              <a:latin typeface="AvenirLTStd-Heavy"/>
              <a:cs typeface="AvenirLTStd-Heavy"/>
            </a:endParaRPr>
          </a:p>
        </p:txBody>
      </p:sp>
      <p:sp>
        <p:nvSpPr>
          <p:cNvPr id="155" name="object 26">
            <a:extLst>
              <a:ext uri="{FF2B5EF4-FFF2-40B4-BE49-F238E27FC236}">
                <a16:creationId xmlns:a16="http://schemas.microsoft.com/office/drawing/2014/main" id="{3614D985-AC04-6F40-8086-351D90A283DC}"/>
              </a:ext>
            </a:extLst>
          </p:cNvPr>
          <p:cNvSpPr txBox="1"/>
          <p:nvPr/>
        </p:nvSpPr>
        <p:spPr>
          <a:xfrm>
            <a:off x="7141847" y="3441546"/>
            <a:ext cx="2280920" cy="256540"/>
          </a:xfrm>
          <a:prstGeom prst="rect">
            <a:avLst/>
          </a:prstGeom>
        </p:spPr>
        <p:txBody>
          <a:bodyPr vert="horz" wrap="square" lIns="0" tIns="13335" rIns="0" bIns="0" rtlCol="0">
            <a:spAutoFit/>
          </a:bodyPr>
          <a:lstStyle/>
          <a:p>
            <a:pPr marL="12700" marR="5080">
              <a:lnSpc>
                <a:spcPct val="100000"/>
              </a:lnSpc>
              <a:spcBef>
                <a:spcPts val="105"/>
              </a:spcBef>
            </a:pPr>
            <a:r>
              <a:rPr sz="750" b="1" dirty="0">
                <a:solidFill>
                  <a:srgbClr val="58595B"/>
                </a:solidFill>
                <a:latin typeface="AvenirLTStd-Heavy"/>
                <a:cs typeface="AvenirLTStd-Heavy"/>
              </a:rPr>
              <a:t>Where to open / rip tab </a:t>
            </a:r>
            <a:r>
              <a:rPr sz="750" spc="5" dirty="0">
                <a:solidFill>
                  <a:srgbClr val="58595B"/>
                </a:solidFill>
                <a:latin typeface="Avenir LT Std"/>
                <a:cs typeface="Avenir LT Std"/>
              </a:rPr>
              <a:t>— </a:t>
            </a:r>
            <a:r>
              <a:rPr sz="750" dirty="0">
                <a:solidFill>
                  <a:srgbClr val="58595B"/>
                </a:solidFill>
                <a:latin typeface="Avenir LT Std"/>
                <a:cs typeface="Avenir LT Std"/>
              </a:rPr>
              <a:t>Different colors and text  draw the </a:t>
            </a:r>
            <a:r>
              <a:rPr sz="750" spc="-5" dirty="0">
                <a:solidFill>
                  <a:srgbClr val="58595B"/>
                </a:solidFill>
                <a:latin typeface="Avenir LT Std"/>
                <a:cs typeface="Avenir LT Std"/>
              </a:rPr>
              <a:t>consumer’s </a:t>
            </a:r>
            <a:r>
              <a:rPr sz="750" dirty="0">
                <a:solidFill>
                  <a:srgbClr val="58595B"/>
                </a:solidFill>
                <a:latin typeface="Avenir LT Std"/>
                <a:cs typeface="Avenir LT Std"/>
              </a:rPr>
              <a:t>eye.</a:t>
            </a:r>
            <a:endParaRPr sz="750" dirty="0">
              <a:latin typeface="Avenir LT Std"/>
              <a:cs typeface="Avenir LT Std"/>
            </a:endParaRPr>
          </a:p>
        </p:txBody>
      </p:sp>
      <p:sp>
        <p:nvSpPr>
          <p:cNvPr id="156" name="object 27">
            <a:extLst>
              <a:ext uri="{FF2B5EF4-FFF2-40B4-BE49-F238E27FC236}">
                <a16:creationId xmlns:a16="http://schemas.microsoft.com/office/drawing/2014/main" id="{D46317FE-2E10-E940-9581-9C9FCECD8133}"/>
              </a:ext>
            </a:extLst>
          </p:cNvPr>
          <p:cNvSpPr/>
          <p:nvPr/>
        </p:nvSpPr>
        <p:spPr>
          <a:xfrm>
            <a:off x="7154404" y="3773381"/>
            <a:ext cx="997000" cy="1507528"/>
          </a:xfrm>
          <a:prstGeom prst="rect">
            <a:avLst/>
          </a:prstGeom>
          <a:blipFill>
            <a:blip r:embed="rId5" cstate="print"/>
            <a:stretch>
              <a:fillRect/>
            </a:stretch>
          </a:blipFill>
        </p:spPr>
        <p:txBody>
          <a:bodyPr wrap="square" lIns="0" tIns="0" rIns="0" bIns="0" rtlCol="0"/>
          <a:lstStyle/>
          <a:p>
            <a:endParaRPr dirty="0"/>
          </a:p>
        </p:txBody>
      </p:sp>
      <p:sp>
        <p:nvSpPr>
          <p:cNvPr id="157" name="object 28">
            <a:extLst>
              <a:ext uri="{FF2B5EF4-FFF2-40B4-BE49-F238E27FC236}">
                <a16:creationId xmlns:a16="http://schemas.microsoft.com/office/drawing/2014/main" id="{97FD5A6D-1989-C049-BD87-317EAC59BB5B}"/>
              </a:ext>
            </a:extLst>
          </p:cNvPr>
          <p:cNvSpPr/>
          <p:nvPr/>
        </p:nvSpPr>
        <p:spPr>
          <a:xfrm>
            <a:off x="7152111" y="5282178"/>
            <a:ext cx="1002030" cy="0"/>
          </a:xfrm>
          <a:custGeom>
            <a:avLst/>
            <a:gdLst/>
            <a:ahLst/>
            <a:cxnLst/>
            <a:rect l="l" t="t" r="r" b="b"/>
            <a:pathLst>
              <a:path w="1002029">
                <a:moveTo>
                  <a:pt x="0" y="0"/>
                </a:moveTo>
                <a:lnTo>
                  <a:pt x="1001598" y="0"/>
                </a:lnTo>
              </a:path>
            </a:pathLst>
          </a:custGeom>
          <a:ln w="3175">
            <a:solidFill>
              <a:srgbClr val="939598"/>
            </a:solidFill>
          </a:ln>
        </p:spPr>
        <p:txBody>
          <a:bodyPr wrap="square" lIns="0" tIns="0" rIns="0" bIns="0" rtlCol="0"/>
          <a:lstStyle/>
          <a:p>
            <a:endParaRPr dirty="0"/>
          </a:p>
        </p:txBody>
      </p:sp>
      <p:sp>
        <p:nvSpPr>
          <p:cNvPr id="158" name="object 29">
            <a:extLst>
              <a:ext uri="{FF2B5EF4-FFF2-40B4-BE49-F238E27FC236}">
                <a16:creationId xmlns:a16="http://schemas.microsoft.com/office/drawing/2014/main" id="{9B1AA619-0CDC-E042-A18F-CA9CEE3E669E}"/>
              </a:ext>
            </a:extLst>
          </p:cNvPr>
          <p:cNvSpPr/>
          <p:nvPr/>
        </p:nvSpPr>
        <p:spPr>
          <a:xfrm>
            <a:off x="7152111" y="5279637"/>
            <a:ext cx="997585" cy="0"/>
          </a:xfrm>
          <a:custGeom>
            <a:avLst/>
            <a:gdLst/>
            <a:ahLst/>
            <a:cxnLst/>
            <a:rect l="l" t="t" r="r" b="b"/>
            <a:pathLst>
              <a:path w="997584">
                <a:moveTo>
                  <a:pt x="0" y="0"/>
                </a:moveTo>
                <a:lnTo>
                  <a:pt x="996975" y="0"/>
                </a:lnTo>
              </a:path>
            </a:pathLst>
          </a:custGeom>
          <a:ln w="3175">
            <a:solidFill>
              <a:srgbClr val="939598"/>
            </a:solidFill>
          </a:ln>
        </p:spPr>
        <p:txBody>
          <a:bodyPr wrap="square" lIns="0" tIns="0" rIns="0" bIns="0" rtlCol="0"/>
          <a:lstStyle/>
          <a:p>
            <a:endParaRPr dirty="0"/>
          </a:p>
        </p:txBody>
      </p:sp>
      <p:sp>
        <p:nvSpPr>
          <p:cNvPr id="159" name="object 30">
            <a:extLst>
              <a:ext uri="{FF2B5EF4-FFF2-40B4-BE49-F238E27FC236}">
                <a16:creationId xmlns:a16="http://schemas.microsoft.com/office/drawing/2014/main" id="{2FA73529-1C98-E845-97CF-54D2B3CE64E0}"/>
              </a:ext>
            </a:extLst>
          </p:cNvPr>
          <p:cNvSpPr/>
          <p:nvPr/>
        </p:nvSpPr>
        <p:spPr>
          <a:xfrm>
            <a:off x="7154416" y="3775957"/>
            <a:ext cx="0" cy="1502410"/>
          </a:xfrm>
          <a:custGeom>
            <a:avLst/>
            <a:gdLst/>
            <a:ahLst/>
            <a:cxnLst/>
            <a:rect l="l" t="t" r="r" b="b"/>
            <a:pathLst>
              <a:path h="1502409">
                <a:moveTo>
                  <a:pt x="0" y="0"/>
                </a:moveTo>
                <a:lnTo>
                  <a:pt x="0" y="1502409"/>
                </a:lnTo>
              </a:path>
            </a:pathLst>
          </a:custGeom>
          <a:ln w="4610">
            <a:solidFill>
              <a:srgbClr val="939598"/>
            </a:solidFill>
          </a:ln>
        </p:spPr>
        <p:txBody>
          <a:bodyPr wrap="square" lIns="0" tIns="0" rIns="0" bIns="0" rtlCol="0"/>
          <a:lstStyle/>
          <a:p>
            <a:endParaRPr dirty="0"/>
          </a:p>
        </p:txBody>
      </p:sp>
      <p:sp>
        <p:nvSpPr>
          <p:cNvPr id="160" name="object 31">
            <a:extLst>
              <a:ext uri="{FF2B5EF4-FFF2-40B4-BE49-F238E27FC236}">
                <a16:creationId xmlns:a16="http://schemas.microsoft.com/office/drawing/2014/main" id="{4E7DA579-A79F-9241-B321-24CD5319A9D6}"/>
              </a:ext>
            </a:extLst>
          </p:cNvPr>
          <p:cNvSpPr/>
          <p:nvPr/>
        </p:nvSpPr>
        <p:spPr>
          <a:xfrm>
            <a:off x="7152111" y="3773418"/>
            <a:ext cx="1002030" cy="0"/>
          </a:xfrm>
          <a:custGeom>
            <a:avLst/>
            <a:gdLst/>
            <a:ahLst/>
            <a:cxnLst/>
            <a:rect l="l" t="t" r="r" b="b"/>
            <a:pathLst>
              <a:path w="1002029">
                <a:moveTo>
                  <a:pt x="0" y="0"/>
                </a:moveTo>
                <a:lnTo>
                  <a:pt x="1001598" y="0"/>
                </a:lnTo>
              </a:path>
            </a:pathLst>
          </a:custGeom>
          <a:ln w="5080">
            <a:solidFill>
              <a:srgbClr val="939598"/>
            </a:solidFill>
          </a:ln>
        </p:spPr>
        <p:txBody>
          <a:bodyPr wrap="square" lIns="0" tIns="0" rIns="0" bIns="0" rtlCol="0"/>
          <a:lstStyle/>
          <a:p>
            <a:endParaRPr dirty="0"/>
          </a:p>
        </p:txBody>
      </p:sp>
      <p:sp>
        <p:nvSpPr>
          <p:cNvPr id="161" name="object 32">
            <a:extLst>
              <a:ext uri="{FF2B5EF4-FFF2-40B4-BE49-F238E27FC236}">
                <a16:creationId xmlns:a16="http://schemas.microsoft.com/office/drawing/2014/main" id="{8D5B91BA-B2E0-0644-9790-8A0F52628321}"/>
              </a:ext>
            </a:extLst>
          </p:cNvPr>
          <p:cNvSpPr/>
          <p:nvPr/>
        </p:nvSpPr>
        <p:spPr>
          <a:xfrm>
            <a:off x="8151398" y="3775957"/>
            <a:ext cx="0" cy="1504950"/>
          </a:xfrm>
          <a:custGeom>
            <a:avLst/>
            <a:gdLst/>
            <a:ahLst/>
            <a:cxnLst/>
            <a:rect l="l" t="t" r="r" b="b"/>
            <a:pathLst>
              <a:path h="1504950">
                <a:moveTo>
                  <a:pt x="0" y="0"/>
                </a:moveTo>
                <a:lnTo>
                  <a:pt x="0" y="1504950"/>
                </a:lnTo>
              </a:path>
            </a:pathLst>
          </a:custGeom>
          <a:ln w="4622">
            <a:solidFill>
              <a:srgbClr val="939598"/>
            </a:solidFill>
          </a:ln>
        </p:spPr>
        <p:txBody>
          <a:bodyPr wrap="square" lIns="0" tIns="0" rIns="0" bIns="0" rtlCol="0"/>
          <a:lstStyle/>
          <a:p>
            <a:endParaRPr dirty="0"/>
          </a:p>
        </p:txBody>
      </p:sp>
      <p:sp>
        <p:nvSpPr>
          <p:cNvPr id="162" name="object 33">
            <a:extLst>
              <a:ext uri="{FF2B5EF4-FFF2-40B4-BE49-F238E27FC236}">
                <a16:creationId xmlns:a16="http://schemas.microsoft.com/office/drawing/2014/main" id="{DD8E5B46-A311-DB4F-BF0C-B93F81DCCD03}"/>
              </a:ext>
            </a:extLst>
          </p:cNvPr>
          <p:cNvSpPr txBox="1"/>
          <p:nvPr/>
        </p:nvSpPr>
        <p:spPr>
          <a:xfrm>
            <a:off x="8252228" y="4023676"/>
            <a:ext cx="1138555" cy="372110"/>
          </a:xfrm>
          <a:prstGeom prst="rect">
            <a:avLst/>
          </a:prstGeom>
        </p:spPr>
        <p:txBody>
          <a:bodyPr vert="horz" wrap="square" lIns="0" tIns="13335" rIns="0" bIns="0" rtlCol="0">
            <a:spAutoFit/>
          </a:bodyPr>
          <a:lstStyle/>
          <a:p>
            <a:pPr marL="12700" marR="5080">
              <a:lnSpc>
                <a:spcPct val="100000"/>
              </a:lnSpc>
              <a:spcBef>
                <a:spcPts val="105"/>
              </a:spcBef>
            </a:pPr>
            <a:r>
              <a:rPr sz="750" b="1" dirty="0">
                <a:solidFill>
                  <a:srgbClr val="58595B"/>
                </a:solidFill>
                <a:latin typeface="AvenirLTStd-Heavy"/>
                <a:cs typeface="AvenirLTStd-Heavy"/>
              </a:rPr>
              <a:t>Directions </a:t>
            </a:r>
            <a:r>
              <a:rPr sz="750" spc="5" dirty="0">
                <a:solidFill>
                  <a:srgbClr val="58595B"/>
                </a:solidFill>
                <a:latin typeface="Avenir LT Std"/>
                <a:cs typeface="Avenir LT Std"/>
              </a:rPr>
              <a:t>—</a:t>
            </a:r>
            <a:r>
              <a:rPr sz="750" spc="-45" dirty="0">
                <a:solidFill>
                  <a:srgbClr val="58595B"/>
                </a:solidFill>
                <a:latin typeface="Avenir LT Std"/>
                <a:cs typeface="Avenir LT Std"/>
              </a:rPr>
              <a:t> </a:t>
            </a:r>
            <a:r>
              <a:rPr sz="750" dirty="0">
                <a:solidFill>
                  <a:srgbClr val="58595B"/>
                </a:solidFill>
                <a:latin typeface="Avenir LT Std"/>
                <a:cs typeface="Avenir LT Std"/>
              </a:rPr>
              <a:t>Prominently  displayed on one side of  the</a:t>
            </a:r>
            <a:r>
              <a:rPr sz="750" spc="-5" dirty="0">
                <a:solidFill>
                  <a:srgbClr val="58595B"/>
                </a:solidFill>
                <a:latin typeface="Avenir LT Std"/>
                <a:cs typeface="Avenir LT Std"/>
              </a:rPr>
              <a:t> </a:t>
            </a:r>
            <a:r>
              <a:rPr sz="750" dirty="0">
                <a:solidFill>
                  <a:srgbClr val="58595B"/>
                </a:solidFill>
                <a:latin typeface="Avenir LT Std"/>
                <a:cs typeface="Avenir LT Std"/>
              </a:rPr>
              <a:t>box.</a:t>
            </a:r>
            <a:endParaRPr sz="750" dirty="0">
              <a:latin typeface="Avenir LT Std"/>
              <a:cs typeface="Avenir LT Std"/>
            </a:endParaRPr>
          </a:p>
        </p:txBody>
      </p:sp>
      <p:sp>
        <p:nvSpPr>
          <p:cNvPr id="163" name="object 34">
            <a:extLst>
              <a:ext uri="{FF2B5EF4-FFF2-40B4-BE49-F238E27FC236}">
                <a16:creationId xmlns:a16="http://schemas.microsoft.com/office/drawing/2014/main" id="{9986E95D-910D-8B42-B53B-3B5132F1D6D4}"/>
              </a:ext>
            </a:extLst>
          </p:cNvPr>
          <p:cNvSpPr/>
          <p:nvPr/>
        </p:nvSpPr>
        <p:spPr>
          <a:xfrm>
            <a:off x="8931731" y="4458241"/>
            <a:ext cx="600075" cy="529590"/>
          </a:xfrm>
          <a:custGeom>
            <a:avLst/>
            <a:gdLst/>
            <a:ahLst/>
            <a:cxnLst/>
            <a:rect l="l" t="t" r="r" b="b"/>
            <a:pathLst>
              <a:path w="600075" h="529589">
                <a:moveTo>
                  <a:pt x="0" y="529043"/>
                </a:moveTo>
                <a:lnTo>
                  <a:pt x="599909" y="529043"/>
                </a:lnTo>
                <a:lnTo>
                  <a:pt x="599909" y="0"/>
                </a:lnTo>
                <a:lnTo>
                  <a:pt x="0" y="0"/>
                </a:lnTo>
                <a:lnTo>
                  <a:pt x="0" y="529043"/>
                </a:lnTo>
                <a:close/>
              </a:path>
            </a:pathLst>
          </a:custGeom>
          <a:solidFill>
            <a:srgbClr val="65286E"/>
          </a:solidFill>
        </p:spPr>
        <p:txBody>
          <a:bodyPr wrap="square" lIns="0" tIns="0" rIns="0" bIns="0" rtlCol="0"/>
          <a:lstStyle/>
          <a:p>
            <a:endParaRPr dirty="0"/>
          </a:p>
        </p:txBody>
      </p:sp>
      <p:sp>
        <p:nvSpPr>
          <p:cNvPr id="164" name="object 35">
            <a:extLst>
              <a:ext uri="{FF2B5EF4-FFF2-40B4-BE49-F238E27FC236}">
                <a16:creationId xmlns:a16="http://schemas.microsoft.com/office/drawing/2014/main" id="{74904614-2DF5-9448-83E4-BE49AFF02B28}"/>
              </a:ext>
            </a:extLst>
          </p:cNvPr>
          <p:cNvSpPr/>
          <p:nvPr/>
        </p:nvSpPr>
        <p:spPr>
          <a:xfrm>
            <a:off x="9009988" y="4475259"/>
            <a:ext cx="437515" cy="381000"/>
          </a:xfrm>
          <a:custGeom>
            <a:avLst/>
            <a:gdLst/>
            <a:ahLst/>
            <a:cxnLst/>
            <a:rect l="l" t="t" r="r" b="b"/>
            <a:pathLst>
              <a:path w="437515" h="381000">
                <a:moveTo>
                  <a:pt x="368922" y="0"/>
                </a:moveTo>
                <a:lnTo>
                  <a:pt x="68313" y="0"/>
                </a:lnTo>
                <a:lnTo>
                  <a:pt x="41721" y="4982"/>
                </a:lnTo>
                <a:lnTo>
                  <a:pt x="20007" y="18568"/>
                </a:lnTo>
                <a:lnTo>
                  <a:pt x="5367" y="38720"/>
                </a:lnTo>
                <a:lnTo>
                  <a:pt x="0" y="63398"/>
                </a:lnTo>
                <a:lnTo>
                  <a:pt x="0" y="316991"/>
                </a:lnTo>
                <a:lnTo>
                  <a:pt x="5367" y="341664"/>
                </a:lnTo>
                <a:lnTo>
                  <a:pt x="20007" y="361816"/>
                </a:lnTo>
                <a:lnTo>
                  <a:pt x="41721" y="375406"/>
                </a:lnTo>
                <a:lnTo>
                  <a:pt x="68313" y="380390"/>
                </a:lnTo>
                <a:lnTo>
                  <a:pt x="368922" y="380390"/>
                </a:lnTo>
                <a:lnTo>
                  <a:pt x="395523" y="375406"/>
                </a:lnTo>
                <a:lnTo>
                  <a:pt x="416200" y="362470"/>
                </a:lnTo>
                <a:lnTo>
                  <a:pt x="28587" y="362470"/>
                </a:lnTo>
                <a:lnTo>
                  <a:pt x="28587" y="18681"/>
                </a:lnTo>
                <a:lnTo>
                  <a:pt x="417327" y="18681"/>
                </a:lnTo>
                <a:lnTo>
                  <a:pt x="395523" y="4982"/>
                </a:lnTo>
                <a:lnTo>
                  <a:pt x="368922" y="0"/>
                </a:lnTo>
                <a:close/>
              </a:path>
              <a:path w="437515" h="381000">
                <a:moveTo>
                  <a:pt x="417327" y="18681"/>
                </a:moveTo>
                <a:lnTo>
                  <a:pt x="372376" y="18681"/>
                </a:lnTo>
                <a:lnTo>
                  <a:pt x="372376" y="362470"/>
                </a:lnTo>
                <a:lnTo>
                  <a:pt x="416200" y="362470"/>
                </a:lnTo>
                <a:lnTo>
                  <a:pt x="417245" y="361816"/>
                </a:lnTo>
                <a:lnTo>
                  <a:pt x="431890" y="341664"/>
                </a:lnTo>
                <a:lnTo>
                  <a:pt x="437260" y="316991"/>
                </a:lnTo>
                <a:lnTo>
                  <a:pt x="437260" y="63398"/>
                </a:lnTo>
                <a:lnTo>
                  <a:pt x="431890" y="38720"/>
                </a:lnTo>
                <a:lnTo>
                  <a:pt x="417327" y="18681"/>
                </a:lnTo>
                <a:close/>
              </a:path>
            </a:pathLst>
          </a:custGeom>
          <a:solidFill>
            <a:srgbClr val="A282A5"/>
          </a:solidFill>
        </p:spPr>
        <p:txBody>
          <a:bodyPr wrap="square" lIns="0" tIns="0" rIns="0" bIns="0" rtlCol="0"/>
          <a:lstStyle/>
          <a:p>
            <a:endParaRPr dirty="0"/>
          </a:p>
        </p:txBody>
      </p:sp>
      <p:sp>
        <p:nvSpPr>
          <p:cNvPr id="165" name="object 36">
            <a:extLst>
              <a:ext uri="{FF2B5EF4-FFF2-40B4-BE49-F238E27FC236}">
                <a16:creationId xmlns:a16="http://schemas.microsoft.com/office/drawing/2014/main" id="{A5B31848-DB41-2045-8C33-0E72A53D1062}"/>
              </a:ext>
            </a:extLst>
          </p:cNvPr>
          <p:cNvSpPr txBox="1"/>
          <p:nvPr/>
        </p:nvSpPr>
        <p:spPr>
          <a:xfrm>
            <a:off x="9057822" y="4492279"/>
            <a:ext cx="49530" cy="104775"/>
          </a:xfrm>
          <a:prstGeom prst="rect">
            <a:avLst/>
          </a:prstGeom>
        </p:spPr>
        <p:txBody>
          <a:bodyPr vert="horz" wrap="square" lIns="0" tIns="5715" rIns="0" bIns="0" rtlCol="0">
            <a:spAutoFit/>
          </a:bodyPr>
          <a:lstStyle/>
          <a:p>
            <a:pPr>
              <a:lnSpc>
                <a:spcPct val="100000"/>
              </a:lnSpc>
              <a:spcBef>
                <a:spcPts val="45"/>
              </a:spcBef>
            </a:pPr>
            <a:r>
              <a:rPr sz="600" b="1" spc="10" dirty="0">
                <a:solidFill>
                  <a:srgbClr val="FFFFFF"/>
                </a:solidFill>
                <a:latin typeface="Gotham Rounded"/>
                <a:cs typeface="Gotham Rounded"/>
              </a:rPr>
              <a:t>2</a:t>
            </a:r>
            <a:endParaRPr sz="600" dirty="0">
              <a:latin typeface="Gotham Rounded"/>
              <a:cs typeface="Gotham Rounded"/>
            </a:endParaRPr>
          </a:p>
        </p:txBody>
      </p:sp>
      <p:sp>
        <p:nvSpPr>
          <p:cNvPr id="166" name="object 37">
            <a:extLst>
              <a:ext uri="{FF2B5EF4-FFF2-40B4-BE49-F238E27FC236}">
                <a16:creationId xmlns:a16="http://schemas.microsoft.com/office/drawing/2014/main" id="{689696FD-A35B-0B41-AB5C-7C0D42A4253F}"/>
              </a:ext>
            </a:extLst>
          </p:cNvPr>
          <p:cNvSpPr txBox="1"/>
          <p:nvPr/>
        </p:nvSpPr>
        <p:spPr>
          <a:xfrm>
            <a:off x="8931731" y="4856533"/>
            <a:ext cx="600075" cy="133350"/>
          </a:xfrm>
          <a:prstGeom prst="rect">
            <a:avLst/>
          </a:prstGeom>
        </p:spPr>
        <p:txBody>
          <a:bodyPr vert="horz" wrap="square" lIns="0" tIns="20320" rIns="0" bIns="0" rtlCol="0">
            <a:spAutoFit/>
          </a:bodyPr>
          <a:lstStyle/>
          <a:p>
            <a:pPr marL="36195">
              <a:lnSpc>
                <a:spcPct val="100000"/>
              </a:lnSpc>
              <a:spcBef>
                <a:spcPts val="160"/>
              </a:spcBef>
            </a:pPr>
            <a:r>
              <a:rPr sz="350" spc="25" dirty="0">
                <a:solidFill>
                  <a:srgbClr val="FFFFFF"/>
                </a:solidFill>
                <a:latin typeface="GothamRounded-Medium"/>
                <a:cs typeface="GothamRounded-Medium"/>
              </a:rPr>
              <a:t>INSERT </a:t>
            </a:r>
            <a:r>
              <a:rPr sz="350" spc="30" dirty="0">
                <a:solidFill>
                  <a:srgbClr val="FFFFFF"/>
                </a:solidFill>
                <a:latin typeface="GothamRounded-Medium"/>
                <a:cs typeface="GothamRounded-Medium"/>
              </a:rPr>
              <a:t>B</a:t>
            </a:r>
            <a:r>
              <a:rPr sz="350" spc="-30" dirty="0">
                <a:solidFill>
                  <a:srgbClr val="FFFFFF"/>
                </a:solidFill>
                <a:latin typeface="GothamRounded-Medium"/>
                <a:cs typeface="GothamRounded-Medium"/>
              </a:rPr>
              <a:t> </a:t>
            </a:r>
            <a:r>
              <a:rPr sz="350" spc="25" dirty="0">
                <a:solidFill>
                  <a:srgbClr val="FFFFFF"/>
                </a:solidFill>
                <a:latin typeface="GothamRounded-Medium"/>
                <a:cs typeface="GothamRounded-Medium"/>
              </a:rPr>
              <a:t>ATTERIES</a:t>
            </a:r>
            <a:endParaRPr sz="350" dirty="0">
              <a:latin typeface="GothamRounded-Medium"/>
              <a:cs typeface="GothamRounded-Medium"/>
            </a:endParaRPr>
          </a:p>
          <a:p>
            <a:pPr marL="97155">
              <a:lnSpc>
                <a:spcPct val="100000"/>
              </a:lnSpc>
              <a:spcBef>
                <a:spcPts val="60"/>
              </a:spcBef>
            </a:pPr>
            <a:r>
              <a:rPr sz="250" spc="30" dirty="0">
                <a:solidFill>
                  <a:srgbClr val="CEC1DF"/>
                </a:solidFill>
                <a:latin typeface="GothamRounded-Medium"/>
                <a:cs typeface="GothamRounded-Medium"/>
              </a:rPr>
              <a:t>INSERER LES </a:t>
            </a:r>
            <a:r>
              <a:rPr sz="250" spc="25" dirty="0">
                <a:solidFill>
                  <a:srgbClr val="CEC1DF"/>
                </a:solidFill>
                <a:latin typeface="GothamRounded-Medium"/>
                <a:cs typeface="GothamRounded-Medium"/>
              </a:rPr>
              <a:t>PILE</a:t>
            </a:r>
            <a:r>
              <a:rPr sz="250" spc="20" dirty="0">
                <a:solidFill>
                  <a:srgbClr val="CEC1DF"/>
                </a:solidFill>
                <a:latin typeface="GothamRounded-Medium"/>
                <a:cs typeface="GothamRounded-Medium"/>
              </a:rPr>
              <a:t> </a:t>
            </a:r>
            <a:r>
              <a:rPr sz="250" spc="30" dirty="0">
                <a:solidFill>
                  <a:srgbClr val="CEC1DF"/>
                </a:solidFill>
                <a:latin typeface="GothamRounded-Medium"/>
                <a:cs typeface="GothamRounded-Medium"/>
              </a:rPr>
              <a:t>S</a:t>
            </a:r>
            <a:endParaRPr sz="250" dirty="0">
              <a:latin typeface="GothamRounded-Medium"/>
              <a:cs typeface="GothamRounded-Medium"/>
            </a:endParaRPr>
          </a:p>
        </p:txBody>
      </p:sp>
      <p:sp>
        <p:nvSpPr>
          <p:cNvPr id="167" name="object 38">
            <a:extLst>
              <a:ext uri="{FF2B5EF4-FFF2-40B4-BE49-F238E27FC236}">
                <a16:creationId xmlns:a16="http://schemas.microsoft.com/office/drawing/2014/main" id="{585BF359-FEE7-6B43-A304-5E3F7FAC5CB7}"/>
              </a:ext>
            </a:extLst>
          </p:cNvPr>
          <p:cNvSpPr/>
          <p:nvPr/>
        </p:nvSpPr>
        <p:spPr>
          <a:xfrm>
            <a:off x="9038575" y="4493941"/>
            <a:ext cx="343789" cy="343788"/>
          </a:xfrm>
          <a:prstGeom prst="rect">
            <a:avLst/>
          </a:prstGeom>
          <a:blipFill>
            <a:blip r:embed="rId6" cstate="print"/>
            <a:stretch>
              <a:fillRect/>
            </a:stretch>
          </a:blipFill>
        </p:spPr>
        <p:txBody>
          <a:bodyPr wrap="square" lIns="0" tIns="0" rIns="0" bIns="0" rtlCol="0"/>
          <a:lstStyle/>
          <a:p>
            <a:endParaRPr dirty="0"/>
          </a:p>
        </p:txBody>
      </p:sp>
      <p:sp>
        <p:nvSpPr>
          <p:cNvPr id="168" name="object 39">
            <a:extLst>
              <a:ext uri="{FF2B5EF4-FFF2-40B4-BE49-F238E27FC236}">
                <a16:creationId xmlns:a16="http://schemas.microsoft.com/office/drawing/2014/main" id="{98712E6D-9411-5D48-8FF7-17DCE745BDA1}"/>
              </a:ext>
            </a:extLst>
          </p:cNvPr>
          <p:cNvSpPr/>
          <p:nvPr/>
        </p:nvSpPr>
        <p:spPr>
          <a:xfrm>
            <a:off x="8264930" y="4458432"/>
            <a:ext cx="599440" cy="529590"/>
          </a:xfrm>
          <a:custGeom>
            <a:avLst/>
            <a:gdLst/>
            <a:ahLst/>
            <a:cxnLst/>
            <a:rect l="l" t="t" r="r" b="b"/>
            <a:pathLst>
              <a:path w="599440" h="529589">
                <a:moveTo>
                  <a:pt x="0" y="529234"/>
                </a:moveTo>
                <a:lnTo>
                  <a:pt x="599262" y="529234"/>
                </a:lnTo>
                <a:lnTo>
                  <a:pt x="599262" y="0"/>
                </a:lnTo>
                <a:lnTo>
                  <a:pt x="0" y="0"/>
                </a:lnTo>
                <a:lnTo>
                  <a:pt x="0" y="529234"/>
                </a:lnTo>
                <a:close/>
              </a:path>
            </a:pathLst>
          </a:custGeom>
          <a:solidFill>
            <a:srgbClr val="312666"/>
          </a:solidFill>
        </p:spPr>
        <p:txBody>
          <a:bodyPr wrap="square" lIns="0" tIns="0" rIns="0" bIns="0" rtlCol="0"/>
          <a:lstStyle/>
          <a:p>
            <a:endParaRPr dirty="0"/>
          </a:p>
        </p:txBody>
      </p:sp>
      <p:sp>
        <p:nvSpPr>
          <p:cNvPr id="169" name="object 40">
            <a:extLst>
              <a:ext uri="{FF2B5EF4-FFF2-40B4-BE49-F238E27FC236}">
                <a16:creationId xmlns:a16="http://schemas.microsoft.com/office/drawing/2014/main" id="{99D76F8E-53F0-9542-A5A4-3635179C4B07}"/>
              </a:ext>
            </a:extLst>
          </p:cNvPr>
          <p:cNvSpPr/>
          <p:nvPr/>
        </p:nvSpPr>
        <p:spPr>
          <a:xfrm>
            <a:off x="8264930" y="4593424"/>
            <a:ext cx="599440" cy="394335"/>
          </a:xfrm>
          <a:custGeom>
            <a:avLst/>
            <a:gdLst/>
            <a:ahLst/>
            <a:cxnLst/>
            <a:rect l="l" t="t" r="r" b="b"/>
            <a:pathLst>
              <a:path w="599440" h="394335">
                <a:moveTo>
                  <a:pt x="0" y="0"/>
                </a:moveTo>
                <a:lnTo>
                  <a:pt x="0" y="394241"/>
                </a:lnTo>
                <a:lnTo>
                  <a:pt x="599262" y="394241"/>
                </a:lnTo>
                <a:lnTo>
                  <a:pt x="599262" y="177704"/>
                </a:lnTo>
                <a:lnTo>
                  <a:pt x="460453" y="124080"/>
                </a:lnTo>
                <a:lnTo>
                  <a:pt x="285611" y="64370"/>
                </a:lnTo>
                <a:lnTo>
                  <a:pt x="121069" y="23524"/>
                </a:lnTo>
                <a:lnTo>
                  <a:pt x="0" y="0"/>
                </a:lnTo>
                <a:close/>
              </a:path>
            </a:pathLst>
          </a:custGeom>
          <a:solidFill>
            <a:srgbClr val="65286E"/>
          </a:solidFill>
        </p:spPr>
        <p:txBody>
          <a:bodyPr wrap="square" lIns="0" tIns="0" rIns="0" bIns="0" rtlCol="0"/>
          <a:lstStyle/>
          <a:p>
            <a:endParaRPr dirty="0"/>
          </a:p>
        </p:txBody>
      </p:sp>
      <p:sp>
        <p:nvSpPr>
          <p:cNvPr id="170" name="object 41">
            <a:extLst>
              <a:ext uri="{FF2B5EF4-FFF2-40B4-BE49-F238E27FC236}">
                <a16:creationId xmlns:a16="http://schemas.microsoft.com/office/drawing/2014/main" id="{BEFBE665-9E31-8E41-B77C-9D8472F5CABB}"/>
              </a:ext>
            </a:extLst>
          </p:cNvPr>
          <p:cNvSpPr/>
          <p:nvPr/>
        </p:nvSpPr>
        <p:spPr>
          <a:xfrm>
            <a:off x="8343670" y="4478498"/>
            <a:ext cx="437515" cy="266065"/>
          </a:xfrm>
          <a:custGeom>
            <a:avLst/>
            <a:gdLst/>
            <a:ahLst/>
            <a:cxnLst/>
            <a:rect l="l" t="t" r="r" b="b"/>
            <a:pathLst>
              <a:path w="437515" h="266064">
                <a:moveTo>
                  <a:pt x="408629" y="13182"/>
                </a:moveTo>
                <a:lnTo>
                  <a:pt x="281292" y="13182"/>
                </a:lnTo>
                <a:lnTo>
                  <a:pt x="281292" y="214896"/>
                </a:lnTo>
                <a:lnTo>
                  <a:pt x="362942" y="241006"/>
                </a:lnTo>
                <a:lnTo>
                  <a:pt x="437248" y="265810"/>
                </a:lnTo>
                <a:lnTo>
                  <a:pt x="437248" y="63398"/>
                </a:lnTo>
                <a:lnTo>
                  <a:pt x="431880" y="38720"/>
                </a:lnTo>
                <a:lnTo>
                  <a:pt x="417239" y="18568"/>
                </a:lnTo>
                <a:lnTo>
                  <a:pt x="408629" y="13182"/>
                </a:lnTo>
                <a:close/>
              </a:path>
              <a:path w="437515" h="266064">
                <a:moveTo>
                  <a:pt x="368922" y="0"/>
                </a:moveTo>
                <a:lnTo>
                  <a:pt x="68313" y="0"/>
                </a:lnTo>
                <a:lnTo>
                  <a:pt x="41726" y="4982"/>
                </a:lnTo>
                <a:lnTo>
                  <a:pt x="20012" y="18568"/>
                </a:lnTo>
                <a:lnTo>
                  <a:pt x="5369" y="38720"/>
                </a:lnTo>
                <a:lnTo>
                  <a:pt x="0" y="63398"/>
                </a:lnTo>
                <a:lnTo>
                  <a:pt x="0" y="135305"/>
                </a:lnTo>
                <a:lnTo>
                  <a:pt x="73409" y="154344"/>
                </a:lnTo>
                <a:lnTo>
                  <a:pt x="145503" y="174307"/>
                </a:lnTo>
                <a:lnTo>
                  <a:pt x="145503" y="99694"/>
                </a:lnTo>
                <a:lnTo>
                  <a:pt x="49733" y="99694"/>
                </a:lnTo>
                <a:lnTo>
                  <a:pt x="49733" y="45542"/>
                </a:lnTo>
                <a:lnTo>
                  <a:pt x="145503" y="45542"/>
                </a:lnTo>
                <a:lnTo>
                  <a:pt x="145503" y="13182"/>
                </a:lnTo>
                <a:lnTo>
                  <a:pt x="408629" y="13182"/>
                </a:lnTo>
                <a:lnTo>
                  <a:pt x="395521" y="4982"/>
                </a:lnTo>
                <a:lnTo>
                  <a:pt x="368922" y="0"/>
                </a:lnTo>
                <a:close/>
              </a:path>
              <a:path w="437515" h="266064">
                <a:moveTo>
                  <a:pt x="145503" y="45542"/>
                </a:moveTo>
                <a:lnTo>
                  <a:pt x="73494" y="45542"/>
                </a:lnTo>
                <a:lnTo>
                  <a:pt x="73494" y="99694"/>
                </a:lnTo>
                <a:lnTo>
                  <a:pt x="145503" y="99694"/>
                </a:lnTo>
                <a:lnTo>
                  <a:pt x="145503" y="45542"/>
                </a:lnTo>
                <a:close/>
              </a:path>
            </a:pathLst>
          </a:custGeom>
          <a:solidFill>
            <a:srgbClr val="84789E"/>
          </a:solidFill>
        </p:spPr>
        <p:txBody>
          <a:bodyPr wrap="square" lIns="0" tIns="0" rIns="0" bIns="0" rtlCol="0"/>
          <a:lstStyle/>
          <a:p>
            <a:endParaRPr dirty="0"/>
          </a:p>
        </p:txBody>
      </p:sp>
      <p:sp>
        <p:nvSpPr>
          <p:cNvPr id="171" name="object 42">
            <a:extLst>
              <a:ext uri="{FF2B5EF4-FFF2-40B4-BE49-F238E27FC236}">
                <a16:creationId xmlns:a16="http://schemas.microsoft.com/office/drawing/2014/main" id="{F18D4BF1-FD9C-AE4D-846B-3B018CD19881}"/>
              </a:ext>
            </a:extLst>
          </p:cNvPr>
          <p:cNvSpPr/>
          <p:nvPr/>
        </p:nvSpPr>
        <p:spPr>
          <a:xfrm>
            <a:off x="8343664" y="4613806"/>
            <a:ext cx="437515" cy="245110"/>
          </a:xfrm>
          <a:custGeom>
            <a:avLst/>
            <a:gdLst/>
            <a:ahLst/>
            <a:cxnLst/>
            <a:rect l="l" t="t" r="r" b="b"/>
            <a:pathLst>
              <a:path w="437515" h="245110">
                <a:moveTo>
                  <a:pt x="0" y="0"/>
                </a:moveTo>
                <a:lnTo>
                  <a:pt x="0" y="181673"/>
                </a:lnTo>
                <a:lnTo>
                  <a:pt x="5369" y="206350"/>
                </a:lnTo>
                <a:lnTo>
                  <a:pt x="20013" y="226502"/>
                </a:lnTo>
                <a:lnTo>
                  <a:pt x="41732" y="240089"/>
                </a:lnTo>
                <a:lnTo>
                  <a:pt x="68326" y="245071"/>
                </a:lnTo>
                <a:lnTo>
                  <a:pt x="368935" y="245071"/>
                </a:lnTo>
                <a:lnTo>
                  <a:pt x="395528" y="240089"/>
                </a:lnTo>
                <a:lnTo>
                  <a:pt x="413996" y="228536"/>
                </a:lnTo>
                <a:lnTo>
                  <a:pt x="145503" y="228536"/>
                </a:lnTo>
                <a:lnTo>
                  <a:pt x="145503" y="38989"/>
                </a:lnTo>
                <a:lnTo>
                  <a:pt x="73409" y="19037"/>
                </a:lnTo>
                <a:lnTo>
                  <a:pt x="0" y="0"/>
                </a:lnTo>
                <a:close/>
              </a:path>
              <a:path w="437515" h="245110">
                <a:moveTo>
                  <a:pt x="281305" y="79578"/>
                </a:moveTo>
                <a:lnTo>
                  <a:pt x="281305" y="228536"/>
                </a:lnTo>
                <a:lnTo>
                  <a:pt x="413996" y="228536"/>
                </a:lnTo>
                <a:lnTo>
                  <a:pt x="417247" y="226502"/>
                </a:lnTo>
                <a:lnTo>
                  <a:pt x="431891" y="206350"/>
                </a:lnTo>
                <a:lnTo>
                  <a:pt x="437261" y="181673"/>
                </a:lnTo>
                <a:lnTo>
                  <a:pt x="437261" y="130505"/>
                </a:lnTo>
                <a:lnTo>
                  <a:pt x="362954" y="105698"/>
                </a:lnTo>
                <a:lnTo>
                  <a:pt x="281305" y="79578"/>
                </a:lnTo>
                <a:close/>
              </a:path>
            </a:pathLst>
          </a:custGeom>
          <a:solidFill>
            <a:srgbClr val="A282A5"/>
          </a:solidFill>
        </p:spPr>
        <p:txBody>
          <a:bodyPr wrap="square" lIns="0" tIns="0" rIns="0" bIns="0" rtlCol="0"/>
          <a:lstStyle/>
          <a:p>
            <a:endParaRPr dirty="0"/>
          </a:p>
        </p:txBody>
      </p:sp>
      <p:sp>
        <p:nvSpPr>
          <p:cNvPr id="172" name="object 43">
            <a:extLst>
              <a:ext uri="{FF2B5EF4-FFF2-40B4-BE49-F238E27FC236}">
                <a16:creationId xmlns:a16="http://schemas.microsoft.com/office/drawing/2014/main" id="{72B7900B-2524-FB48-9E12-8A22EC6ABDE2}"/>
              </a:ext>
            </a:extLst>
          </p:cNvPr>
          <p:cNvSpPr/>
          <p:nvPr/>
        </p:nvSpPr>
        <p:spPr>
          <a:xfrm>
            <a:off x="8393402" y="4524027"/>
            <a:ext cx="24130" cy="54610"/>
          </a:xfrm>
          <a:custGeom>
            <a:avLst/>
            <a:gdLst/>
            <a:ahLst/>
            <a:cxnLst/>
            <a:rect l="l" t="t" r="r" b="b"/>
            <a:pathLst>
              <a:path w="24129" h="54610">
                <a:moveTo>
                  <a:pt x="0" y="54152"/>
                </a:moveTo>
                <a:lnTo>
                  <a:pt x="23761" y="54152"/>
                </a:lnTo>
                <a:lnTo>
                  <a:pt x="23761" y="0"/>
                </a:lnTo>
                <a:lnTo>
                  <a:pt x="0" y="0"/>
                </a:lnTo>
                <a:lnTo>
                  <a:pt x="0" y="54152"/>
                </a:lnTo>
                <a:close/>
              </a:path>
            </a:pathLst>
          </a:custGeom>
          <a:solidFill>
            <a:srgbClr val="84789E"/>
          </a:solidFill>
        </p:spPr>
        <p:txBody>
          <a:bodyPr wrap="square" lIns="0" tIns="0" rIns="0" bIns="0" rtlCol="0"/>
          <a:lstStyle/>
          <a:p>
            <a:endParaRPr dirty="0"/>
          </a:p>
        </p:txBody>
      </p:sp>
      <p:sp>
        <p:nvSpPr>
          <p:cNvPr id="173" name="object 44">
            <a:extLst>
              <a:ext uri="{FF2B5EF4-FFF2-40B4-BE49-F238E27FC236}">
                <a16:creationId xmlns:a16="http://schemas.microsoft.com/office/drawing/2014/main" id="{C06BE759-1C4C-104E-A160-7F2A8712A8A1}"/>
              </a:ext>
            </a:extLst>
          </p:cNvPr>
          <p:cNvSpPr txBox="1"/>
          <p:nvPr/>
        </p:nvSpPr>
        <p:spPr>
          <a:xfrm>
            <a:off x="8264930" y="4489399"/>
            <a:ext cx="599440" cy="503555"/>
          </a:xfrm>
          <a:prstGeom prst="rect">
            <a:avLst/>
          </a:prstGeom>
        </p:spPr>
        <p:txBody>
          <a:bodyPr vert="horz" wrap="square" lIns="0" tIns="12065" rIns="0" bIns="0" rtlCol="0">
            <a:spAutoFit/>
          </a:bodyPr>
          <a:lstStyle/>
          <a:p>
            <a:pPr marL="125730">
              <a:lnSpc>
                <a:spcPct val="100000"/>
              </a:lnSpc>
              <a:spcBef>
                <a:spcPts val="95"/>
              </a:spcBef>
            </a:pPr>
            <a:r>
              <a:rPr sz="600" b="1" spc="10" dirty="0">
                <a:solidFill>
                  <a:srgbClr val="FFFFFF"/>
                </a:solidFill>
                <a:latin typeface="Gotham Rounded"/>
                <a:cs typeface="Gotham Rounded"/>
              </a:rPr>
              <a:t>1</a:t>
            </a:r>
            <a:endParaRPr sz="600" dirty="0">
              <a:latin typeface="Gotham Rounded"/>
              <a:cs typeface="Gotham Rounded"/>
            </a:endParaRPr>
          </a:p>
          <a:p>
            <a:pPr>
              <a:lnSpc>
                <a:spcPct val="100000"/>
              </a:lnSpc>
            </a:pPr>
            <a:endParaRPr sz="800" dirty="0">
              <a:latin typeface="Times New Roman"/>
              <a:cs typeface="Times New Roman"/>
            </a:endParaRPr>
          </a:p>
          <a:p>
            <a:pPr>
              <a:lnSpc>
                <a:spcPct val="100000"/>
              </a:lnSpc>
              <a:spcBef>
                <a:spcPts val="15"/>
              </a:spcBef>
            </a:pPr>
            <a:endParaRPr sz="1150" dirty="0">
              <a:latin typeface="Times New Roman"/>
              <a:cs typeface="Times New Roman"/>
            </a:endParaRPr>
          </a:p>
          <a:p>
            <a:pPr marL="60325">
              <a:lnSpc>
                <a:spcPct val="100000"/>
              </a:lnSpc>
            </a:pPr>
            <a:r>
              <a:rPr sz="350" spc="35" dirty="0">
                <a:solidFill>
                  <a:srgbClr val="FFFFFF"/>
                </a:solidFill>
                <a:latin typeface="GothamRounded-Medium"/>
                <a:cs typeface="GothamRounded-Medium"/>
              </a:rPr>
              <a:t>CONNECT</a:t>
            </a:r>
            <a:r>
              <a:rPr sz="350" spc="-65" dirty="0">
                <a:solidFill>
                  <a:srgbClr val="FFFFFF"/>
                </a:solidFill>
                <a:latin typeface="GothamRounded-Medium"/>
                <a:cs typeface="GothamRounded-Medium"/>
              </a:rPr>
              <a:t> </a:t>
            </a:r>
            <a:r>
              <a:rPr sz="350" spc="30" dirty="0">
                <a:solidFill>
                  <a:srgbClr val="FFFFFF"/>
                </a:solidFill>
                <a:latin typeface="GothamRounded-Medium"/>
                <a:cs typeface="GothamRounded-Medium"/>
              </a:rPr>
              <a:t>POLES</a:t>
            </a:r>
            <a:endParaRPr sz="350" dirty="0">
              <a:latin typeface="GothamRounded-Medium"/>
              <a:cs typeface="GothamRounded-Medium"/>
            </a:endParaRPr>
          </a:p>
          <a:p>
            <a:pPr marL="90170">
              <a:lnSpc>
                <a:spcPct val="100000"/>
              </a:lnSpc>
              <a:spcBef>
                <a:spcPts val="65"/>
              </a:spcBef>
            </a:pPr>
            <a:r>
              <a:rPr sz="250" spc="35" dirty="0">
                <a:solidFill>
                  <a:srgbClr val="CEC1DF"/>
                </a:solidFill>
                <a:latin typeface="GothamRounded-Medium"/>
                <a:cs typeface="GothamRounded-Medium"/>
              </a:rPr>
              <a:t>RACCORDER</a:t>
            </a:r>
            <a:r>
              <a:rPr sz="250" spc="-20" dirty="0">
                <a:solidFill>
                  <a:srgbClr val="CEC1DF"/>
                </a:solidFill>
                <a:latin typeface="GothamRounded-Medium"/>
                <a:cs typeface="GothamRounded-Medium"/>
              </a:rPr>
              <a:t> </a:t>
            </a:r>
            <a:r>
              <a:rPr sz="250" spc="30" dirty="0">
                <a:solidFill>
                  <a:srgbClr val="CEC1DF"/>
                </a:solidFill>
                <a:latin typeface="GothamRounded-Medium"/>
                <a:cs typeface="GothamRounded-Medium"/>
              </a:rPr>
              <a:t>POLE</a:t>
            </a:r>
            <a:r>
              <a:rPr sz="250" spc="-10" dirty="0">
                <a:solidFill>
                  <a:srgbClr val="CEC1DF"/>
                </a:solidFill>
                <a:latin typeface="GothamRounded-Medium"/>
                <a:cs typeface="GothamRounded-Medium"/>
              </a:rPr>
              <a:t> </a:t>
            </a:r>
            <a:r>
              <a:rPr sz="250" spc="30" dirty="0">
                <a:solidFill>
                  <a:srgbClr val="CEC1DF"/>
                </a:solidFill>
                <a:latin typeface="GothamRounded-Medium"/>
                <a:cs typeface="GothamRounded-Medium"/>
              </a:rPr>
              <a:t>S</a:t>
            </a:r>
            <a:endParaRPr sz="250" dirty="0">
              <a:latin typeface="GothamRounded-Medium"/>
              <a:cs typeface="GothamRounded-Medium"/>
            </a:endParaRPr>
          </a:p>
        </p:txBody>
      </p:sp>
      <p:sp>
        <p:nvSpPr>
          <p:cNvPr id="174" name="object 45">
            <a:extLst>
              <a:ext uri="{FF2B5EF4-FFF2-40B4-BE49-F238E27FC236}">
                <a16:creationId xmlns:a16="http://schemas.microsoft.com/office/drawing/2014/main" id="{84F5346B-B374-F649-B654-B131E2D807B1}"/>
              </a:ext>
            </a:extLst>
          </p:cNvPr>
          <p:cNvSpPr/>
          <p:nvPr/>
        </p:nvSpPr>
        <p:spPr>
          <a:xfrm>
            <a:off x="8489173" y="4491667"/>
            <a:ext cx="135788" cy="201726"/>
          </a:xfrm>
          <a:prstGeom prst="rect">
            <a:avLst/>
          </a:prstGeom>
          <a:blipFill>
            <a:blip r:embed="rId7" cstate="print"/>
            <a:stretch>
              <a:fillRect/>
            </a:stretch>
          </a:blipFill>
        </p:spPr>
        <p:txBody>
          <a:bodyPr wrap="square" lIns="0" tIns="0" rIns="0" bIns="0" rtlCol="0"/>
          <a:lstStyle/>
          <a:p>
            <a:endParaRPr dirty="0"/>
          </a:p>
        </p:txBody>
      </p:sp>
      <p:sp>
        <p:nvSpPr>
          <p:cNvPr id="175" name="object 46">
            <a:extLst>
              <a:ext uri="{FF2B5EF4-FFF2-40B4-BE49-F238E27FC236}">
                <a16:creationId xmlns:a16="http://schemas.microsoft.com/office/drawing/2014/main" id="{B6C39D63-E13A-554E-B381-0AF241AE5209}"/>
              </a:ext>
            </a:extLst>
          </p:cNvPr>
          <p:cNvSpPr/>
          <p:nvPr/>
        </p:nvSpPr>
        <p:spPr>
          <a:xfrm>
            <a:off x="8489173" y="4652805"/>
            <a:ext cx="135788" cy="189522"/>
          </a:xfrm>
          <a:prstGeom prst="rect">
            <a:avLst/>
          </a:prstGeom>
          <a:blipFill>
            <a:blip r:embed="rId8" cstate="print"/>
            <a:stretch>
              <a:fillRect/>
            </a:stretch>
          </a:blipFill>
        </p:spPr>
        <p:txBody>
          <a:bodyPr wrap="square" lIns="0" tIns="0" rIns="0" bIns="0" rtlCol="0"/>
          <a:lstStyle/>
          <a:p>
            <a:endParaRPr dirty="0"/>
          </a:p>
        </p:txBody>
      </p:sp>
      <p:sp>
        <p:nvSpPr>
          <p:cNvPr id="176" name="object 47">
            <a:extLst>
              <a:ext uri="{FF2B5EF4-FFF2-40B4-BE49-F238E27FC236}">
                <a16:creationId xmlns:a16="http://schemas.microsoft.com/office/drawing/2014/main" id="{CDF16500-417D-6F43-89C8-5DF72856721E}"/>
              </a:ext>
            </a:extLst>
          </p:cNvPr>
          <p:cNvSpPr txBox="1"/>
          <p:nvPr/>
        </p:nvSpPr>
        <p:spPr>
          <a:xfrm>
            <a:off x="9232192" y="4994063"/>
            <a:ext cx="316230" cy="107950"/>
          </a:xfrm>
          <a:prstGeom prst="rect">
            <a:avLst/>
          </a:prstGeom>
        </p:spPr>
        <p:txBody>
          <a:bodyPr vert="horz" wrap="square" lIns="0" tIns="11430" rIns="0" bIns="0" rtlCol="0">
            <a:spAutoFit/>
          </a:bodyPr>
          <a:lstStyle/>
          <a:p>
            <a:pPr marL="12700">
              <a:lnSpc>
                <a:spcPct val="100000"/>
              </a:lnSpc>
              <a:spcBef>
                <a:spcPts val="90"/>
              </a:spcBef>
            </a:pPr>
            <a:r>
              <a:rPr sz="550" spc="-5" dirty="0">
                <a:solidFill>
                  <a:srgbClr val="008CD1"/>
                </a:solidFill>
                <a:latin typeface="AvenirLTStd-Book"/>
                <a:cs typeface="AvenirLTStd-Book"/>
              </a:rPr>
              <a:t>Full</a:t>
            </a:r>
            <a:r>
              <a:rPr sz="550" spc="-60" dirty="0">
                <a:solidFill>
                  <a:srgbClr val="008CD1"/>
                </a:solidFill>
                <a:latin typeface="AvenirLTStd-Book"/>
                <a:cs typeface="AvenirLTStd-Book"/>
              </a:rPr>
              <a:t> </a:t>
            </a:r>
            <a:r>
              <a:rPr sz="550" spc="-5" dirty="0">
                <a:solidFill>
                  <a:srgbClr val="008CD1"/>
                </a:solidFill>
                <a:latin typeface="AvenirLTStd-Book"/>
                <a:cs typeface="AvenirLTStd-Book"/>
              </a:rPr>
              <a:t>Scale</a:t>
            </a:r>
            <a:endParaRPr sz="550" dirty="0">
              <a:latin typeface="AvenirLTStd-Book"/>
              <a:cs typeface="AvenirLTStd-Book"/>
            </a:endParaRPr>
          </a:p>
        </p:txBody>
      </p:sp>
      <p:sp>
        <p:nvSpPr>
          <p:cNvPr id="177" name="object 48">
            <a:extLst>
              <a:ext uri="{FF2B5EF4-FFF2-40B4-BE49-F238E27FC236}">
                <a16:creationId xmlns:a16="http://schemas.microsoft.com/office/drawing/2014/main" id="{E4CD1632-449D-F848-AAB6-F694532D9366}"/>
              </a:ext>
            </a:extLst>
          </p:cNvPr>
          <p:cNvSpPr/>
          <p:nvPr/>
        </p:nvSpPr>
        <p:spPr>
          <a:xfrm>
            <a:off x="7154543" y="2434522"/>
            <a:ext cx="2372067" cy="990104"/>
          </a:xfrm>
          <a:prstGeom prst="rect">
            <a:avLst/>
          </a:prstGeom>
          <a:blipFill>
            <a:blip r:embed="rId9" cstate="print"/>
            <a:stretch>
              <a:fillRect/>
            </a:stretch>
          </a:blipFill>
        </p:spPr>
        <p:txBody>
          <a:bodyPr wrap="square" lIns="0" tIns="0" rIns="0" bIns="0" rtlCol="0"/>
          <a:lstStyle/>
          <a:p>
            <a:endParaRPr dirty="0"/>
          </a:p>
        </p:txBody>
      </p:sp>
      <p:sp>
        <p:nvSpPr>
          <p:cNvPr id="178" name="object 49">
            <a:extLst>
              <a:ext uri="{FF2B5EF4-FFF2-40B4-BE49-F238E27FC236}">
                <a16:creationId xmlns:a16="http://schemas.microsoft.com/office/drawing/2014/main" id="{AB2DD4F1-166F-8142-B838-01D50DE01815}"/>
              </a:ext>
            </a:extLst>
          </p:cNvPr>
          <p:cNvSpPr/>
          <p:nvPr/>
        </p:nvSpPr>
        <p:spPr>
          <a:xfrm>
            <a:off x="7152248" y="3425900"/>
            <a:ext cx="2376805" cy="0"/>
          </a:xfrm>
          <a:custGeom>
            <a:avLst/>
            <a:gdLst/>
            <a:ahLst/>
            <a:cxnLst/>
            <a:rect l="l" t="t" r="r" b="b"/>
            <a:pathLst>
              <a:path w="2376804">
                <a:moveTo>
                  <a:pt x="0" y="0"/>
                </a:moveTo>
                <a:lnTo>
                  <a:pt x="2376678" y="0"/>
                </a:lnTo>
              </a:path>
            </a:pathLst>
          </a:custGeom>
          <a:ln w="3175">
            <a:solidFill>
              <a:srgbClr val="939598"/>
            </a:solidFill>
          </a:ln>
        </p:spPr>
        <p:txBody>
          <a:bodyPr wrap="square" lIns="0" tIns="0" rIns="0" bIns="0" rtlCol="0"/>
          <a:lstStyle/>
          <a:p>
            <a:endParaRPr dirty="0"/>
          </a:p>
        </p:txBody>
      </p:sp>
      <p:sp>
        <p:nvSpPr>
          <p:cNvPr id="179" name="object 50">
            <a:extLst>
              <a:ext uri="{FF2B5EF4-FFF2-40B4-BE49-F238E27FC236}">
                <a16:creationId xmlns:a16="http://schemas.microsoft.com/office/drawing/2014/main" id="{A7CEF310-D40B-2A43-8003-7280AABB07AF}"/>
              </a:ext>
            </a:extLst>
          </p:cNvPr>
          <p:cNvSpPr/>
          <p:nvPr/>
        </p:nvSpPr>
        <p:spPr>
          <a:xfrm>
            <a:off x="7152248" y="3423360"/>
            <a:ext cx="2372360" cy="0"/>
          </a:xfrm>
          <a:custGeom>
            <a:avLst/>
            <a:gdLst/>
            <a:ahLst/>
            <a:cxnLst/>
            <a:rect l="l" t="t" r="r" b="b"/>
            <a:pathLst>
              <a:path w="2372359">
                <a:moveTo>
                  <a:pt x="0" y="0"/>
                </a:moveTo>
                <a:lnTo>
                  <a:pt x="2372055" y="0"/>
                </a:lnTo>
              </a:path>
            </a:pathLst>
          </a:custGeom>
          <a:ln w="3175">
            <a:solidFill>
              <a:srgbClr val="939598"/>
            </a:solidFill>
          </a:ln>
        </p:spPr>
        <p:txBody>
          <a:bodyPr wrap="square" lIns="0" tIns="0" rIns="0" bIns="0" rtlCol="0"/>
          <a:lstStyle/>
          <a:p>
            <a:endParaRPr dirty="0"/>
          </a:p>
        </p:txBody>
      </p:sp>
      <p:sp>
        <p:nvSpPr>
          <p:cNvPr id="180" name="object 51">
            <a:extLst>
              <a:ext uri="{FF2B5EF4-FFF2-40B4-BE49-F238E27FC236}">
                <a16:creationId xmlns:a16="http://schemas.microsoft.com/office/drawing/2014/main" id="{6E1500AA-B8B5-4448-81EC-D54547FF29CA}"/>
              </a:ext>
            </a:extLst>
          </p:cNvPr>
          <p:cNvSpPr/>
          <p:nvPr/>
        </p:nvSpPr>
        <p:spPr>
          <a:xfrm>
            <a:off x="7154553" y="2436570"/>
            <a:ext cx="0" cy="985519"/>
          </a:xfrm>
          <a:custGeom>
            <a:avLst/>
            <a:gdLst/>
            <a:ahLst/>
            <a:cxnLst/>
            <a:rect l="l" t="t" r="r" b="b"/>
            <a:pathLst>
              <a:path h="985520">
                <a:moveTo>
                  <a:pt x="0" y="0"/>
                </a:moveTo>
                <a:lnTo>
                  <a:pt x="0" y="985519"/>
                </a:lnTo>
              </a:path>
            </a:pathLst>
          </a:custGeom>
          <a:ln w="4610">
            <a:solidFill>
              <a:srgbClr val="939598"/>
            </a:solidFill>
          </a:ln>
        </p:spPr>
        <p:txBody>
          <a:bodyPr wrap="square" lIns="0" tIns="0" rIns="0" bIns="0" rtlCol="0"/>
          <a:lstStyle/>
          <a:p>
            <a:endParaRPr dirty="0"/>
          </a:p>
        </p:txBody>
      </p:sp>
      <p:sp>
        <p:nvSpPr>
          <p:cNvPr id="181" name="object 52">
            <a:extLst>
              <a:ext uri="{FF2B5EF4-FFF2-40B4-BE49-F238E27FC236}">
                <a16:creationId xmlns:a16="http://schemas.microsoft.com/office/drawing/2014/main" id="{01711D2A-C882-6440-9564-66259325F2E7}"/>
              </a:ext>
            </a:extLst>
          </p:cNvPr>
          <p:cNvSpPr/>
          <p:nvPr/>
        </p:nvSpPr>
        <p:spPr>
          <a:xfrm>
            <a:off x="7152248" y="2434665"/>
            <a:ext cx="2376805" cy="0"/>
          </a:xfrm>
          <a:custGeom>
            <a:avLst/>
            <a:gdLst/>
            <a:ahLst/>
            <a:cxnLst/>
            <a:rect l="l" t="t" r="r" b="b"/>
            <a:pathLst>
              <a:path w="2376804">
                <a:moveTo>
                  <a:pt x="0" y="0"/>
                </a:moveTo>
                <a:lnTo>
                  <a:pt x="2376678" y="0"/>
                </a:lnTo>
              </a:path>
            </a:pathLst>
          </a:custGeom>
          <a:ln w="3810">
            <a:solidFill>
              <a:srgbClr val="939598"/>
            </a:solidFill>
          </a:ln>
        </p:spPr>
        <p:txBody>
          <a:bodyPr wrap="square" lIns="0" tIns="0" rIns="0" bIns="0" rtlCol="0"/>
          <a:lstStyle/>
          <a:p>
            <a:endParaRPr dirty="0"/>
          </a:p>
        </p:txBody>
      </p:sp>
      <p:sp>
        <p:nvSpPr>
          <p:cNvPr id="182" name="object 53">
            <a:extLst>
              <a:ext uri="{FF2B5EF4-FFF2-40B4-BE49-F238E27FC236}">
                <a16:creationId xmlns:a16="http://schemas.microsoft.com/office/drawing/2014/main" id="{8A2D6EE6-CC3E-0147-8BAE-C89843EC886C}"/>
              </a:ext>
            </a:extLst>
          </p:cNvPr>
          <p:cNvSpPr/>
          <p:nvPr/>
        </p:nvSpPr>
        <p:spPr>
          <a:xfrm>
            <a:off x="9526615" y="2436570"/>
            <a:ext cx="0" cy="988060"/>
          </a:xfrm>
          <a:custGeom>
            <a:avLst/>
            <a:gdLst/>
            <a:ahLst/>
            <a:cxnLst/>
            <a:rect l="l" t="t" r="r" b="b"/>
            <a:pathLst>
              <a:path h="988060">
                <a:moveTo>
                  <a:pt x="0" y="0"/>
                </a:moveTo>
                <a:lnTo>
                  <a:pt x="0" y="988060"/>
                </a:lnTo>
              </a:path>
            </a:pathLst>
          </a:custGeom>
          <a:ln w="4622">
            <a:solidFill>
              <a:srgbClr val="939598"/>
            </a:solidFill>
          </a:ln>
        </p:spPr>
        <p:txBody>
          <a:bodyPr wrap="square" lIns="0" tIns="0" rIns="0" bIns="0" rtlCol="0"/>
          <a:lstStyle/>
          <a:p>
            <a:endParaRPr dirty="0"/>
          </a:p>
        </p:txBody>
      </p:sp>
      <p:sp>
        <p:nvSpPr>
          <p:cNvPr id="247" name="Rectangle 246">
            <a:extLst>
              <a:ext uri="{FF2B5EF4-FFF2-40B4-BE49-F238E27FC236}">
                <a16:creationId xmlns:a16="http://schemas.microsoft.com/office/drawing/2014/main" id="{27387EC1-DDAF-5045-97C9-49F153528F01}"/>
              </a:ext>
            </a:extLst>
          </p:cNvPr>
          <p:cNvSpPr/>
          <p:nvPr/>
        </p:nvSpPr>
        <p:spPr>
          <a:xfrm>
            <a:off x="0" y="7138088"/>
            <a:ext cx="10058400" cy="634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bject 4">
            <a:extLst>
              <a:ext uri="{FF2B5EF4-FFF2-40B4-BE49-F238E27FC236}">
                <a16:creationId xmlns:a16="http://schemas.microsoft.com/office/drawing/2014/main" id="{0F983994-5B55-2A44-A2FA-8036C5EB3F00}"/>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249" name="object 5">
            <a:extLst>
              <a:ext uri="{FF2B5EF4-FFF2-40B4-BE49-F238E27FC236}">
                <a16:creationId xmlns:a16="http://schemas.microsoft.com/office/drawing/2014/main" id="{8910A3A0-A4E7-A14D-8B4F-0B3A8E5A4CC9}"/>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250" name="object 6">
            <a:extLst>
              <a:ext uri="{FF2B5EF4-FFF2-40B4-BE49-F238E27FC236}">
                <a16:creationId xmlns:a16="http://schemas.microsoft.com/office/drawing/2014/main" id="{FEF33B63-0CE5-EE4B-805E-C48177ECE28C}"/>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251" name="object 7">
            <a:extLst>
              <a:ext uri="{FF2B5EF4-FFF2-40B4-BE49-F238E27FC236}">
                <a16:creationId xmlns:a16="http://schemas.microsoft.com/office/drawing/2014/main" id="{6CF8DA5C-6E99-AA49-BF3B-C660F2F2F1ED}"/>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252" name="object 8">
            <a:extLst>
              <a:ext uri="{FF2B5EF4-FFF2-40B4-BE49-F238E27FC236}">
                <a16:creationId xmlns:a16="http://schemas.microsoft.com/office/drawing/2014/main" id="{C5707C2C-29B7-7E42-B91C-5B8ACA788739}"/>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253" name="object 9">
            <a:extLst>
              <a:ext uri="{FF2B5EF4-FFF2-40B4-BE49-F238E27FC236}">
                <a16:creationId xmlns:a16="http://schemas.microsoft.com/office/drawing/2014/main" id="{18F08E6D-BEC3-844B-9DD8-E8AD183E9612}"/>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254" name="object 10">
            <a:extLst>
              <a:ext uri="{FF2B5EF4-FFF2-40B4-BE49-F238E27FC236}">
                <a16:creationId xmlns:a16="http://schemas.microsoft.com/office/drawing/2014/main" id="{1B40442B-787B-CB40-AA88-550536EA2285}"/>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255" name="object 11">
            <a:extLst>
              <a:ext uri="{FF2B5EF4-FFF2-40B4-BE49-F238E27FC236}">
                <a16:creationId xmlns:a16="http://schemas.microsoft.com/office/drawing/2014/main" id="{C5097FAC-7C67-A44A-B82D-226FA0AB26C6}"/>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256" name="object 12">
            <a:extLst>
              <a:ext uri="{FF2B5EF4-FFF2-40B4-BE49-F238E27FC236}">
                <a16:creationId xmlns:a16="http://schemas.microsoft.com/office/drawing/2014/main" id="{D1277CC8-B3DE-1D45-A7BF-C5F146C3A9B9}"/>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257" name="object 13">
            <a:extLst>
              <a:ext uri="{FF2B5EF4-FFF2-40B4-BE49-F238E27FC236}">
                <a16:creationId xmlns:a16="http://schemas.microsoft.com/office/drawing/2014/main" id="{D9B22724-62C3-3B4B-ADDC-9306C14DD47D}"/>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258" name="object 14">
            <a:extLst>
              <a:ext uri="{FF2B5EF4-FFF2-40B4-BE49-F238E27FC236}">
                <a16:creationId xmlns:a16="http://schemas.microsoft.com/office/drawing/2014/main" id="{F9B4C28E-3169-AF4D-A04A-DCD0BB4ACA31}"/>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259" name="object 15">
            <a:extLst>
              <a:ext uri="{FF2B5EF4-FFF2-40B4-BE49-F238E27FC236}">
                <a16:creationId xmlns:a16="http://schemas.microsoft.com/office/drawing/2014/main" id="{84525121-4315-AE48-8BAA-D8B66F67E65D}"/>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260" name="object 16">
            <a:extLst>
              <a:ext uri="{FF2B5EF4-FFF2-40B4-BE49-F238E27FC236}">
                <a16:creationId xmlns:a16="http://schemas.microsoft.com/office/drawing/2014/main" id="{4CE443E4-8914-B34F-BED4-06E7F0AD86AB}"/>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61" name="object 17">
            <a:extLst>
              <a:ext uri="{FF2B5EF4-FFF2-40B4-BE49-F238E27FC236}">
                <a16:creationId xmlns:a16="http://schemas.microsoft.com/office/drawing/2014/main" id="{467764E5-1BE4-CA42-AA7D-DCB01E995FFF}"/>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62" name="object 18">
            <a:extLst>
              <a:ext uri="{FF2B5EF4-FFF2-40B4-BE49-F238E27FC236}">
                <a16:creationId xmlns:a16="http://schemas.microsoft.com/office/drawing/2014/main" id="{DE828C37-88A6-3D44-857D-3B14284659B0}"/>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63" name="object 19">
            <a:extLst>
              <a:ext uri="{FF2B5EF4-FFF2-40B4-BE49-F238E27FC236}">
                <a16:creationId xmlns:a16="http://schemas.microsoft.com/office/drawing/2014/main" id="{483A7806-82AF-F844-A39C-1EAEF034F3C8}"/>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64" name="object 20">
            <a:extLst>
              <a:ext uri="{FF2B5EF4-FFF2-40B4-BE49-F238E27FC236}">
                <a16:creationId xmlns:a16="http://schemas.microsoft.com/office/drawing/2014/main" id="{C2A81392-E3AD-2F41-92BF-B1678A0FBD98}"/>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65" name="object 21">
            <a:extLst>
              <a:ext uri="{FF2B5EF4-FFF2-40B4-BE49-F238E27FC236}">
                <a16:creationId xmlns:a16="http://schemas.microsoft.com/office/drawing/2014/main" id="{1BF167D6-A3E7-3A4E-B909-661CD75104B7}"/>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66" name="object 22">
            <a:extLst>
              <a:ext uri="{FF2B5EF4-FFF2-40B4-BE49-F238E27FC236}">
                <a16:creationId xmlns:a16="http://schemas.microsoft.com/office/drawing/2014/main" id="{D03F2C54-4379-0247-A268-FE6D9B713F19}"/>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67" name="object 23">
            <a:extLst>
              <a:ext uri="{FF2B5EF4-FFF2-40B4-BE49-F238E27FC236}">
                <a16:creationId xmlns:a16="http://schemas.microsoft.com/office/drawing/2014/main" id="{3767D90E-163F-E94C-942F-36135F615B3C}"/>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68" name="object 24">
            <a:extLst>
              <a:ext uri="{FF2B5EF4-FFF2-40B4-BE49-F238E27FC236}">
                <a16:creationId xmlns:a16="http://schemas.microsoft.com/office/drawing/2014/main" id="{313D71A6-E7D7-774D-9BFC-3928B66DDE5A}"/>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69" name="object 25">
            <a:extLst>
              <a:ext uri="{FF2B5EF4-FFF2-40B4-BE49-F238E27FC236}">
                <a16:creationId xmlns:a16="http://schemas.microsoft.com/office/drawing/2014/main" id="{6837FB3C-4A92-9249-BE5A-A9BC88E8C338}"/>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70" name="object 26">
            <a:extLst>
              <a:ext uri="{FF2B5EF4-FFF2-40B4-BE49-F238E27FC236}">
                <a16:creationId xmlns:a16="http://schemas.microsoft.com/office/drawing/2014/main" id="{DE87B5B7-E9A3-6340-B7F9-F035E5A7BC26}"/>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271" name="object 27">
            <a:extLst>
              <a:ext uri="{FF2B5EF4-FFF2-40B4-BE49-F238E27FC236}">
                <a16:creationId xmlns:a16="http://schemas.microsoft.com/office/drawing/2014/main" id="{FFB20EB3-C1DE-0848-A483-89A6BCD60FF0}"/>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272" name="object 28">
            <a:extLst>
              <a:ext uri="{FF2B5EF4-FFF2-40B4-BE49-F238E27FC236}">
                <a16:creationId xmlns:a16="http://schemas.microsoft.com/office/drawing/2014/main" id="{CB8572C2-8142-A041-B4B3-7D725E6E9943}"/>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273" name="object 29">
            <a:extLst>
              <a:ext uri="{FF2B5EF4-FFF2-40B4-BE49-F238E27FC236}">
                <a16:creationId xmlns:a16="http://schemas.microsoft.com/office/drawing/2014/main" id="{B10BA919-9447-B149-B0B7-9E07C5FB9529}"/>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274" name="object 30">
            <a:extLst>
              <a:ext uri="{FF2B5EF4-FFF2-40B4-BE49-F238E27FC236}">
                <a16:creationId xmlns:a16="http://schemas.microsoft.com/office/drawing/2014/main" id="{FF784E08-29D9-1D47-8B31-72028D37B780}"/>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275" name="object 31">
            <a:extLst>
              <a:ext uri="{FF2B5EF4-FFF2-40B4-BE49-F238E27FC236}">
                <a16:creationId xmlns:a16="http://schemas.microsoft.com/office/drawing/2014/main" id="{253C245F-DD93-1B4B-A8C7-D69A63AE7323}"/>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276" name="object 32">
            <a:extLst>
              <a:ext uri="{FF2B5EF4-FFF2-40B4-BE49-F238E27FC236}">
                <a16:creationId xmlns:a16="http://schemas.microsoft.com/office/drawing/2014/main" id="{08AACF0A-F9E2-B049-9831-C80B4593E819}"/>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277" name="object 33">
            <a:extLst>
              <a:ext uri="{FF2B5EF4-FFF2-40B4-BE49-F238E27FC236}">
                <a16:creationId xmlns:a16="http://schemas.microsoft.com/office/drawing/2014/main" id="{1AC86544-00D4-F749-9B64-4407A4D08EE6}"/>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278" name="TextBox 3">
            <a:extLst>
              <a:ext uri="{FF2B5EF4-FFF2-40B4-BE49-F238E27FC236}">
                <a16:creationId xmlns:a16="http://schemas.microsoft.com/office/drawing/2014/main" id="{F3ECB9BB-0EA2-9F4F-9A2C-E12EF3559480}"/>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2" name="Rectangle 1">
            <a:extLst>
              <a:ext uri="{FF2B5EF4-FFF2-40B4-BE49-F238E27FC236}">
                <a16:creationId xmlns:a16="http://schemas.microsoft.com/office/drawing/2014/main" id="{A4E25F1F-49DF-A24E-970B-1BE9490C2878}"/>
              </a:ext>
            </a:extLst>
          </p:cNvPr>
          <p:cNvSpPr/>
          <p:nvPr/>
        </p:nvSpPr>
        <p:spPr>
          <a:xfrm>
            <a:off x="1371600" y="2324406"/>
            <a:ext cx="775804" cy="25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EC4E3D-B053-F647-8750-785298640D5E}"/>
              </a:ext>
            </a:extLst>
          </p:cNvPr>
          <p:cNvSpPr/>
          <p:nvPr/>
        </p:nvSpPr>
        <p:spPr>
          <a:xfrm>
            <a:off x="2743201" y="1701675"/>
            <a:ext cx="762000" cy="35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0A96468-A855-D64C-BBA0-F17055F11B59}"/>
              </a:ext>
            </a:extLst>
          </p:cNvPr>
          <p:cNvSpPr/>
          <p:nvPr/>
        </p:nvSpPr>
        <p:spPr>
          <a:xfrm>
            <a:off x="8966162" y="5013718"/>
            <a:ext cx="762000" cy="35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A96298-C813-0F43-89C3-E0FA30799B9B}"/>
              </a:ext>
            </a:extLst>
          </p:cNvPr>
          <p:cNvSpPr/>
          <p:nvPr/>
        </p:nvSpPr>
        <p:spPr>
          <a:xfrm>
            <a:off x="4569438" y="6209197"/>
            <a:ext cx="296545" cy="104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11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D077D00-8D5E-2B4F-9F40-04FFC2F981E7}"/>
              </a:ext>
            </a:extLst>
          </p:cNvPr>
          <p:cNvSpPr txBox="1">
            <a:spLocks noGrp="1"/>
          </p:cNvSpPr>
          <p:nvPr>
            <p:ph type="title"/>
          </p:nvPr>
        </p:nvSpPr>
        <p:spPr>
          <a:xfrm>
            <a:off x="787400" y="638654"/>
            <a:ext cx="8128000" cy="566822"/>
          </a:xfrm>
          <a:prstGeom prst="rect">
            <a:avLst/>
          </a:prstGeom>
        </p:spPr>
        <p:txBody>
          <a:bodyPr vert="horz" wrap="square" lIns="0" tIns="12700" rIns="0" bIns="0" rtlCol="0">
            <a:spAutoFit/>
          </a:bodyPr>
          <a:lstStyle/>
          <a:p>
            <a:pPr marL="12700">
              <a:lnSpc>
                <a:spcPct val="100000"/>
              </a:lnSpc>
              <a:spcBef>
                <a:spcPts val="100"/>
              </a:spcBef>
              <a:tabLst>
                <a:tab pos="2314575" algn="l"/>
              </a:tabLst>
            </a:pPr>
            <a:r>
              <a:rPr lang="en-US" sz="3600" dirty="0">
                <a:solidFill>
                  <a:srgbClr val="231F20"/>
                </a:solidFill>
              </a:rPr>
              <a:t>Aging in Place Ecosystem:</a:t>
            </a:r>
            <a:endParaRPr sz="3600" dirty="0"/>
          </a:p>
        </p:txBody>
      </p:sp>
      <p:sp>
        <p:nvSpPr>
          <p:cNvPr id="6" name="Rectangle 5">
            <a:extLst>
              <a:ext uri="{FF2B5EF4-FFF2-40B4-BE49-F238E27FC236}">
                <a16:creationId xmlns:a16="http://schemas.microsoft.com/office/drawing/2014/main" id="{F2BD6123-5348-5E45-9040-330140761C0F}"/>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4">
            <a:extLst>
              <a:ext uri="{FF2B5EF4-FFF2-40B4-BE49-F238E27FC236}">
                <a16:creationId xmlns:a16="http://schemas.microsoft.com/office/drawing/2014/main" id="{F83F51C7-24F7-2A46-A334-2FD0B789A3AA}"/>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1F2B10CB-C52C-5847-B85D-5DABDCD15F1F}"/>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9" name="object 6">
            <a:extLst>
              <a:ext uri="{FF2B5EF4-FFF2-40B4-BE49-F238E27FC236}">
                <a16:creationId xmlns:a16="http://schemas.microsoft.com/office/drawing/2014/main" id="{F40155B9-2755-954C-B003-EF099A2E7730}"/>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0" name="object 7">
            <a:extLst>
              <a:ext uri="{FF2B5EF4-FFF2-40B4-BE49-F238E27FC236}">
                <a16:creationId xmlns:a16="http://schemas.microsoft.com/office/drawing/2014/main" id="{88B8E58D-6256-CE47-9BBC-8EBEB3A573CC}"/>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1" name="object 8">
            <a:extLst>
              <a:ext uri="{FF2B5EF4-FFF2-40B4-BE49-F238E27FC236}">
                <a16:creationId xmlns:a16="http://schemas.microsoft.com/office/drawing/2014/main" id="{4B3DC2E9-B75B-5849-839A-A3203AAA4CA4}"/>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2" name="object 9">
            <a:extLst>
              <a:ext uri="{FF2B5EF4-FFF2-40B4-BE49-F238E27FC236}">
                <a16:creationId xmlns:a16="http://schemas.microsoft.com/office/drawing/2014/main" id="{0926EEF5-3C0C-5E4C-96B7-09C1631311DE}"/>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F855AD7A-135F-A04E-B7DD-9D4DFF73FD21}"/>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95E3C202-AE6B-0B4D-A6E6-D8D7488E8805}"/>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5" name="object 12">
            <a:extLst>
              <a:ext uri="{FF2B5EF4-FFF2-40B4-BE49-F238E27FC236}">
                <a16:creationId xmlns:a16="http://schemas.microsoft.com/office/drawing/2014/main" id="{D6FD10ED-23A7-BF49-9259-BDF1144C4AAE}"/>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6" name="object 13">
            <a:extLst>
              <a:ext uri="{FF2B5EF4-FFF2-40B4-BE49-F238E27FC236}">
                <a16:creationId xmlns:a16="http://schemas.microsoft.com/office/drawing/2014/main" id="{CCDAEB78-DCD9-684F-B93B-3E8B19835716}"/>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7" name="object 14">
            <a:extLst>
              <a:ext uri="{FF2B5EF4-FFF2-40B4-BE49-F238E27FC236}">
                <a16:creationId xmlns:a16="http://schemas.microsoft.com/office/drawing/2014/main" id="{556401FA-47AA-304B-B32C-4B7F9F82616B}"/>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18" name="object 15">
            <a:extLst>
              <a:ext uri="{FF2B5EF4-FFF2-40B4-BE49-F238E27FC236}">
                <a16:creationId xmlns:a16="http://schemas.microsoft.com/office/drawing/2014/main" id="{82245B85-951D-554D-9088-0B770E16F144}"/>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19" name="object 16">
            <a:extLst>
              <a:ext uri="{FF2B5EF4-FFF2-40B4-BE49-F238E27FC236}">
                <a16:creationId xmlns:a16="http://schemas.microsoft.com/office/drawing/2014/main" id="{FAF71A95-D49F-B040-9272-F58B12EA2AC9}"/>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0" name="object 17">
            <a:extLst>
              <a:ext uri="{FF2B5EF4-FFF2-40B4-BE49-F238E27FC236}">
                <a16:creationId xmlns:a16="http://schemas.microsoft.com/office/drawing/2014/main" id="{B41AF36B-4B6C-B047-8973-B7EEACCC2D5F}"/>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2691A894-0AD8-5146-9F7D-7A2D87D5DFFC}"/>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2" name="object 19">
            <a:extLst>
              <a:ext uri="{FF2B5EF4-FFF2-40B4-BE49-F238E27FC236}">
                <a16:creationId xmlns:a16="http://schemas.microsoft.com/office/drawing/2014/main" id="{30E7CBB8-DD54-874D-9C4D-CD6156011786}"/>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3" name="object 20">
            <a:extLst>
              <a:ext uri="{FF2B5EF4-FFF2-40B4-BE49-F238E27FC236}">
                <a16:creationId xmlns:a16="http://schemas.microsoft.com/office/drawing/2014/main" id="{4DD7A1DB-B934-0C4F-8A22-A7EF0841CDE8}"/>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4" name="object 21">
            <a:extLst>
              <a:ext uri="{FF2B5EF4-FFF2-40B4-BE49-F238E27FC236}">
                <a16:creationId xmlns:a16="http://schemas.microsoft.com/office/drawing/2014/main" id="{4237C850-6E4A-094F-B440-A5E662444D26}"/>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5" name="object 22">
            <a:extLst>
              <a:ext uri="{FF2B5EF4-FFF2-40B4-BE49-F238E27FC236}">
                <a16:creationId xmlns:a16="http://schemas.microsoft.com/office/drawing/2014/main" id="{90DA2AD4-0BF9-ED4B-A206-504C10254FB6}"/>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6" name="object 23">
            <a:extLst>
              <a:ext uri="{FF2B5EF4-FFF2-40B4-BE49-F238E27FC236}">
                <a16:creationId xmlns:a16="http://schemas.microsoft.com/office/drawing/2014/main" id="{9D1C7FDC-7316-9C40-A5FE-4EE58F57213D}"/>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950DDF35-48A1-0D44-98B1-6FD0BCB2E425}"/>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8" name="object 25">
            <a:extLst>
              <a:ext uri="{FF2B5EF4-FFF2-40B4-BE49-F238E27FC236}">
                <a16:creationId xmlns:a16="http://schemas.microsoft.com/office/drawing/2014/main" id="{AE2EB73F-FBBD-A643-9EA9-3AA8BE9DD1AC}"/>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9" name="object 26">
            <a:extLst>
              <a:ext uri="{FF2B5EF4-FFF2-40B4-BE49-F238E27FC236}">
                <a16:creationId xmlns:a16="http://schemas.microsoft.com/office/drawing/2014/main" id="{453D3E33-0F16-1240-9BD8-B1DFC2EAFB7A}"/>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0" name="object 27">
            <a:extLst>
              <a:ext uri="{FF2B5EF4-FFF2-40B4-BE49-F238E27FC236}">
                <a16:creationId xmlns:a16="http://schemas.microsoft.com/office/drawing/2014/main" id="{BAEDB391-1EDE-074A-A3DF-C57DF5E47E9D}"/>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1" name="object 28">
            <a:extLst>
              <a:ext uri="{FF2B5EF4-FFF2-40B4-BE49-F238E27FC236}">
                <a16:creationId xmlns:a16="http://schemas.microsoft.com/office/drawing/2014/main" id="{EEDFD08A-6848-B743-88D3-E13C1B46DC3D}"/>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2" name="object 29">
            <a:extLst>
              <a:ext uri="{FF2B5EF4-FFF2-40B4-BE49-F238E27FC236}">
                <a16:creationId xmlns:a16="http://schemas.microsoft.com/office/drawing/2014/main" id="{7F89D9F2-FEBF-DC48-B186-B7497DC6DAC7}"/>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3" name="object 30">
            <a:extLst>
              <a:ext uri="{FF2B5EF4-FFF2-40B4-BE49-F238E27FC236}">
                <a16:creationId xmlns:a16="http://schemas.microsoft.com/office/drawing/2014/main" id="{53D88AD7-BB67-E44A-B782-75BC9CD8BFF9}"/>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4" name="object 31">
            <a:extLst>
              <a:ext uri="{FF2B5EF4-FFF2-40B4-BE49-F238E27FC236}">
                <a16:creationId xmlns:a16="http://schemas.microsoft.com/office/drawing/2014/main" id="{511E9D9D-70F0-BF41-AEC9-6EEEB1031F2B}"/>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5" name="object 32">
            <a:extLst>
              <a:ext uri="{FF2B5EF4-FFF2-40B4-BE49-F238E27FC236}">
                <a16:creationId xmlns:a16="http://schemas.microsoft.com/office/drawing/2014/main" id="{4487D43D-0191-F047-B1FF-D0515A17997E}"/>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6" name="object 33">
            <a:extLst>
              <a:ext uri="{FF2B5EF4-FFF2-40B4-BE49-F238E27FC236}">
                <a16:creationId xmlns:a16="http://schemas.microsoft.com/office/drawing/2014/main" id="{EEC8F4A9-4D67-5B4E-84A7-1469519FED8B}"/>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7" name="TextBox 3">
            <a:extLst>
              <a:ext uri="{FF2B5EF4-FFF2-40B4-BE49-F238E27FC236}">
                <a16:creationId xmlns:a16="http://schemas.microsoft.com/office/drawing/2014/main" id="{8768A8A7-6CEB-4545-8FD4-9777C952987C}"/>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pic>
        <p:nvPicPr>
          <p:cNvPr id="42" name="Picture 41">
            <a:extLst>
              <a:ext uri="{FF2B5EF4-FFF2-40B4-BE49-F238E27FC236}">
                <a16:creationId xmlns:a16="http://schemas.microsoft.com/office/drawing/2014/main" id="{A530FE40-A81B-794D-9D46-BD3F597180C2}"/>
              </a:ext>
            </a:extLst>
          </p:cNvPr>
          <p:cNvPicPr>
            <a:picLocks noChangeAspect="1"/>
          </p:cNvPicPr>
          <p:nvPr/>
        </p:nvPicPr>
        <p:blipFill rotWithShape="1">
          <a:blip r:embed="rId2">
            <a:extLst>
              <a:ext uri="{28A0092B-C50C-407E-A947-70E740481C1C}">
                <a14:useLocalDpi xmlns:a14="http://schemas.microsoft.com/office/drawing/2010/main" val="0"/>
              </a:ext>
            </a:extLst>
          </a:blip>
          <a:srcRect t="10088"/>
          <a:stretch/>
        </p:blipFill>
        <p:spPr>
          <a:xfrm>
            <a:off x="0" y="1390142"/>
            <a:ext cx="10058400" cy="6956689"/>
          </a:xfrm>
          <a:prstGeom prst="rect">
            <a:avLst/>
          </a:prstGeom>
        </p:spPr>
      </p:pic>
    </p:spTree>
    <p:extLst>
      <p:ext uri="{BB962C8B-B14F-4D97-AF65-F5344CB8AC3E}">
        <p14:creationId xmlns:p14="http://schemas.microsoft.com/office/powerpoint/2010/main" val="179501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80E3BBC-755A-9E47-BEB3-53D0602071E3}"/>
              </a:ext>
            </a:extLst>
          </p:cNvPr>
          <p:cNvSpPr txBox="1">
            <a:spLocks noGrp="1"/>
          </p:cNvSpPr>
          <p:nvPr>
            <p:ph type="title"/>
          </p:nvPr>
        </p:nvSpPr>
        <p:spPr>
          <a:xfrm>
            <a:off x="787400" y="638654"/>
            <a:ext cx="7061200" cy="566822"/>
          </a:xfrm>
          <a:prstGeom prst="rect">
            <a:avLst/>
          </a:prstGeom>
        </p:spPr>
        <p:txBody>
          <a:bodyPr vert="horz" wrap="square" lIns="0" tIns="12700" rIns="0" bIns="0" rtlCol="0">
            <a:spAutoFit/>
          </a:bodyPr>
          <a:lstStyle/>
          <a:p>
            <a:pPr marL="12700">
              <a:lnSpc>
                <a:spcPct val="100000"/>
              </a:lnSpc>
              <a:spcBef>
                <a:spcPts val="100"/>
              </a:spcBef>
              <a:tabLst>
                <a:tab pos="2314575" algn="l"/>
              </a:tabLst>
            </a:pPr>
            <a:r>
              <a:rPr lang="en-US" sz="3600" dirty="0">
                <a:solidFill>
                  <a:srgbClr val="231F20"/>
                </a:solidFill>
              </a:rPr>
              <a:t>Partnership Abilities:</a:t>
            </a:r>
            <a:endParaRPr sz="3600" dirty="0"/>
          </a:p>
        </p:txBody>
      </p:sp>
      <p:sp>
        <p:nvSpPr>
          <p:cNvPr id="6" name="Rectangle 5">
            <a:extLst>
              <a:ext uri="{FF2B5EF4-FFF2-40B4-BE49-F238E27FC236}">
                <a16:creationId xmlns:a16="http://schemas.microsoft.com/office/drawing/2014/main" id="{6BB34E67-E47F-C245-A6C1-77893E4FF28A}"/>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4">
            <a:extLst>
              <a:ext uri="{FF2B5EF4-FFF2-40B4-BE49-F238E27FC236}">
                <a16:creationId xmlns:a16="http://schemas.microsoft.com/office/drawing/2014/main" id="{887088F2-8EA3-584F-8692-D4225EC4F49F}"/>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66F42D74-14AE-AB4F-8323-E55A4FAB9A88}"/>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9" name="object 6">
            <a:extLst>
              <a:ext uri="{FF2B5EF4-FFF2-40B4-BE49-F238E27FC236}">
                <a16:creationId xmlns:a16="http://schemas.microsoft.com/office/drawing/2014/main" id="{D40AB493-F578-E24F-A3A3-603153D5435A}"/>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0" name="object 7">
            <a:extLst>
              <a:ext uri="{FF2B5EF4-FFF2-40B4-BE49-F238E27FC236}">
                <a16:creationId xmlns:a16="http://schemas.microsoft.com/office/drawing/2014/main" id="{CFE85C10-D757-8F4A-A629-3F29B373EE32}"/>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1" name="object 8">
            <a:extLst>
              <a:ext uri="{FF2B5EF4-FFF2-40B4-BE49-F238E27FC236}">
                <a16:creationId xmlns:a16="http://schemas.microsoft.com/office/drawing/2014/main" id="{D136CFC8-BF6D-1E40-97D2-A71ADC414BB7}"/>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2" name="object 9">
            <a:extLst>
              <a:ext uri="{FF2B5EF4-FFF2-40B4-BE49-F238E27FC236}">
                <a16:creationId xmlns:a16="http://schemas.microsoft.com/office/drawing/2014/main" id="{21289ECC-D346-1342-B6E9-3AC4A44BD646}"/>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3C148492-D0A5-A644-A28C-4378C6394309}"/>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777E9032-8954-0D40-BAF1-6095C1E112E2}"/>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5" name="object 12">
            <a:extLst>
              <a:ext uri="{FF2B5EF4-FFF2-40B4-BE49-F238E27FC236}">
                <a16:creationId xmlns:a16="http://schemas.microsoft.com/office/drawing/2014/main" id="{28E3A409-8142-5642-974C-0AC56EB35DB3}"/>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6" name="object 13">
            <a:extLst>
              <a:ext uri="{FF2B5EF4-FFF2-40B4-BE49-F238E27FC236}">
                <a16:creationId xmlns:a16="http://schemas.microsoft.com/office/drawing/2014/main" id="{DC38887B-414B-7E45-9D67-D07678DBCBCD}"/>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7" name="object 14">
            <a:extLst>
              <a:ext uri="{FF2B5EF4-FFF2-40B4-BE49-F238E27FC236}">
                <a16:creationId xmlns:a16="http://schemas.microsoft.com/office/drawing/2014/main" id="{6A6E96A2-ED7E-BA42-A5D7-EB12FB33BFD6}"/>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18" name="object 15">
            <a:extLst>
              <a:ext uri="{FF2B5EF4-FFF2-40B4-BE49-F238E27FC236}">
                <a16:creationId xmlns:a16="http://schemas.microsoft.com/office/drawing/2014/main" id="{206855F4-DA99-A74E-BAFB-3BE10C4C03E1}"/>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19" name="object 16">
            <a:extLst>
              <a:ext uri="{FF2B5EF4-FFF2-40B4-BE49-F238E27FC236}">
                <a16:creationId xmlns:a16="http://schemas.microsoft.com/office/drawing/2014/main" id="{0C8B3522-88B1-964F-A907-337D1F434513}"/>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0" name="object 17">
            <a:extLst>
              <a:ext uri="{FF2B5EF4-FFF2-40B4-BE49-F238E27FC236}">
                <a16:creationId xmlns:a16="http://schemas.microsoft.com/office/drawing/2014/main" id="{40C8DA5B-6847-A549-9667-EE26A101D0B7}"/>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5ADFBD1D-69DD-1348-B552-4DB9A8386084}"/>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2" name="object 19">
            <a:extLst>
              <a:ext uri="{FF2B5EF4-FFF2-40B4-BE49-F238E27FC236}">
                <a16:creationId xmlns:a16="http://schemas.microsoft.com/office/drawing/2014/main" id="{0C85B31F-8227-0D4D-B4B4-0C904C220A73}"/>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3" name="object 20">
            <a:extLst>
              <a:ext uri="{FF2B5EF4-FFF2-40B4-BE49-F238E27FC236}">
                <a16:creationId xmlns:a16="http://schemas.microsoft.com/office/drawing/2014/main" id="{20D2829A-BA30-4045-BDE2-BCCFEDADACCA}"/>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4" name="object 21">
            <a:extLst>
              <a:ext uri="{FF2B5EF4-FFF2-40B4-BE49-F238E27FC236}">
                <a16:creationId xmlns:a16="http://schemas.microsoft.com/office/drawing/2014/main" id="{CD87AE11-5FDE-2A45-815B-03D70D0BA720}"/>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5" name="object 22">
            <a:extLst>
              <a:ext uri="{FF2B5EF4-FFF2-40B4-BE49-F238E27FC236}">
                <a16:creationId xmlns:a16="http://schemas.microsoft.com/office/drawing/2014/main" id="{984342CE-41F8-3C45-AB0A-0CE84A7F91B9}"/>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6" name="object 23">
            <a:extLst>
              <a:ext uri="{FF2B5EF4-FFF2-40B4-BE49-F238E27FC236}">
                <a16:creationId xmlns:a16="http://schemas.microsoft.com/office/drawing/2014/main" id="{76F019B1-09B5-164F-86E0-3AD0F7CDFE33}"/>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18145603-3110-D445-BB4D-DE4CD9B94C9A}"/>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8" name="object 25">
            <a:extLst>
              <a:ext uri="{FF2B5EF4-FFF2-40B4-BE49-F238E27FC236}">
                <a16:creationId xmlns:a16="http://schemas.microsoft.com/office/drawing/2014/main" id="{57229E51-6682-6648-A37B-19BA1E68F3AD}"/>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9" name="object 26">
            <a:extLst>
              <a:ext uri="{FF2B5EF4-FFF2-40B4-BE49-F238E27FC236}">
                <a16:creationId xmlns:a16="http://schemas.microsoft.com/office/drawing/2014/main" id="{CC83D264-B41E-A84A-B38B-2FBC7F91EC17}"/>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0" name="object 27">
            <a:extLst>
              <a:ext uri="{FF2B5EF4-FFF2-40B4-BE49-F238E27FC236}">
                <a16:creationId xmlns:a16="http://schemas.microsoft.com/office/drawing/2014/main" id="{0EA69F15-DFB5-994F-B7B5-1E0EC90F84AA}"/>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1" name="object 28">
            <a:extLst>
              <a:ext uri="{FF2B5EF4-FFF2-40B4-BE49-F238E27FC236}">
                <a16:creationId xmlns:a16="http://schemas.microsoft.com/office/drawing/2014/main" id="{9D9C4A67-A39F-8F4E-B113-9958582E4E3F}"/>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2" name="object 29">
            <a:extLst>
              <a:ext uri="{FF2B5EF4-FFF2-40B4-BE49-F238E27FC236}">
                <a16:creationId xmlns:a16="http://schemas.microsoft.com/office/drawing/2014/main" id="{BEE8CE3A-F4A0-8241-AE84-E75F903FD0AF}"/>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3" name="object 30">
            <a:extLst>
              <a:ext uri="{FF2B5EF4-FFF2-40B4-BE49-F238E27FC236}">
                <a16:creationId xmlns:a16="http://schemas.microsoft.com/office/drawing/2014/main" id="{E4C02AC1-4AE1-BC4F-B8C9-4225C3176E39}"/>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4" name="object 31">
            <a:extLst>
              <a:ext uri="{FF2B5EF4-FFF2-40B4-BE49-F238E27FC236}">
                <a16:creationId xmlns:a16="http://schemas.microsoft.com/office/drawing/2014/main" id="{997B99D9-9911-AE45-8676-88268FEEB99F}"/>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5" name="object 32">
            <a:extLst>
              <a:ext uri="{FF2B5EF4-FFF2-40B4-BE49-F238E27FC236}">
                <a16:creationId xmlns:a16="http://schemas.microsoft.com/office/drawing/2014/main" id="{C31DBE5D-46CA-AE4C-872B-1237448556C3}"/>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6" name="object 33">
            <a:extLst>
              <a:ext uri="{FF2B5EF4-FFF2-40B4-BE49-F238E27FC236}">
                <a16:creationId xmlns:a16="http://schemas.microsoft.com/office/drawing/2014/main" id="{15073AA5-65D8-1448-AEE0-52EC15BA4645}"/>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7" name="TextBox 3">
            <a:extLst>
              <a:ext uri="{FF2B5EF4-FFF2-40B4-BE49-F238E27FC236}">
                <a16:creationId xmlns:a16="http://schemas.microsoft.com/office/drawing/2014/main" id="{71CA42F4-6273-5445-BC39-D99790490C88}"/>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39" name="object 5">
            <a:extLst>
              <a:ext uri="{FF2B5EF4-FFF2-40B4-BE49-F238E27FC236}">
                <a16:creationId xmlns:a16="http://schemas.microsoft.com/office/drawing/2014/main" id="{5B2E2482-C108-9140-81F1-06610CE33D21}"/>
              </a:ext>
            </a:extLst>
          </p:cNvPr>
          <p:cNvSpPr txBox="1">
            <a:spLocks/>
          </p:cNvSpPr>
          <p:nvPr/>
        </p:nvSpPr>
        <p:spPr>
          <a:xfrm>
            <a:off x="787400" y="2401972"/>
            <a:ext cx="5994400" cy="628377"/>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2000" b="0" kern="0" dirty="0">
                <a:solidFill>
                  <a:srgbClr val="231F20"/>
                </a:solidFill>
                <a:latin typeface="Avenir LT Std 35 Light" panose="020B0402020203020204" pitchFamily="34" charset="0"/>
              </a:rPr>
              <a:t>Live Well teams utilize a co-design approach working with companies to create cutting edge solutions.</a:t>
            </a:r>
            <a:endParaRPr lang="en-US" sz="2000" b="0" kern="0" dirty="0">
              <a:latin typeface="Avenir LT Std 35 Light" panose="020B0402020203020204" pitchFamily="34" charset="0"/>
            </a:endParaRPr>
          </a:p>
        </p:txBody>
      </p:sp>
      <p:sp>
        <p:nvSpPr>
          <p:cNvPr id="3" name="Rectangle 2">
            <a:extLst>
              <a:ext uri="{FF2B5EF4-FFF2-40B4-BE49-F238E27FC236}">
                <a16:creationId xmlns:a16="http://schemas.microsoft.com/office/drawing/2014/main" id="{8F1B43DA-163D-3540-9269-A54BEB43F660}"/>
              </a:ext>
            </a:extLst>
          </p:cNvPr>
          <p:cNvSpPr/>
          <p:nvPr/>
        </p:nvSpPr>
        <p:spPr>
          <a:xfrm>
            <a:off x="681706" y="1981200"/>
            <a:ext cx="2932213" cy="369332"/>
          </a:xfrm>
          <a:prstGeom prst="rect">
            <a:avLst/>
          </a:prstGeom>
        </p:spPr>
        <p:txBody>
          <a:bodyPr wrap="none">
            <a:spAutoFit/>
          </a:bodyPr>
          <a:lstStyle/>
          <a:p>
            <a:r>
              <a:rPr lang="en-US" kern="0" dirty="0">
                <a:solidFill>
                  <a:srgbClr val="231F20"/>
                </a:solidFill>
                <a:latin typeface="Avenir LT Std 35 Light" panose="020B0402020203020204" pitchFamily="34" charset="0"/>
              </a:rPr>
              <a:t> </a:t>
            </a:r>
            <a:r>
              <a:rPr lang="en-US" kern="0" dirty="0">
                <a:solidFill>
                  <a:srgbClr val="231F20"/>
                </a:solidFill>
                <a:latin typeface="Avenir LT Std 95 Black" panose="020B0503020203020204" pitchFamily="34" charset="0"/>
              </a:rPr>
              <a:t>CO-DESIGN APPROACH</a:t>
            </a:r>
            <a:endParaRPr lang="en-US" dirty="0"/>
          </a:p>
        </p:txBody>
      </p:sp>
      <p:sp>
        <p:nvSpPr>
          <p:cNvPr id="41" name="object 5">
            <a:extLst>
              <a:ext uri="{FF2B5EF4-FFF2-40B4-BE49-F238E27FC236}">
                <a16:creationId xmlns:a16="http://schemas.microsoft.com/office/drawing/2014/main" id="{38424947-1EAC-9F47-9E23-A33FE188DCEB}"/>
              </a:ext>
            </a:extLst>
          </p:cNvPr>
          <p:cNvSpPr txBox="1">
            <a:spLocks/>
          </p:cNvSpPr>
          <p:nvPr/>
        </p:nvSpPr>
        <p:spPr>
          <a:xfrm>
            <a:off x="787400" y="3815611"/>
            <a:ext cx="6604000" cy="936154"/>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2000" b="0" kern="0" dirty="0">
                <a:solidFill>
                  <a:srgbClr val="231F20"/>
                </a:solidFill>
                <a:latin typeface="Avenir LT Std 35 Light" panose="020B0402020203020204" pitchFamily="34" charset="0"/>
              </a:rPr>
              <a:t>Live Well conducts workshops with companies and organizations to teach them how to use an innovative process model to solve complex problems.</a:t>
            </a:r>
            <a:endParaRPr lang="en-US" sz="2000" b="0" kern="0" dirty="0">
              <a:latin typeface="Avenir LT Std 35 Light" panose="020B0402020203020204" pitchFamily="34" charset="0"/>
            </a:endParaRPr>
          </a:p>
        </p:txBody>
      </p:sp>
      <p:sp>
        <p:nvSpPr>
          <p:cNvPr id="42" name="Rectangle 41">
            <a:extLst>
              <a:ext uri="{FF2B5EF4-FFF2-40B4-BE49-F238E27FC236}">
                <a16:creationId xmlns:a16="http://schemas.microsoft.com/office/drawing/2014/main" id="{126EC7B8-6DBA-AD49-9ACF-8BE37BC44E2A}"/>
              </a:ext>
            </a:extLst>
          </p:cNvPr>
          <p:cNvSpPr/>
          <p:nvPr/>
        </p:nvSpPr>
        <p:spPr>
          <a:xfrm>
            <a:off x="681706" y="3394839"/>
            <a:ext cx="3382657" cy="369332"/>
          </a:xfrm>
          <a:prstGeom prst="rect">
            <a:avLst/>
          </a:prstGeom>
        </p:spPr>
        <p:txBody>
          <a:bodyPr wrap="none">
            <a:spAutoFit/>
          </a:bodyPr>
          <a:lstStyle/>
          <a:p>
            <a:r>
              <a:rPr lang="en-US" kern="0" dirty="0">
                <a:solidFill>
                  <a:srgbClr val="231F20"/>
                </a:solidFill>
                <a:latin typeface="Avenir LT Std 35 Light" panose="020B0402020203020204" pitchFamily="34" charset="0"/>
              </a:rPr>
              <a:t> </a:t>
            </a:r>
            <a:r>
              <a:rPr lang="en-US" kern="0" dirty="0">
                <a:solidFill>
                  <a:srgbClr val="231F20"/>
                </a:solidFill>
                <a:latin typeface="Avenir LT Std 95 Black" panose="020B0503020203020204" pitchFamily="34" charset="0"/>
              </a:rPr>
              <a:t>INNOVATION WORKSHOPS</a:t>
            </a:r>
            <a:endParaRPr lang="en-US" dirty="0"/>
          </a:p>
        </p:txBody>
      </p:sp>
      <p:sp>
        <p:nvSpPr>
          <p:cNvPr id="40" name="object 5">
            <a:extLst>
              <a:ext uri="{FF2B5EF4-FFF2-40B4-BE49-F238E27FC236}">
                <a16:creationId xmlns:a16="http://schemas.microsoft.com/office/drawing/2014/main" id="{E4A84587-7102-7C4A-9EE2-E114B5573002}"/>
              </a:ext>
            </a:extLst>
          </p:cNvPr>
          <p:cNvSpPr txBox="1">
            <a:spLocks/>
          </p:cNvSpPr>
          <p:nvPr/>
        </p:nvSpPr>
        <p:spPr>
          <a:xfrm>
            <a:off x="787400" y="5464646"/>
            <a:ext cx="7670800" cy="936154"/>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2000" b="0" kern="0" dirty="0">
                <a:solidFill>
                  <a:srgbClr val="231F20"/>
                </a:solidFill>
                <a:latin typeface="Avenir LT Std 35 Light" panose="020B0402020203020204" pitchFamily="34" charset="0"/>
              </a:rPr>
              <a:t>Human-centered empathic design working with all stakeholders, both core and connected. Consumer and patient centric with an understanding of meeting the needs of all stakeholders.</a:t>
            </a:r>
            <a:endParaRPr lang="en-US" sz="2000" b="0" kern="0" dirty="0">
              <a:latin typeface="Avenir LT Std 35 Light" panose="020B0402020203020204" pitchFamily="34" charset="0"/>
            </a:endParaRPr>
          </a:p>
        </p:txBody>
      </p:sp>
      <p:sp>
        <p:nvSpPr>
          <p:cNvPr id="43" name="Rectangle 42">
            <a:extLst>
              <a:ext uri="{FF2B5EF4-FFF2-40B4-BE49-F238E27FC236}">
                <a16:creationId xmlns:a16="http://schemas.microsoft.com/office/drawing/2014/main" id="{66D59C77-5744-AF45-811D-B5BC35ABD99E}"/>
              </a:ext>
            </a:extLst>
          </p:cNvPr>
          <p:cNvSpPr/>
          <p:nvPr/>
        </p:nvSpPr>
        <p:spPr>
          <a:xfrm>
            <a:off x="681706" y="5043874"/>
            <a:ext cx="4721164" cy="369332"/>
          </a:xfrm>
          <a:prstGeom prst="rect">
            <a:avLst/>
          </a:prstGeom>
        </p:spPr>
        <p:txBody>
          <a:bodyPr wrap="none">
            <a:spAutoFit/>
          </a:bodyPr>
          <a:lstStyle/>
          <a:p>
            <a:r>
              <a:rPr lang="en-US" kern="0" dirty="0">
                <a:solidFill>
                  <a:srgbClr val="231F20"/>
                </a:solidFill>
                <a:latin typeface="Avenir LT Std 35 Light" panose="020B0402020203020204" pitchFamily="34" charset="0"/>
              </a:rPr>
              <a:t> </a:t>
            </a:r>
            <a:r>
              <a:rPr lang="en-US" kern="0" dirty="0">
                <a:solidFill>
                  <a:srgbClr val="231F20"/>
                </a:solidFill>
                <a:latin typeface="Avenir LT Std 95 Black" panose="020B0503020203020204" pitchFamily="34" charset="0"/>
              </a:rPr>
              <a:t>HUMAN-CENTERED EMPATHIC DESIGN</a:t>
            </a:r>
            <a:endParaRPr lang="en-US" dirty="0"/>
          </a:p>
        </p:txBody>
      </p:sp>
    </p:spTree>
    <p:extLst>
      <p:ext uri="{BB962C8B-B14F-4D97-AF65-F5344CB8AC3E}">
        <p14:creationId xmlns:p14="http://schemas.microsoft.com/office/powerpoint/2010/main" val="272679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80E3BBC-755A-9E47-BEB3-53D0602071E3}"/>
              </a:ext>
            </a:extLst>
          </p:cNvPr>
          <p:cNvSpPr txBox="1">
            <a:spLocks noGrp="1"/>
          </p:cNvSpPr>
          <p:nvPr>
            <p:ph type="title"/>
          </p:nvPr>
        </p:nvSpPr>
        <p:spPr>
          <a:xfrm>
            <a:off x="787400" y="638654"/>
            <a:ext cx="8204200" cy="566822"/>
          </a:xfrm>
          <a:prstGeom prst="rect">
            <a:avLst/>
          </a:prstGeom>
        </p:spPr>
        <p:txBody>
          <a:bodyPr vert="horz" wrap="square" lIns="0" tIns="12700" rIns="0" bIns="0" rtlCol="0">
            <a:spAutoFit/>
          </a:bodyPr>
          <a:lstStyle/>
          <a:p>
            <a:pPr marL="12700">
              <a:lnSpc>
                <a:spcPct val="100000"/>
              </a:lnSpc>
              <a:spcBef>
                <a:spcPts val="100"/>
              </a:spcBef>
              <a:tabLst>
                <a:tab pos="2314575" algn="l"/>
              </a:tabLst>
            </a:pPr>
            <a:r>
              <a:rPr lang="en-US" sz="3600" dirty="0">
                <a:solidFill>
                  <a:srgbClr val="231F20"/>
                </a:solidFill>
              </a:rPr>
              <a:t>Useful Partnerships:</a:t>
            </a:r>
            <a:endParaRPr sz="3600" dirty="0"/>
          </a:p>
        </p:txBody>
      </p:sp>
      <p:sp>
        <p:nvSpPr>
          <p:cNvPr id="3" name="Rectangle 2">
            <a:extLst>
              <a:ext uri="{FF2B5EF4-FFF2-40B4-BE49-F238E27FC236}">
                <a16:creationId xmlns:a16="http://schemas.microsoft.com/office/drawing/2014/main" id="{C1263E91-ABA7-084B-BBBB-EEF5AA220572}"/>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4">
            <a:extLst>
              <a:ext uri="{FF2B5EF4-FFF2-40B4-BE49-F238E27FC236}">
                <a16:creationId xmlns:a16="http://schemas.microsoft.com/office/drawing/2014/main" id="{F256EB4B-460F-934D-9E23-2BCCAA98C221}"/>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6" name="object 5">
            <a:extLst>
              <a:ext uri="{FF2B5EF4-FFF2-40B4-BE49-F238E27FC236}">
                <a16:creationId xmlns:a16="http://schemas.microsoft.com/office/drawing/2014/main" id="{5D476BF5-75B1-FF4E-9345-730565B264F1}"/>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7" name="object 6">
            <a:extLst>
              <a:ext uri="{FF2B5EF4-FFF2-40B4-BE49-F238E27FC236}">
                <a16:creationId xmlns:a16="http://schemas.microsoft.com/office/drawing/2014/main" id="{E42A9BFF-0E43-8C45-BC1C-01164EBDEAAA}"/>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8" name="object 7">
            <a:extLst>
              <a:ext uri="{FF2B5EF4-FFF2-40B4-BE49-F238E27FC236}">
                <a16:creationId xmlns:a16="http://schemas.microsoft.com/office/drawing/2014/main" id="{1E24428E-7511-A749-9D33-285E876A2935}"/>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9" name="object 8">
            <a:extLst>
              <a:ext uri="{FF2B5EF4-FFF2-40B4-BE49-F238E27FC236}">
                <a16:creationId xmlns:a16="http://schemas.microsoft.com/office/drawing/2014/main" id="{8F01A55F-7D64-6C48-910D-42A738C8675C}"/>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0" name="object 9">
            <a:extLst>
              <a:ext uri="{FF2B5EF4-FFF2-40B4-BE49-F238E27FC236}">
                <a16:creationId xmlns:a16="http://schemas.microsoft.com/office/drawing/2014/main" id="{FA576B9C-1411-E542-B1AA-53BF8EFAE92A}"/>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1" name="object 10">
            <a:extLst>
              <a:ext uri="{FF2B5EF4-FFF2-40B4-BE49-F238E27FC236}">
                <a16:creationId xmlns:a16="http://schemas.microsoft.com/office/drawing/2014/main" id="{617E8961-697E-1447-919D-6D7872ED68D2}"/>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2" name="object 11">
            <a:extLst>
              <a:ext uri="{FF2B5EF4-FFF2-40B4-BE49-F238E27FC236}">
                <a16:creationId xmlns:a16="http://schemas.microsoft.com/office/drawing/2014/main" id="{73084799-75F9-F349-BA2C-B493B832E1A9}"/>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3" name="object 12">
            <a:extLst>
              <a:ext uri="{FF2B5EF4-FFF2-40B4-BE49-F238E27FC236}">
                <a16:creationId xmlns:a16="http://schemas.microsoft.com/office/drawing/2014/main" id="{B706AC68-D843-BD4A-BBC3-07A66B8BBABA}"/>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4" name="object 13">
            <a:extLst>
              <a:ext uri="{FF2B5EF4-FFF2-40B4-BE49-F238E27FC236}">
                <a16:creationId xmlns:a16="http://schemas.microsoft.com/office/drawing/2014/main" id="{CB9D33F3-24A6-B546-B183-37838F3BE729}"/>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5" name="object 14">
            <a:extLst>
              <a:ext uri="{FF2B5EF4-FFF2-40B4-BE49-F238E27FC236}">
                <a16:creationId xmlns:a16="http://schemas.microsoft.com/office/drawing/2014/main" id="{D26B289F-EA6B-E04F-A2CE-1D47944B9313}"/>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16" name="object 15">
            <a:extLst>
              <a:ext uri="{FF2B5EF4-FFF2-40B4-BE49-F238E27FC236}">
                <a16:creationId xmlns:a16="http://schemas.microsoft.com/office/drawing/2014/main" id="{3A4A00E8-80F0-DD46-97A1-0EBAC30B2308}"/>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17" name="object 16">
            <a:extLst>
              <a:ext uri="{FF2B5EF4-FFF2-40B4-BE49-F238E27FC236}">
                <a16:creationId xmlns:a16="http://schemas.microsoft.com/office/drawing/2014/main" id="{457497BF-2457-4B4A-B69C-05429B0F1BE7}"/>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18" name="object 17">
            <a:extLst>
              <a:ext uri="{FF2B5EF4-FFF2-40B4-BE49-F238E27FC236}">
                <a16:creationId xmlns:a16="http://schemas.microsoft.com/office/drawing/2014/main" id="{4CFFF518-55A8-AE42-8A4D-7C12B3CCC5D0}"/>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19" name="object 18">
            <a:extLst>
              <a:ext uri="{FF2B5EF4-FFF2-40B4-BE49-F238E27FC236}">
                <a16:creationId xmlns:a16="http://schemas.microsoft.com/office/drawing/2014/main" id="{7E26FA80-3A50-E541-902D-1FBFB00997DA}"/>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0" name="object 19">
            <a:extLst>
              <a:ext uri="{FF2B5EF4-FFF2-40B4-BE49-F238E27FC236}">
                <a16:creationId xmlns:a16="http://schemas.microsoft.com/office/drawing/2014/main" id="{37CA0B9D-156F-054A-A44B-E758C8C8B2A5}"/>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1" name="object 20">
            <a:extLst>
              <a:ext uri="{FF2B5EF4-FFF2-40B4-BE49-F238E27FC236}">
                <a16:creationId xmlns:a16="http://schemas.microsoft.com/office/drawing/2014/main" id="{D834EFE7-EB0D-F947-95A4-F5884DF8E504}"/>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2" name="object 21">
            <a:extLst>
              <a:ext uri="{FF2B5EF4-FFF2-40B4-BE49-F238E27FC236}">
                <a16:creationId xmlns:a16="http://schemas.microsoft.com/office/drawing/2014/main" id="{DAC510D9-CA7A-FB4D-9F5F-1149BE6B0531}"/>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3" name="object 22">
            <a:extLst>
              <a:ext uri="{FF2B5EF4-FFF2-40B4-BE49-F238E27FC236}">
                <a16:creationId xmlns:a16="http://schemas.microsoft.com/office/drawing/2014/main" id="{B8BAB5AC-0EE6-824C-BF3F-16823F4F0FD1}"/>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4" name="object 23">
            <a:extLst>
              <a:ext uri="{FF2B5EF4-FFF2-40B4-BE49-F238E27FC236}">
                <a16:creationId xmlns:a16="http://schemas.microsoft.com/office/drawing/2014/main" id="{2D868C7B-08B7-454A-92C3-4DD0C376DBD3}"/>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5" name="object 24">
            <a:extLst>
              <a:ext uri="{FF2B5EF4-FFF2-40B4-BE49-F238E27FC236}">
                <a16:creationId xmlns:a16="http://schemas.microsoft.com/office/drawing/2014/main" id="{7EAA46FB-BAA3-9F40-B7F6-7592B2D3CC24}"/>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6" name="object 25">
            <a:extLst>
              <a:ext uri="{FF2B5EF4-FFF2-40B4-BE49-F238E27FC236}">
                <a16:creationId xmlns:a16="http://schemas.microsoft.com/office/drawing/2014/main" id="{8F15105B-2B35-884C-BAD6-A71759F16B4E}"/>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7" name="object 26">
            <a:extLst>
              <a:ext uri="{FF2B5EF4-FFF2-40B4-BE49-F238E27FC236}">
                <a16:creationId xmlns:a16="http://schemas.microsoft.com/office/drawing/2014/main" id="{CAB6E0EA-1E63-EF49-9DAF-FA00141E879A}"/>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28" name="object 27">
            <a:extLst>
              <a:ext uri="{FF2B5EF4-FFF2-40B4-BE49-F238E27FC236}">
                <a16:creationId xmlns:a16="http://schemas.microsoft.com/office/drawing/2014/main" id="{CCE07065-1D54-A242-9279-25A8BF91963F}"/>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29" name="object 28">
            <a:extLst>
              <a:ext uri="{FF2B5EF4-FFF2-40B4-BE49-F238E27FC236}">
                <a16:creationId xmlns:a16="http://schemas.microsoft.com/office/drawing/2014/main" id="{E9AB9AD7-EFD5-B642-ADB7-E2FD565A6763}"/>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0" name="object 29">
            <a:extLst>
              <a:ext uri="{FF2B5EF4-FFF2-40B4-BE49-F238E27FC236}">
                <a16:creationId xmlns:a16="http://schemas.microsoft.com/office/drawing/2014/main" id="{9B8BEB00-39C4-4C44-AC1C-B08BB505DE65}"/>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1" name="object 30">
            <a:extLst>
              <a:ext uri="{FF2B5EF4-FFF2-40B4-BE49-F238E27FC236}">
                <a16:creationId xmlns:a16="http://schemas.microsoft.com/office/drawing/2014/main" id="{40CC3C54-6B54-8749-9315-E29552827132}"/>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2" name="object 31">
            <a:extLst>
              <a:ext uri="{FF2B5EF4-FFF2-40B4-BE49-F238E27FC236}">
                <a16:creationId xmlns:a16="http://schemas.microsoft.com/office/drawing/2014/main" id="{F0D6B41F-A0A5-1C4D-84B0-1815EC46F54A}"/>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3" name="object 32">
            <a:extLst>
              <a:ext uri="{FF2B5EF4-FFF2-40B4-BE49-F238E27FC236}">
                <a16:creationId xmlns:a16="http://schemas.microsoft.com/office/drawing/2014/main" id="{BFB5A536-B7A7-0543-8C24-6E51F221D0EC}"/>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4" name="object 33">
            <a:extLst>
              <a:ext uri="{FF2B5EF4-FFF2-40B4-BE49-F238E27FC236}">
                <a16:creationId xmlns:a16="http://schemas.microsoft.com/office/drawing/2014/main" id="{F2A4FC29-7038-C746-B9EF-4DDD7392DE79}"/>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5" name="TextBox 3">
            <a:extLst>
              <a:ext uri="{FF2B5EF4-FFF2-40B4-BE49-F238E27FC236}">
                <a16:creationId xmlns:a16="http://schemas.microsoft.com/office/drawing/2014/main" id="{2B9BBDF7-39C5-6C46-9521-21BFB137C722}"/>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37" name="object 5">
            <a:extLst>
              <a:ext uri="{FF2B5EF4-FFF2-40B4-BE49-F238E27FC236}">
                <a16:creationId xmlns:a16="http://schemas.microsoft.com/office/drawing/2014/main" id="{3F1DA73E-1895-3245-817F-D2542435F105}"/>
              </a:ext>
            </a:extLst>
          </p:cNvPr>
          <p:cNvSpPr txBox="1">
            <a:spLocks/>
          </p:cNvSpPr>
          <p:nvPr/>
        </p:nvSpPr>
        <p:spPr>
          <a:xfrm>
            <a:off x="787400" y="2401972"/>
            <a:ext cx="5689600" cy="628377"/>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2000" b="0" kern="0" dirty="0">
                <a:solidFill>
                  <a:srgbClr val="231F20"/>
                </a:solidFill>
                <a:latin typeface="Avenir LT Std 35 Light" panose="020B0402020203020204" pitchFamily="34" charset="0"/>
              </a:rPr>
              <a:t>Live Well is looking for partnerships to co-write grants for future innovative work.</a:t>
            </a:r>
            <a:endParaRPr lang="en-US" sz="2000" b="0" kern="0" dirty="0">
              <a:latin typeface="Avenir LT Std 35 Light" panose="020B0402020203020204" pitchFamily="34" charset="0"/>
            </a:endParaRPr>
          </a:p>
        </p:txBody>
      </p:sp>
      <p:sp>
        <p:nvSpPr>
          <p:cNvPr id="38" name="Rectangle 37">
            <a:extLst>
              <a:ext uri="{FF2B5EF4-FFF2-40B4-BE49-F238E27FC236}">
                <a16:creationId xmlns:a16="http://schemas.microsoft.com/office/drawing/2014/main" id="{23D0669C-A748-0645-9426-21C77CC61A30}"/>
              </a:ext>
            </a:extLst>
          </p:cNvPr>
          <p:cNvSpPr/>
          <p:nvPr/>
        </p:nvSpPr>
        <p:spPr>
          <a:xfrm>
            <a:off x="681706" y="1981200"/>
            <a:ext cx="3001143" cy="369332"/>
          </a:xfrm>
          <a:prstGeom prst="rect">
            <a:avLst/>
          </a:prstGeom>
        </p:spPr>
        <p:txBody>
          <a:bodyPr wrap="none">
            <a:spAutoFit/>
          </a:bodyPr>
          <a:lstStyle/>
          <a:p>
            <a:r>
              <a:rPr lang="en-US" kern="0" dirty="0">
                <a:solidFill>
                  <a:srgbClr val="231F20"/>
                </a:solidFill>
                <a:latin typeface="Avenir LT Std 35 Light" panose="020B0402020203020204" pitchFamily="34" charset="0"/>
              </a:rPr>
              <a:t> </a:t>
            </a:r>
            <a:r>
              <a:rPr lang="en-US" kern="0" dirty="0">
                <a:solidFill>
                  <a:srgbClr val="231F20"/>
                </a:solidFill>
                <a:latin typeface="Avenir LT Std 95 Black" panose="020B0503020203020204" pitchFamily="34" charset="0"/>
              </a:rPr>
              <a:t>GRANT OPPORTUNITIES</a:t>
            </a:r>
            <a:endParaRPr lang="en-US" dirty="0"/>
          </a:p>
        </p:txBody>
      </p:sp>
      <p:sp>
        <p:nvSpPr>
          <p:cNvPr id="39" name="object 5">
            <a:extLst>
              <a:ext uri="{FF2B5EF4-FFF2-40B4-BE49-F238E27FC236}">
                <a16:creationId xmlns:a16="http://schemas.microsoft.com/office/drawing/2014/main" id="{955DC135-C31A-124D-B0AD-C32458BAEBC4}"/>
              </a:ext>
            </a:extLst>
          </p:cNvPr>
          <p:cNvSpPr txBox="1">
            <a:spLocks/>
          </p:cNvSpPr>
          <p:nvPr/>
        </p:nvSpPr>
        <p:spPr>
          <a:xfrm>
            <a:off x="787400" y="4485715"/>
            <a:ext cx="6604000" cy="936154"/>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2000" b="0" kern="0" dirty="0">
                <a:solidFill>
                  <a:srgbClr val="231F20"/>
                </a:solidFill>
                <a:latin typeface="Avenir LT Std 35 Light" panose="020B0402020203020204" pitchFamily="34" charset="0"/>
              </a:rPr>
              <a:t>Live Well wants to partner with organizations that can integrate innovative solutions developed during semester long projects.</a:t>
            </a:r>
            <a:endParaRPr lang="en-US" sz="2000" b="0" kern="0" dirty="0">
              <a:latin typeface="Avenir LT Std 35 Light" panose="020B0402020203020204" pitchFamily="34" charset="0"/>
            </a:endParaRPr>
          </a:p>
        </p:txBody>
      </p:sp>
      <p:sp>
        <p:nvSpPr>
          <p:cNvPr id="40" name="Rectangle 39">
            <a:extLst>
              <a:ext uri="{FF2B5EF4-FFF2-40B4-BE49-F238E27FC236}">
                <a16:creationId xmlns:a16="http://schemas.microsoft.com/office/drawing/2014/main" id="{A4948D3F-BDBA-8A46-A76D-594295D5DEEA}"/>
              </a:ext>
            </a:extLst>
          </p:cNvPr>
          <p:cNvSpPr/>
          <p:nvPr/>
        </p:nvSpPr>
        <p:spPr>
          <a:xfrm>
            <a:off x="681706" y="4064943"/>
            <a:ext cx="3879588" cy="369332"/>
          </a:xfrm>
          <a:prstGeom prst="rect">
            <a:avLst/>
          </a:prstGeom>
        </p:spPr>
        <p:txBody>
          <a:bodyPr wrap="none">
            <a:spAutoFit/>
          </a:bodyPr>
          <a:lstStyle/>
          <a:p>
            <a:r>
              <a:rPr lang="en-US" kern="0" dirty="0">
                <a:solidFill>
                  <a:srgbClr val="231F20"/>
                </a:solidFill>
                <a:latin typeface="Avenir LT Std 35 Light" panose="020B0402020203020204" pitchFamily="34" charset="0"/>
              </a:rPr>
              <a:t> </a:t>
            </a:r>
            <a:r>
              <a:rPr lang="en-US" kern="0" dirty="0">
                <a:solidFill>
                  <a:srgbClr val="231F20"/>
                </a:solidFill>
                <a:latin typeface="Avenir LT Std 95 Black" panose="020B0503020203020204" pitchFamily="34" charset="0"/>
              </a:rPr>
              <a:t>INTEGRATION OF INNOVATION</a:t>
            </a:r>
            <a:endParaRPr lang="en-US" dirty="0"/>
          </a:p>
        </p:txBody>
      </p:sp>
    </p:spTree>
    <p:extLst>
      <p:ext uri="{BB962C8B-B14F-4D97-AF65-F5344CB8AC3E}">
        <p14:creationId xmlns:p14="http://schemas.microsoft.com/office/powerpoint/2010/main" val="392181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D4A1C28-A733-7346-B2A1-671F7E22232A}"/>
              </a:ext>
            </a:extLst>
          </p:cNvPr>
          <p:cNvSpPr txBox="1">
            <a:spLocks/>
          </p:cNvSpPr>
          <p:nvPr/>
        </p:nvSpPr>
        <p:spPr>
          <a:xfrm>
            <a:off x="787400" y="1829684"/>
            <a:ext cx="8509000" cy="566822"/>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3600" kern="0" dirty="0">
                <a:solidFill>
                  <a:srgbClr val="231F20"/>
                </a:solidFill>
              </a:rPr>
              <a:t>Questions and Comments?</a:t>
            </a:r>
            <a:endParaRPr lang="en-US" sz="3600" kern="0" dirty="0"/>
          </a:p>
        </p:txBody>
      </p:sp>
      <p:sp>
        <p:nvSpPr>
          <p:cNvPr id="6" name="Rectangle 5">
            <a:extLst>
              <a:ext uri="{FF2B5EF4-FFF2-40B4-BE49-F238E27FC236}">
                <a16:creationId xmlns:a16="http://schemas.microsoft.com/office/drawing/2014/main" id="{A6E86C30-CD1E-8749-9698-58342C106CE5}"/>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4">
            <a:extLst>
              <a:ext uri="{FF2B5EF4-FFF2-40B4-BE49-F238E27FC236}">
                <a16:creationId xmlns:a16="http://schemas.microsoft.com/office/drawing/2014/main" id="{118A1DEF-4DA5-BC42-917C-DEB672B925B1}"/>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BD4CDA5C-F824-DD44-A243-92F06EAF715B}"/>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9" name="object 6">
            <a:extLst>
              <a:ext uri="{FF2B5EF4-FFF2-40B4-BE49-F238E27FC236}">
                <a16:creationId xmlns:a16="http://schemas.microsoft.com/office/drawing/2014/main" id="{D39ECCA1-83AF-4247-B7FF-0C9AFDA7A73B}"/>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0" name="object 7">
            <a:extLst>
              <a:ext uri="{FF2B5EF4-FFF2-40B4-BE49-F238E27FC236}">
                <a16:creationId xmlns:a16="http://schemas.microsoft.com/office/drawing/2014/main" id="{F7167DD9-03C6-6D4E-B94A-C297119C3113}"/>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1" name="object 8">
            <a:extLst>
              <a:ext uri="{FF2B5EF4-FFF2-40B4-BE49-F238E27FC236}">
                <a16:creationId xmlns:a16="http://schemas.microsoft.com/office/drawing/2014/main" id="{4996880F-B6F0-F64C-9E4F-AE6AFECD6DD2}"/>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2" name="object 9">
            <a:extLst>
              <a:ext uri="{FF2B5EF4-FFF2-40B4-BE49-F238E27FC236}">
                <a16:creationId xmlns:a16="http://schemas.microsoft.com/office/drawing/2014/main" id="{E8A59AB8-99E7-D748-9B41-BB62D5E5B7BF}"/>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8A035386-2AC4-4F41-A1D8-4CCFA4C4224B}"/>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AD62AC47-D1B1-3640-BDAB-0E4D35DC1EAF}"/>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5" name="object 12">
            <a:extLst>
              <a:ext uri="{FF2B5EF4-FFF2-40B4-BE49-F238E27FC236}">
                <a16:creationId xmlns:a16="http://schemas.microsoft.com/office/drawing/2014/main" id="{15F9E910-54C5-9141-A4FB-560EE189852C}"/>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6" name="object 13">
            <a:extLst>
              <a:ext uri="{FF2B5EF4-FFF2-40B4-BE49-F238E27FC236}">
                <a16:creationId xmlns:a16="http://schemas.microsoft.com/office/drawing/2014/main" id="{9AD2919E-74BE-4F40-B8DA-50BE65DBDB1F}"/>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7" name="object 14">
            <a:extLst>
              <a:ext uri="{FF2B5EF4-FFF2-40B4-BE49-F238E27FC236}">
                <a16:creationId xmlns:a16="http://schemas.microsoft.com/office/drawing/2014/main" id="{664BAE85-1C4F-E44C-9B04-AC101B7F726F}"/>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18" name="object 15">
            <a:extLst>
              <a:ext uri="{FF2B5EF4-FFF2-40B4-BE49-F238E27FC236}">
                <a16:creationId xmlns:a16="http://schemas.microsoft.com/office/drawing/2014/main" id="{BFEE816B-999D-A948-BD1B-B7B1D2586BCB}"/>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19" name="object 16">
            <a:extLst>
              <a:ext uri="{FF2B5EF4-FFF2-40B4-BE49-F238E27FC236}">
                <a16:creationId xmlns:a16="http://schemas.microsoft.com/office/drawing/2014/main" id="{9F934FF5-2AB7-D44B-A8D3-E32296CE2C5F}"/>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0" name="object 17">
            <a:extLst>
              <a:ext uri="{FF2B5EF4-FFF2-40B4-BE49-F238E27FC236}">
                <a16:creationId xmlns:a16="http://schemas.microsoft.com/office/drawing/2014/main" id="{2E2EAFE3-8476-0B43-9EB9-C88952200CDD}"/>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E70FE6F5-1740-EF4D-B9C0-235609907D83}"/>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2" name="object 19">
            <a:extLst>
              <a:ext uri="{FF2B5EF4-FFF2-40B4-BE49-F238E27FC236}">
                <a16:creationId xmlns:a16="http://schemas.microsoft.com/office/drawing/2014/main" id="{FF40FE1D-8885-C24A-8551-CA4D514992A8}"/>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3" name="object 20">
            <a:extLst>
              <a:ext uri="{FF2B5EF4-FFF2-40B4-BE49-F238E27FC236}">
                <a16:creationId xmlns:a16="http://schemas.microsoft.com/office/drawing/2014/main" id="{D665CBA1-C4FD-D147-B11A-ADB567CC5581}"/>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4" name="object 21">
            <a:extLst>
              <a:ext uri="{FF2B5EF4-FFF2-40B4-BE49-F238E27FC236}">
                <a16:creationId xmlns:a16="http://schemas.microsoft.com/office/drawing/2014/main" id="{42747D12-F33D-7F44-AFD2-2A6C7F34D8D1}"/>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5" name="object 22">
            <a:extLst>
              <a:ext uri="{FF2B5EF4-FFF2-40B4-BE49-F238E27FC236}">
                <a16:creationId xmlns:a16="http://schemas.microsoft.com/office/drawing/2014/main" id="{C3D094E5-5A57-BF41-A1B1-04BF767D7D4E}"/>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6" name="object 23">
            <a:extLst>
              <a:ext uri="{FF2B5EF4-FFF2-40B4-BE49-F238E27FC236}">
                <a16:creationId xmlns:a16="http://schemas.microsoft.com/office/drawing/2014/main" id="{F4387919-F2E4-4A44-BCE0-EF2BAC7B6A8F}"/>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A8FBC8C7-EEDD-7C4F-B3CE-04028A2E7DB5}"/>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8" name="object 25">
            <a:extLst>
              <a:ext uri="{FF2B5EF4-FFF2-40B4-BE49-F238E27FC236}">
                <a16:creationId xmlns:a16="http://schemas.microsoft.com/office/drawing/2014/main" id="{BCEBDC54-2923-C045-81C4-0E4D8B4C4602}"/>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9" name="object 26">
            <a:extLst>
              <a:ext uri="{FF2B5EF4-FFF2-40B4-BE49-F238E27FC236}">
                <a16:creationId xmlns:a16="http://schemas.microsoft.com/office/drawing/2014/main" id="{167558C3-3789-8B48-9B8F-CB24F3179A01}"/>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0" name="object 27">
            <a:extLst>
              <a:ext uri="{FF2B5EF4-FFF2-40B4-BE49-F238E27FC236}">
                <a16:creationId xmlns:a16="http://schemas.microsoft.com/office/drawing/2014/main" id="{C6BBF2C4-0AE0-4540-9315-725EE4DC442F}"/>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1" name="object 28">
            <a:extLst>
              <a:ext uri="{FF2B5EF4-FFF2-40B4-BE49-F238E27FC236}">
                <a16:creationId xmlns:a16="http://schemas.microsoft.com/office/drawing/2014/main" id="{E48FDEA5-647D-194C-BE68-0B5293A34D6F}"/>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2" name="object 29">
            <a:extLst>
              <a:ext uri="{FF2B5EF4-FFF2-40B4-BE49-F238E27FC236}">
                <a16:creationId xmlns:a16="http://schemas.microsoft.com/office/drawing/2014/main" id="{74AF66A6-0010-FA4D-9D0A-0603DF4C1C32}"/>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3" name="object 30">
            <a:extLst>
              <a:ext uri="{FF2B5EF4-FFF2-40B4-BE49-F238E27FC236}">
                <a16:creationId xmlns:a16="http://schemas.microsoft.com/office/drawing/2014/main" id="{4F555AF3-75E6-7446-BEE4-D86042A104A9}"/>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4" name="object 31">
            <a:extLst>
              <a:ext uri="{FF2B5EF4-FFF2-40B4-BE49-F238E27FC236}">
                <a16:creationId xmlns:a16="http://schemas.microsoft.com/office/drawing/2014/main" id="{79E4AA31-EB77-4D49-9260-95E8F78A2E56}"/>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5" name="object 32">
            <a:extLst>
              <a:ext uri="{FF2B5EF4-FFF2-40B4-BE49-F238E27FC236}">
                <a16:creationId xmlns:a16="http://schemas.microsoft.com/office/drawing/2014/main" id="{A146CB1C-A708-C444-8270-E5638831467F}"/>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6" name="object 33">
            <a:extLst>
              <a:ext uri="{FF2B5EF4-FFF2-40B4-BE49-F238E27FC236}">
                <a16:creationId xmlns:a16="http://schemas.microsoft.com/office/drawing/2014/main" id="{7577F0B2-76AE-134B-874D-ED4F522E3640}"/>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7" name="TextBox 3">
            <a:extLst>
              <a:ext uri="{FF2B5EF4-FFF2-40B4-BE49-F238E27FC236}">
                <a16:creationId xmlns:a16="http://schemas.microsoft.com/office/drawing/2014/main" id="{8E1C9457-63F7-FA41-8E69-F8AD4AD885FB}"/>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38" name="object 5">
            <a:extLst>
              <a:ext uri="{FF2B5EF4-FFF2-40B4-BE49-F238E27FC236}">
                <a16:creationId xmlns:a16="http://schemas.microsoft.com/office/drawing/2014/main" id="{EE7F6136-11BF-B943-AC10-80EDBF65CABF}"/>
              </a:ext>
            </a:extLst>
          </p:cNvPr>
          <p:cNvSpPr txBox="1">
            <a:spLocks/>
          </p:cNvSpPr>
          <p:nvPr/>
        </p:nvSpPr>
        <p:spPr>
          <a:xfrm>
            <a:off x="1600200" y="2840424"/>
            <a:ext cx="7086600" cy="1502976"/>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3200" b="0" kern="0" dirty="0">
                <a:solidFill>
                  <a:srgbClr val="231F20"/>
                </a:solidFill>
                <a:latin typeface="Avenir LT Std 35 Light" panose="020B0402020203020204" pitchFamily="34" charset="0"/>
              </a:rPr>
              <a:t>For more information, visit: </a:t>
            </a:r>
            <a:r>
              <a:rPr lang="en-US" sz="3200" kern="0" dirty="0">
                <a:solidFill>
                  <a:srgbClr val="231F20"/>
                </a:solidFill>
                <a:latin typeface="Avenir LT Std 95 Black" panose="020B0503020203020204" pitchFamily="34" charset="0"/>
              </a:rPr>
              <a:t>livewellcollaborative.org </a:t>
            </a:r>
          </a:p>
          <a:p>
            <a:pPr marL="12700" algn="ctr">
              <a:spcBef>
                <a:spcPts val="100"/>
              </a:spcBef>
              <a:tabLst>
                <a:tab pos="2314575" algn="l"/>
              </a:tabLst>
            </a:pPr>
            <a:r>
              <a:rPr lang="en-US" sz="3200" b="0" kern="0" dirty="0">
                <a:solidFill>
                  <a:srgbClr val="231F20"/>
                </a:solidFill>
                <a:latin typeface="Avenir LT Std 35 Light" panose="020B0402020203020204" pitchFamily="34" charset="0"/>
              </a:rPr>
              <a:t>or contact us directly:</a:t>
            </a:r>
          </a:p>
        </p:txBody>
      </p:sp>
      <p:sp>
        <p:nvSpPr>
          <p:cNvPr id="39" name="object 5">
            <a:extLst>
              <a:ext uri="{FF2B5EF4-FFF2-40B4-BE49-F238E27FC236}">
                <a16:creationId xmlns:a16="http://schemas.microsoft.com/office/drawing/2014/main" id="{C2FA25E6-2F15-484D-921B-4068B13E75D9}"/>
              </a:ext>
            </a:extLst>
          </p:cNvPr>
          <p:cNvSpPr txBox="1">
            <a:spLocks/>
          </p:cNvSpPr>
          <p:nvPr/>
        </p:nvSpPr>
        <p:spPr>
          <a:xfrm>
            <a:off x="-533400" y="4809586"/>
            <a:ext cx="7086600" cy="869469"/>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1800" b="0" kern="0" dirty="0">
                <a:solidFill>
                  <a:srgbClr val="231F20"/>
                </a:solidFill>
                <a:latin typeface="Avenir LT Std 35 Light" panose="020B0402020203020204" pitchFamily="34" charset="0"/>
              </a:rPr>
              <a:t>Linda </a:t>
            </a:r>
            <a:r>
              <a:rPr lang="en-US" sz="1800" b="0" kern="0" dirty="0" err="1">
                <a:solidFill>
                  <a:srgbClr val="231F20"/>
                </a:solidFill>
                <a:latin typeface="Avenir LT Std 35 Light" panose="020B0402020203020204" pitchFamily="34" charset="0"/>
              </a:rPr>
              <a:t>Dunseath</a:t>
            </a:r>
            <a:endParaRPr lang="en-US" sz="1800" b="0" kern="0" dirty="0">
              <a:solidFill>
                <a:srgbClr val="231F20"/>
              </a:solidFill>
              <a:latin typeface="Avenir LT Std 35 Light" panose="020B0402020203020204" pitchFamily="34" charset="0"/>
            </a:endParaRPr>
          </a:p>
          <a:p>
            <a:pPr marL="12700" algn="ctr">
              <a:spcBef>
                <a:spcPts val="100"/>
              </a:spcBef>
              <a:tabLst>
                <a:tab pos="2314575" algn="l"/>
              </a:tabLst>
            </a:pPr>
            <a:r>
              <a:rPr lang="en-US" sz="1800" b="0" kern="0" dirty="0">
                <a:solidFill>
                  <a:srgbClr val="231F20"/>
                </a:solidFill>
                <a:latin typeface="Avenir LT Std 35 Light" panose="020B0402020203020204" pitchFamily="34" charset="0"/>
              </a:rPr>
              <a:t>Executive Director</a:t>
            </a:r>
          </a:p>
          <a:p>
            <a:pPr marL="12700" algn="ctr">
              <a:spcBef>
                <a:spcPts val="100"/>
              </a:spcBef>
              <a:tabLst>
                <a:tab pos="2314575" algn="l"/>
              </a:tabLst>
            </a:pPr>
            <a:r>
              <a:rPr lang="en-US" sz="1800" kern="0" dirty="0" err="1">
                <a:solidFill>
                  <a:srgbClr val="231F20"/>
                </a:solidFill>
                <a:latin typeface="Avenir LT Std 95 Black" panose="020B0503020203020204" pitchFamily="34" charset="0"/>
              </a:rPr>
              <a:t>ldunseath@livewellcollaborative.org</a:t>
            </a:r>
            <a:endParaRPr lang="en-US" sz="1800" kern="0" dirty="0">
              <a:solidFill>
                <a:srgbClr val="231F20"/>
              </a:solidFill>
              <a:latin typeface="Avenir LT Std 95 Black" panose="020B0503020203020204" pitchFamily="34" charset="0"/>
            </a:endParaRPr>
          </a:p>
        </p:txBody>
      </p:sp>
      <p:sp>
        <p:nvSpPr>
          <p:cNvPr id="40" name="object 5">
            <a:extLst>
              <a:ext uri="{FF2B5EF4-FFF2-40B4-BE49-F238E27FC236}">
                <a16:creationId xmlns:a16="http://schemas.microsoft.com/office/drawing/2014/main" id="{DD445FF6-0D1D-3449-A703-DC8BACD0C0B6}"/>
              </a:ext>
            </a:extLst>
          </p:cNvPr>
          <p:cNvSpPr txBox="1">
            <a:spLocks/>
          </p:cNvSpPr>
          <p:nvPr/>
        </p:nvSpPr>
        <p:spPr>
          <a:xfrm>
            <a:off x="3886200" y="4800600"/>
            <a:ext cx="7086600" cy="869469"/>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1800" b="0" kern="0" dirty="0">
                <a:solidFill>
                  <a:srgbClr val="231F20"/>
                </a:solidFill>
                <a:latin typeface="Avenir LT Std 35 Light" panose="020B0402020203020204" pitchFamily="34" charset="0"/>
              </a:rPr>
              <a:t>Craig Vogel</a:t>
            </a:r>
          </a:p>
          <a:p>
            <a:pPr marL="12700" algn="ctr">
              <a:spcBef>
                <a:spcPts val="100"/>
              </a:spcBef>
              <a:tabLst>
                <a:tab pos="2314575" algn="l"/>
              </a:tabLst>
            </a:pPr>
            <a:r>
              <a:rPr lang="en-US" sz="1800" b="0" kern="0" dirty="0">
                <a:solidFill>
                  <a:srgbClr val="231F20"/>
                </a:solidFill>
                <a:latin typeface="Avenir LT Std 35 Light" panose="020B0402020203020204" pitchFamily="34" charset="0"/>
              </a:rPr>
              <a:t>President</a:t>
            </a:r>
          </a:p>
          <a:p>
            <a:pPr marL="12700" algn="ctr">
              <a:spcBef>
                <a:spcPts val="100"/>
              </a:spcBef>
              <a:tabLst>
                <a:tab pos="2314575" algn="l"/>
              </a:tabLst>
            </a:pPr>
            <a:r>
              <a:rPr lang="en-US" sz="1800" kern="0" dirty="0" err="1">
                <a:solidFill>
                  <a:srgbClr val="231F20"/>
                </a:solidFill>
                <a:latin typeface="Avenir LT Std 95 Black" panose="020B0503020203020204" pitchFamily="34" charset="0"/>
              </a:rPr>
              <a:t>vogelcg@ucmail.uc.edu</a:t>
            </a:r>
            <a:endParaRPr lang="en-US" sz="1800" kern="0" dirty="0">
              <a:solidFill>
                <a:srgbClr val="231F20"/>
              </a:solidFill>
              <a:latin typeface="Avenir LT Std 95 Black" panose="020B0503020203020204" pitchFamily="34" charset="0"/>
            </a:endParaRPr>
          </a:p>
        </p:txBody>
      </p:sp>
      <p:sp>
        <p:nvSpPr>
          <p:cNvPr id="41" name="object 5">
            <a:extLst>
              <a:ext uri="{FF2B5EF4-FFF2-40B4-BE49-F238E27FC236}">
                <a16:creationId xmlns:a16="http://schemas.microsoft.com/office/drawing/2014/main" id="{A7DFA885-F211-A148-B5B2-A84619571A7C}"/>
              </a:ext>
            </a:extLst>
          </p:cNvPr>
          <p:cNvSpPr txBox="1">
            <a:spLocks/>
          </p:cNvSpPr>
          <p:nvPr/>
        </p:nvSpPr>
        <p:spPr>
          <a:xfrm>
            <a:off x="1524000" y="6019271"/>
            <a:ext cx="7086600" cy="869469"/>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1800" b="0" kern="0" dirty="0">
                <a:solidFill>
                  <a:srgbClr val="231F20"/>
                </a:solidFill>
                <a:latin typeface="Avenir LT Std 35 Light" panose="020B0402020203020204" pitchFamily="34" charset="0"/>
              </a:rPr>
              <a:t>Blake Lane</a:t>
            </a:r>
          </a:p>
          <a:p>
            <a:pPr marL="12700" algn="ctr">
              <a:spcBef>
                <a:spcPts val="100"/>
              </a:spcBef>
              <a:tabLst>
                <a:tab pos="2314575" algn="l"/>
              </a:tabLst>
            </a:pPr>
            <a:r>
              <a:rPr lang="en-US" sz="1800" b="0" kern="0" dirty="0">
                <a:solidFill>
                  <a:srgbClr val="231F20"/>
                </a:solidFill>
                <a:latin typeface="Avenir LT Std 35 Light" panose="020B0402020203020204" pitchFamily="34" charset="0"/>
              </a:rPr>
              <a:t>PhD Research Fellow</a:t>
            </a:r>
          </a:p>
          <a:p>
            <a:pPr marL="12700" algn="ctr">
              <a:spcBef>
                <a:spcPts val="100"/>
              </a:spcBef>
              <a:tabLst>
                <a:tab pos="2314575" algn="l"/>
              </a:tabLst>
            </a:pPr>
            <a:r>
              <a:rPr lang="en-US" sz="1800" kern="0" dirty="0" err="1">
                <a:solidFill>
                  <a:srgbClr val="231F20"/>
                </a:solidFill>
                <a:latin typeface="Avenir LT Std 95 Black" panose="020B0503020203020204" pitchFamily="34" charset="0"/>
              </a:rPr>
              <a:t>blakelane@livewellcollaborative.org</a:t>
            </a:r>
            <a:endParaRPr lang="en-US" sz="1800" kern="0" dirty="0">
              <a:solidFill>
                <a:srgbClr val="231F20"/>
              </a:solidFill>
              <a:latin typeface="Avenir LT Std 95 Black" panose="020B0503020203020204" pitchFamily="34" charset="0"/>
            </a:endParaRPr>
          </a:p>
        </p:txBody>
      </p:sp>
    </p:spTree>
    <p:extLst>
      <p:ext uri="{BB962C8B-B14F-4D97-AF65-F5344CB8AC3E}">
        <p14:creationId xmlns:p14="http://schemas.microsoft.com/office/powerpoint/2010/main" val="116824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5">
            <a:extLst>
              <a:ext uri="{FF2B5EF4-FFF2-40B4-BE49-F238E27FC236}">
                <a16:creationId xmlns:a16="http://schemas.microsoft.com/office/drawing/2014/main" id="{D8F5DBA6-4886-004B-8C9C-A644A0205BE7}"/>
              </a:ext>
            </a:extLst>
          </p:cNvPr>
          <p:cNvSpPr txBox="1">
            <a:spLocks/>
          </p:cNvSpPr>
          <p:nvPr/>
        </p:nvSpPr>
        <p:spPr>
          <a:xfrm>
            <a:off x="3124200" y="2057400"/>
            <a:ext cx="8509000" cy="566822"/>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3600" kern="0" dirty="0">
                <a:solidFill>
                  <a:srgbClr val="231F20"/>
                </a:solidFill>
              </a:rPr>
              <a:t>Our Purpose:</a:t>
            </a:r>
            <a:endParaRPr lang="en-US" sz="3600" kern="0" dirty="0"/>
          </a:p>
        </p:txBody>
      </p:sp>
      <p:sp>
        <p:nvSpPr>
          <p:cNvPr id="32" name="object 5">
            <a:extLst>
              <a:ext uri="{FF2B5EF4-FFF2-40B4-BE49-F238E27FC236}">
                <a16:creationId xmlns:a16="http://schemas.microsoft.com/office/drawing/2014/main" id="{F6750C14-2AD2-9B4A-A4DC-10F29EF56572}"/>
              </a:ext>
            </a:extLst>
          </p:cNvPr>
          <p:cNvSpPr txBox="1">
            <a:spLocks/>
          </p:cNvSpPr>
          <p:nvPr/>
        </p:nvSpPr>
        <p:spPr>
          <a:xfrm>
            <a:off x="5390797" y="3068140"/>
            <a:ext cx="4114800" cy="1551707"/>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2000" b="0" kern="0" dirty="0">
                <a:solidFill>
                  <a:srgbClr val="231F20"/>
                </a:solidFill>
                <a:latin typeface="Avenir LT Std 35 Light" panose="020B0402020203020204" pitchFamily="34" charset="0"/>
              </a:rPr>
              <a:t>To specialize in </a:t>
            </a:r>
            <a:r>
              <a:rPr lang="en-US" sz="2000" kern="0" dirty="0">
                <a:solidFill>
                  <a:srgbClr val="231F20"/>
                </a:solidFill>
                <a:latin typeface="Avenir LT Std 95 Black" panose="020B0503020203020204" pitchFamily="34" charset="0"/>
              </a:rPr>
              <a:t>USER CENTERED RESEARCH</a:t>
            </a:r>
            <a:r>
              <a:rPr lang="en-US" sz="2000" b="0" kern="0" dirty="0">
                <a:solidFill>
                  <a:srgbClr val="231F20"/>
                </a:solidFill>
                <a:latin typeface="Avenir LT Std 35 Light" panose="020B0402020203020204" pitchFamily="34" charset="0"/>
              </a:rPr>
              <a:t> for the development of products and services for living well across the lifespan, with an expertise in the 50+ marketplace.</a:t>
            </a:r>
            <a:endParaRPr lang="en-US" sz="2000" b="0" kern="0" dirty="0">
              <a:latin typeface="Avenir LT Std 35 Light" panose="020B0402020203020204" pitchFamily="34" charset="0"/>
            </a:endParaRPr>
          </a:p>
        </p:txBody>
      </p:sp>
      <p:sp>
        <p:nvSpPr>
          <p:cNvPr id="9" name="Rectangle 8">
            <a:extLst>
              <a:ext uri="{FF2B5EF4-FFF2-40B4-BE49-F238E27FC236}">
                <a16:creationId xmlns:a16="http://schemas.microsoft.com/office/drawing/2014/main" id="{BE781EFB-1FB8-4142-AB89-321934BF5CFA}"/>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bject 4">
            <a:extLst>
              <a:ext uri="{FF2B5EF4-FFF2-40B4-BE49-F238E27FC236}">
                <a16:creationId xmlns:a16="http://schemas.microsoft.com/office/drawing/2014/main" id="{4ABB4188-199A-974F-93CC-6F5364A65567}"/>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34" name="object 5">
            <a:extLst>
              <a:ext uri="{FF2B5EF4-FFF2-40B4-BE49-F238E27FC236}">
                <a16:creationId xmlns:a16="http://schemas.microsoft.com/office/drawing/2014/main" id="{66B749B7-350A-D444-AF8A-41B46CCA1FEA}"/>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36" name="object 6">
            <a:extLst>
              <a:ext uri="{FF2B5EF4-FFF2-40B4-BE49-F238E27FC236}">
                <a16:creationId xmlns:a16="http://schemas.microsoft.com/office/drawing/2014/main" id="{FFA665C3-F45F-384E-9AFC-5144C34E0DC9}"/>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38" name="object 7">
            <a:extLst>
              <a:ext uri="{FF2B5EF4-FFF2-40B4-BE49-F238E27FC236}">
                <a16:creationId xmlns:a16="http://schemas.microsoft.com/office/drawing/2014/main" id="{C785EA4D-3E5A-0C41-86E8-15D0104C2632}"/>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41" name="object 8">
            <a:extLst>
              <a:ext uri="{FF2B5EF4-FFF2-40B4-BE49-F238E27FC236}">
                <a16:creationId xmlns:a16="http://schemas.microsoft.com/office/drawing/2014/main" id="{2974E614-B52C-0749-A5AE-A2873DEBF249}"/>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42" name="object 9">
            <a:extLst>
              <a:ext uri="{FF2B5EF4-FFF2-40B4-BE49-F238E27FC236}">
                <a16:creationId xmlns:a16="http://schemas.microsoft.com/office/drawing/2014/main" id="{F41A784B-7865-294E-86F9-E94EF08F5648}"/>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43" name="object 10">
            <a:extLst>
              <a:ext uri="{FF2B5EF4-FFF2-40B4-BE49-F238E27FC236}">
                <a16:creationId xmlns:a16="http://schemas.microsoft.com/office/drawing/2014/main" id="{D985A957-48BC-3C41-9CEB-0D109C28626E}"/>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44" name="object 11">
            <a:extLst>
              <a:ext uri="{FF2B5EF4-FFF2-40B4-BE49-F238E27FC236}">
                <a16:creationId xmlns:a16="http://schemas.microsoft.com/office/drawing/2014/main" id="{66668137-89B0-424C-9FB4-31E018703BCA}"/>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45" name="object 12">
            <a:extLst>
              <a:ext uri="{FF2B5EF4-FFF2-40B4-BE49-F238E27FC236}">
                <a16:creationId xmlns:a16="http://schemas.microsoft.com/office/drawing/2014/main" id="{BC9CC535-A1D6-BA40-9705-4FB06CD1533A}"/>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46" name="object 13">
            <a:extLst>
              <a:ext uri="{FF2B5EF4-FFF2-40B4-BE49-F238E27FC236}">
                <a16:creationId xmlns:a16="http://schemas.microsoft.com/office/drawing/2014/main" id="{E4998909-F567-2A48-80B5-6C36F20E20C8}"/>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47" name="object 14">
            <a:extLst>
              <a:ext uri="{FF2B5EF4-FFF2-40B4-BE49-F238E27FC236}">
                <a16:creationId xmlns:a16="http://schemas.microsoft.com/office/drawing/2014/main" id="{2B3E7F9C-38A5-E84E-9DC7-808BCD833FB2}"/>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48" name="object 15">
            <a:extLst>
              <a:ext uri="{FF2B5EF4-FFF2-40B4-BE49-F238E27FC236}">
                <a16:creationId xmlns:a16="http://schemas.microsoft.com/office/drawing/2014/main" id="{71A3F3F5-37D7-BA40-881F-D612A8F9F929}"/>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49" name="object 16">
            <a:extLst>
              <a:ext uri="{FF2B5EF4-FFF2-40B4-BE49-F238E27FC236}">
                <a16:creationId xmlns:a16="http://schemas.microsoft.com/office/drawing/2014/main" id="{DEB9537A-193C-734E-A0FF-71C0CD606233}"/>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50" name="object 17">
            <a:extLst>
              <a:ext uri="{FF2B5EF4-FFF2-40B4-BE49-F238E27FC236}">
                <a16:creationId xmlns:a16="http://schemas.microsoft.com/office/drawing/2014/main" id="{C378F8E1-1519-E448-AEFB-11A7894009C7}"/>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51" name="object 18">
            <a:extLst>
              <a:ext uri="{FF2B5EF4-FFF2-40B4-BE49-F238E27FC236}">
                <a16:creationId xmlns:a16="http://schemas.microsoft.com/office/drawing/2014/main" id="{70C19771-1883-AD46-B0AD-121E108C154A}"/>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52" name="object 19">
            <a:extLst>
              <a:ext uri="{FF2B5EF4-FFF2-40B4-BE49-F238E27FC236}">
                <a16:creationId xmlns:a16="http://schemas.microsoft.com/office/drawing/2014/main" id="{1839C827-A3E1-EA40-AE64-9DF723A6670D}"/>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53" name="object 20">
            <a:extLst>
              <a:ext uri="{FF2B5EF4-FFF2-40B4-BE49-F238E27FC236}">
                <a16:creationId xmlns:a16="http://schemas.microsoft.com/office/drawing/2014/main" id="{CB411EBA-6D4A-4646-9F4A-841379AD7B5D}"/>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54" name="object 21">
            <a:extLst>
              <a:ext uri="{FF2B5EF4-FFF2-40B4-BE49-F238E27FC236}">
                <a16:creationId xmlns:a16="http://schemas.microsoft.com/office/drawing/2014/main" id="{DE6ED8F4-9D8A-D04B-88BB-3A7F1FA74D8F}"/>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55" name="object 22">
            <a:extLst>
              <a:ext uri="{FF2B5EF4-FFF2-40B4-BE49-F238E27FC236}">
                <a16:creationId xmlns:a16="http://schemas.microsoft.com/office/drawing/2014/main" id="{B88B15EE-78A4-9B4A-9E38-322CEB3AB91C}"/>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56" name="object 23">
            <a:extLst>
              <a:ext uri="{FF2B5EF4-FFF2-40B4-BE49-F238E27FC236}">
                <a16:creationId xmlns:a16="http://schemas.microsoft.com/office/drawing/2014/main" id="{BB8E660E-C331-1B46-A321-85F2D45FE029}"/>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57" name="object 24">
            <a:extLst>
              <a:ext uri="{FF2B5EF4-FFF2-40B4-BE49-F238E27FC236}">
                <a16:creationId xmlns:a16="http://schemas.microsoft.com/office/drawing/2014/main" id="{6141189F-BDA8-3940-8E20-18A43005DD9F}"/>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58" name="object 25">
            <a:extLst>
              <a:ext uri="{FF2B5EF4-FFF2-40B4-BE49-F238E27FC236}">
                <a16:creationId xmlns:a16="http://schemas.microsoft.com/office/drawing/2014/main" id="{3C2DE5BB-16D3-CB40-818E-72AFAAEE1A90}"/>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59" name="object 26">
            <a:extLst>
              <a:ext uri="{FF2B5EF4-FFF2-40B4-BE49-F238E27FC236}">
                <a16:creationId xmlns:a16="http://schemas.microsoft.com/office/drawing/2014/main" id="{D8EAFA59-A90D-7549-AC91-73F94FCE88EE}"/>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60" name="object 27">
            <a:extLst>
              <a:ext uri="{FF2B5EF4-FFF2-40B4-BE49-F238E27FC236}">
                <a16:creationId xmlns:a16="http://schemas.microsoft.com/office/drawing/2014/main" id="{A7DEFDF4-9612-8D4C-9C04-3AAD5FC67CFF}"/>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6F0D16AE-AEFE-9A43-ABA0-500AE81707FA}"/>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3BD63E63-1D81-774C-9432-F230C5F720BC}"/>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63" name="object 30">
            <a:extLst>
              <a:ext uri="{FF2B5EF4-FFF2-40B4-BE49-F238E27FC236}">
                <a16:creationId xmlns:a16="http://schemas.microsoft.com/office/drawing/2014/main" id="{2BBDBEEB-5615-BE45-813C-C7245611C745}"/>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64" name="object 31">
            <a:extLst>
              <a:ext uri="{FF2B5EF4-FFF2-40B4-BE49-F238E27FC236}">
                <a16:creationId xmlns:a16="http://schemas.microsoft.com/office/drawing/2014/main" id="{4E6A3212-367D-474B-A35F-811F1EFE75F4}"/>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65" name="object 32">
            <a:extLst>
              <a:ext uri="{FF2B5EF4-FFF2-40B4-BE49-F238E27FC236}">
                <a16:creationId xmlns:a16="http://schemas.microsoft.com/office/drawing/2014/main" id="{4C1CE7E0-D498-A042-BB5F-278F92FFBD13}"/>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66" name="object 33">
            <a:extLst>
              <a:ext uri="{FF2B5EF4-FFF2-40B4-BE49-F238E27FC236}">
                <a16:creationId xmlns:a16="http://schemas.microsoft.com/office/drawing/2014/main" id="{113E0B00-8663-9D4E-9AA4-F20C7B6835E0}"/>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67" name="TextBox 3">
            <a:extLst>
              <a:ext uri="{FF2B5EF4-FFF2-40B4-BE49-F238E27FC236}">
                <a16:creationId xmlns:a16="http://schemas.microsoft.com/office/drawing/2014/main" id="{060C7A3A-A73B-C741-9136-600C48361AED}"/>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39" name="object 5">
            <a:extLst>
              <a:ext uri="{FF2B5EF4-FFF2-40B4-BE49-F238E27FC236}">
                <a16:creationId xmlns:a16="http://schemas.microsoft.com/office/drawing/2014/main" id="{7355ABFB-9761-9740-8489-FAB6F58A325B}"/>
              </a:ext>
            </a:extLst>
          </p:cNvPr>
          <p:cNvSpPr txBox="1">
            <a:spLocks/>
          </p:cNvSpPr>
          <p:nvPr/>
        </p:nvSpPr>
        <p:spPr>
          <a:xfrm>
            <a:off x="-1727200" y="2057400"/>
            <a:ext cx="8509000" cy="566822"/>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3600" kern="0" dirty="0">
                <a:solidFill>
                  <a:srgbClr val="231F20"/>
                </a:solidFill>
              </a:rPr>
              <a:t>Who we are:</a:t>
            </a:r>
            <a:endParaRPr lang="en-US" sz="3600" kern="0" dirty="0"/>
          </a:p>
        </p:txBody>
      </p:sp>
      <p:sp>
        <p:nvSpPr>
          <p:cNvPr id="40" name="object 5">
            <a:extLst>
              <a:ext uri="{FF2B5EF4-FFF2-40B4-BE49-F238E27FC236}">
                <a16:creationId xmlns:a16="http://schemas.microsoft.com/office/drawing/2014/main" id="{13250A51-51DF-7C48-9C2F-10543CF3CAC3}"/>
              </a:ext>
            </a:extLst>
          </p:cNvPr>
          <p:cNvSpPr txBox="1">
            <a:spLocks/>
          </p:cNvSpPr>
          <p:nvPr/>
        </p:nvSpPr>
        <p:spPr>
          <a:xfrm>
            <a:off x="381000" y="3068140"/>
            <a:ext cx="4552598" cy="1859483"/>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lgn="ctr">
              <a:spcBef>
                <a:spcPts val="100"/>
              </a:spcBef>
              <a:tabLst>
                <a:tab pos="2314575" algn="l"/>
              </a:tabLst>
            </a:pPr>
            <a:r>
              <a:rPr lang="en-US" sz="2000" b="0" kern="0" dirty="0">
                <a:solidFill>
                  <a:srgbClr val="231F20"/>
                </a:solidFill>
                <a:latin typeface="Avenir LT Std 35 Light" panose="020B0402020203020204" pitchFamily="34" charset="0"/>
              </a:rPr>
              <a:t>Founded in 2007 by the University of Cincinnati and Procter &amp; Gamble, the Live Well Collaborative is a 501c6 nonprofit that transforms people’s experiences by delivering breakthrough innovations across the lifespan.</a:t>
            </a:r>
            <a:endParaRPr lang="en-US" sz="2000" b="0" kern="0" dirty="0">
              <a:latin typeface="Avenir LT Std 35 Light" panose="020B0402020203020204" pitchFamily="34" charset="0"/>
            </a:endParaRPr>
          </a:p>
        </p:txBody>
      </p:sp>
    </p:spTree>
    <p:extLst>
      <p:ext uri="{BB962C8B-B14F-4D97-AF65-F5344CB8AC3E}">
        <p14:creationId xmlns:p14="http://schemas.microsoft.com/office/powerpoint/2010/main" val="367931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42517" y="7737247"/>
            <a:ext cx="110489" cy="177800"/>
          </a:xfrm>
          <a:prstGeom prst="rect">
            <a:avLst/>
          </a:prstGeom>
        </p:spPr>
        <p:txBody>
          <a:bodyPr vert="horz" wrap="square" lIns="0" tIns="12700" rIns="0" bIns="0" rtlCol="0">
            <a:spAutoFit/>
          </a:bodyPr>
          <a:lstStyle/>
          <a:p>
            <a:pPr marL="12700">
              <a:lnSpc>
                <a:spcPct val="100000"/>
              </a:lnSpc>
              <a:spcBef>
                <a:spcPts val="100"/>
              </a:spcBef>
            </a:pPr>
            <a:r>
              <a:rPr sz="1000" b="1" dirty="0">
                <a:latin typeface="AvenirLTStd-Black"/>
                <a:cs typeface="AvenirLTStd-Black"/>
              </a:rPr>
              <a:t>+</a:t>
            </a:r>
            <a:endParaRPr sz="1000" dirty="0">
              <a:latin typeface="AvenirLTStd-Black"/>
              <a:cs typeface="AvenirLTStd-Black"/>
            </a:endParaRPr>
          </a:p>
        </p:txBody>
      </p:sp>
      <p:sp>
        <p:nvSpPr>
          <p:cNvPr id="3" name="object 3"/>
          <p:cNvSpPr txBox="1"/>
          <p:nvPr/>
        </p:nvSpPr>
        <p:spPr>
          <a:xfrm>
            <a:off x="8476591" y="7737247"/>
            <a:ext cx="110489" cy="177800"/>
          </a:xfrm>
          <a:prstGeom prst="rect">
            <a:avLst/>
          </a:prstGeom>
        </p:spPr>
        <p:txBody>
          <a:bodyPr vert="horz" wrap="square" lIns="0" tIns="12700" rIns="0" bIns="0" rtlCol="0">
            <a:spAutoFit/>
          </a:bodyPr>
          <a:lstStyle/>
          <a:p>
            <a:pPr marL="12700">
              <a:lnSpc>
                <a:spcPct val="100000"/>
              </a:lnSpc>
              <a:spcBef>
                <a:spcPts val="100"/>
              </a:spcBef>
            </a:pPr>
            <a:r>
              <a:rPr sz="1000" b="1" dirty="0">
                <a:latin typeface="AvenirLTStd-Black"/>
                <a:cs typeface="AvenirLTStd-Black"/>
              </a:rPr>
              <a:t>+</a:t>
            </a:r>
            <a:endParaRPr sz="1000" dirty="0">
              <a:latin typeface="AvenirLTStd-Black"/>
              <a:cs typeface="AvenirLTStd-Black"/>
            </a:endParaRPr>
          </a:p>
        </p:txBody>
      </p:sp>
      <p:pic>
        <p:nvPicPr>
          <p:cNvPr id="10" name="Picture 9" descr="OverviewSlides-03.png">
            <a:extLst>
              <a:ext uri="{FF2B5EF4-FFF2-40B4-BE49-F238E27FC236}">
                <a16:creationId xmlns:a16="http://schemas.microsoft.com/office/drawing/2014/main" id="{56DE88EC-68A5-9F4F-A223-0F07189EE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10210800" cy="7280181"/>
          </a:xfrm>
          <a:prstGeom prst="rect">
            <a:avLst/>
          </a:prstGeom>
        </p:spPr>
      </p:pic>
      <p:sp>
        <p:nvSpPr>
          <p:cNvPr id="11" name="Rectangle 10">
            <a:extLst>
              <a:ext uri="{FF2B5EF4-FFF2-40B4-BE49-F238E27FC236}">
                <a16:creationId xmlns:a16="http://schemas.microsoft.com/office/drawing/2014/main" id="{1EF03F52-219D-AB42-A91C-AF58FAD3D1FF}"/>
              </a:ext>
            </a:extLst>
          </p:cNvPr>
          <p:cNvSpPr/>
          <p:nvPr/>
        </p:nvSpPr>
        <p:spPr>
          <a:xfrm>
            <a:off x="0" y="7119051"/>
            <a:ext cx="10058400" cy="618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4">
            <a:extLst>
              <a:ext uri="{FF2B5EF4-FFF2-40B4-BE49-F238E27FC236}">
                <a16:creationId xmlns:a16="http://schemas.microsoft.com/office/drawing/2014/main" id="{69943DDA-7ACC-024C-82F6-775BE16CE5DD}"/>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3" name="object 5">
            <a:extLst>
              <a:ext uri="{FF2B5EF4-FFF2-40B4-BE49-F238E27FC236}">
                <a16:creationId xmlns:a16="http://schemas.microsoft.com/office/drawing/2014/main" id="{33B833B9-D354-064C-B8CE-0EB8D17C543E}"/>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14" name="object 6">
            <a:extLst>
              <a:ext uri="{FF2B5EF4-FFF2-40B4-BE49-F238E27FC236}">
                <a16:creationId xmlns:a16="http://schemas.microsoft.com/office/drawing/2014/main" id="{0F997083-3D0B-F341-8CB1-982803964EC4}"/>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5" name="object 7">
            <a:extLst>
              <a:ext uri="{FF2B5EF4-FFF2-40B4-BE49-F238E27FC236}">
                <a16:creationId xmlns:a16="http://schemas.microsoft.com/office/drawing/2014/main" id="{DBFA5FF3-0403-FA40-8E4E-0DD0596F473E}"/>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6" name="object 8">
            <a:extLst>
              <a:ext uri="{FF2B5EF4-FFF2-40B4-BE49-F238E27FC236}">
                <a16:creationId xmlns:a16="http://schemas.microsoft.com/office/drawing/2014/main" id="{3FC9287C-73FC-C648-A7A1-8FCC3703AA24}"/>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7" name="object 9">
            <a:extLst>
              <a:ext uri="{FF2B5EF4-FFF2-40B4-BE49-F238E27FC236}">
                <a16:creationId xmlns:a16="http://schemas.microsoft.com/office/drawing/2014/main" id="{9EA4695F-7D99-3449-AFBB-6C127729BD71}"/>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8" name="object 10">
            <a:extLst>
              <a:ext uri="{FF2B5EF4-FFF2-40B4-BE49-F238E27FC236}">
                <a16:creationId xmlns:a16="http://schemas.microsoft.com/office/drawing/2014/main" id="{7A44C06A-61C7-FF4E-B606-AD439B76EF60}"/>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9" name="object 11">
            <a:extLst>
              <a:ext uri="{FF2B5EF4-FFF2-40B4-BE49-F238E27FC236}">
                <a16:creationId xmlns:a16="http://schemas.microsoft.com/office/drawing/2014/main" id="{F5068F7C-70EA-9D44-9968-C97DDBDC012E}"/>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20" name="object 12">
            <a:extLst>
              <a:ext uri="{FF2B5EF4-FFF2-40B4-BE49-F238E27FC236}">
                <a16:creationId xmlns:a16="http://schemas.microsoft.com/office/drawing/2014/main" id="{D83C8770-06A1-5D40-AE19-4AFF9C62FAE6}"/>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21" name="object 13">
            <a:extLst>
              <a:ext uri="{FF2B5EF4-FFF2-40B4-BE49-F238E27FC236}">
                <a16:creationId xmlns:a16="http://schemas.microsoft.com/office/drawing/2014/main" id="{4B01EBD3-ADC7-FE49-9149-16E8AC7035EC}"/>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22" name="object 14">
            <a:extLst>
              <a:ext uri="{FF2B5EF4-FFF2-40B4-BE49-F238E27FC236}">
                <a16:creationId xmlns:a16="http://schemas.microsoft.com/office/drawing/2014/main" id="{A3EA90B0-F1F6-E44C-B307-A2C1B887F098}"/>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23" name="object 15">
            <a:extLst>
              <a:ext uri="{FF2B5EF4-FFF2-40B4-BE49-F238E27FC236}">
                <a16:creationId xmlns:a16="http://schemas.microsoft.com/office/drawing/2014/main" id="{196F6FEC-8FF2-9746-A2D0-9F00EAAAF32F}"/>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24" name="object 16">
            <a:extLst>
              <a:ext uri="{FF2B5EF4-FFF2-40B4-BE49-F238E27FC236}">
                <a16:creationId xmlns:a16="http://schemas.microsoft.com/office/drawing/2014/main" id="{6CCB0875-5DF7-E44B-BAE6-1E8D7FB6E4C1}"/>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5" name="object 17">
            <a:extLst>
              <a:ext uri="{FF2B5EF4-FFF2-40B4-BE49-F238E27FC236}">
                <a16:creationId xmlns:a16="http://schemas.microsoft.com/office/drawing/2014/main" id="{56EDF759-0BBD-D948-860B-C85EB3B8187D}"/>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6" name="object 18">
            <a:extLst>
              <a:ext uri="{FF2B5EF4-FFF2-40B4-BE49-F238E27FC236}">
                <a16:creationId xmlns:a16="http://schemas.microsoft.com/office/drawing/2014/main" id="{79746C09-69BF-A040-8EE1-FB00DDEF96B0}"/>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7" name="object 19">
            <a:extLst>
              <a:ext uri="{FF2B5EF4-FFF2-40B4-BE49-F238E27FC236}">
                <a16:creationId xmlns:a16="http://schemas.microsoft.com/office/drawing/2014/main" id="{1339D928-5B5A-5749-8157-3427CC2A4F62}"/>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8" name="object 20">
            <a:extLst>
              <a:ext uri="{FF2B5EF4-FFF2-40B4-BE49-F238E27FC236}">
                <a16:creationId xmlns:a16="http://schemas.microsoft.com/office/drawing/2014/main" id="{137C8D78-3299-7B47-9573-6B6AC965BC33}"/>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9" name="object 21">
            <a:extLst>
              <a:ext uri="{FF2B5EF4-FFF2-40B4-BE49-F238E27FC236}">
                <a16:creationId xmlns:a16="http://schemas.microsoft.com/office/drawing/2014/main" id="{BFBFE16C-034E-3048-9542-3D4EDEDDEF34}"/>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1" name="object 22">
            <a:extLst>
              <a:ext uri="{FF2B5EF4-FFF2-40B4-BE49-F238E27FC236}">
                <a16:creationId xmlns:a16="http://schemas.microsoft.com/office/drawing/2014/main" id="{5EB8588E-DC0E-F645-8457-2019331AA5C9}"/>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3" name="object 23">
            <a:extLst>
              <a:ext uri="{FF2B5EF4-FFF2-40B4-BE49-F238E27FC236}">
                <a16:creationId xmlns:a16="http://schemas.microsoft.com/office/drawing/2014/main" id="{7ECF42AA-84A2-AA44-9B9F-1976428AA995}"/>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4" name="object 24">
            <a:extLst>
              <a:ext uri="{FF2B5EF4-FFF2-40B4-BE49-F238E27FC236}">
                <a16:creationId xmlns:a16="http://schemas.microsoft.com/office/drawing/2014/main" id="{4BFBB420-0A54-C046-BD60-9C9E7138B9DA}"/>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5" name="object 25">
            <a:extLst>
              <a:ext uri="{FF2B5EF4-FFF2-40B4-BE49-F238E27FC236}">
                <a16:creationId xmlns:a16="http://schemas.microsoft.com/office/drawing/2014/main" id="{407B2AC4-92FE-204B-A62E-D0B7AF2108D9}"/>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36" name="object 26">
            <a:extLst>
              <a:ext uri="{FF2B5EF4-FFF2-40B4-BE49-F238E27FC236}">
                <a16:creationId xmlns:a16="http://schemas.microsoft.com/office/drawing/2014/main" id="{BA7AFB0F-D567-7840-BCAB-E29E66307A6F}"/>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7" name="object 27">
            <a:extLst>
              <a:ext uri="{FF2B5EF4-FFF2-40B4-BE49-F238E27FC236}">
                <a16:creationId xmlns:a16="http://schemas.microsoft.com/office/drawing/2014/main" id="{DE6EAD0F-C876-4A4E-80D8-7FB443E51A53}"/>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8" name="object 28">
            <a:extLst>
              <a:ext uri="{FF2B5EF4-FFF2-40B4-BE49-F238E27FC236}">
                <a16:creationId xmlns:a16="http://schemas.microsoft.com/office/drawing/2014/main" id="{22823F81-FD6A-F548-9179-3740C3B85A87}"/>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9" name="object 29">
            <a:extLst>
              <a:ext uri="{FF2B5EF4-FFF2-40B4-BE49-F238E27FC236}">
                <a16:creationId xmlns:a16="http://schemas.microsoft.com/office/drawing/2014/main" id="{835D9FE7-1B41-274E-B79F-44E9A263836E}"/>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40" name="object 30">
            <a:extLst>
              <a:ext uri="{FF2B5EF4-FFF2-40B4-BE49-F238E27FC236}">
                <a16:creationId xmlns:a16="http://schemas.microsoft.com/office/drawing/2014/main" id="{AAF0313D-46F0-BD43-B9FE-3B2069DAE81C}"/>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41" name="object 31">
            <a:extLst>
              <a:ext uri="{FF2B5EF4-FFF2-40B4-BE49-F238E27FC236}">
                <a16:creationId xmlns:a16="http://schemas.microsoft.com/office/drawing/2014/main" id="{01D906CD-E437-404E-9E16-885E278FADF6}"/>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42" name="object 32">
            <a:extLst>
              <a:ext uri="{FF2B5EF4-FFF2-40B4-BE49-F238E27FC236}">
                <a16:creationId xmlns:a16="http://schemas.microsoft.com/office/drawing/2014/main" id="{5EA490D4-F3BE-D544-86DF-82DDF732E363}"/>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43" name="object 33">
            <a:extLst>
              <a:ext uri="{FF2B5EF4-FFF2-40B4-BE49-F238E27FC236}">
                <a16:creationId xmlns:a16="http://schemas.microsoft.com/office/drawing/2014/main" id="{3F4217CB-82A3-264D-83E4-4563AFA85CA4}"/>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44" name="TextBox 3">
            <a:extLst>
              <a:ext uri="{FF2B5EF4-FFF2-40B4-BE49-F238E27FC236}">
                <a16:creationId xmlns:a16="http://schemas.microsoft.com/office/drawing/2014/main" id="{C078270A-28F7-3B46-9820-700CC5003E53}"/>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4" name="Rectangle 3">
            <a:extLst>
              <a:ext uri="{FF2B5EF4-FFF2-40B4-BE49-F238E27FC236}">
                <a16:creationId xmlns:a16="http://schemas.microsoft.com/office/drawing/2014/main" id="{A9A348C6-A817-3943-AF74-6B3DB73742D3}"/>
              </a:ext>
            </a:extLst>
          </p:cNvPr>
          <p:cNvSpPr/>
          <p:nvPr/>
        </p:nvSpPr>
        <p:spPr>
          <a:xfrm>
            <a:off x="217509" y="1676400"/>
            <a:ext cx="1687491"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B6A541E-7E8F-7145-954E-A7DB656C5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98518"/>
            <a:ext cx="1573421" cy="516082"/>
          </a:xfrm>
          <a:prstGeom prst="rect">
            <a:avLst/>
          </a:prstGeom>
        </p:spPr>
      </p:pic>
    </p:spTree>
    <p:extLst>
      <p:ext uri="{BB962C8B-B14F-4D97-AF65-F5344CB8AC3E}">
        <p14:creationId xmlns:p14="http://schemas.microsoft.com/office/powerpoint/2010/main" val="99471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42517" y="7737247"/>
            <a:ext cx="110489" cy="177800"/>
          </a:xfrm>
          <a:prstGeom prst="rect">
            <a:avLst/>
          </a:prstGeom>
        </p:spPr>
        <p:txBody>
          <a:bodyPr vert="horz" wrap="square" lIns="0" tIns="12700" rIns="0" bIns="0" rtlCol="0">
            <a:spAutoFit/>
          </a:bodyPr>
          <a:lstStyle/>
          <a:p>
            <a:pPr marL="12700">
              <a:lnSpc>
                <a:spcPct val="100000"/>
              </a:lnSpc>
              <a:spcBef>
                <a:spcPts val="100"/>
              </a:spcBef>
            </a:pPr>
            <a:r>
              <a:rPr sz="1000" b="1" dirty="0">
                <a:latin typeface="AvenirLTStd-Black"/>
                <a:cs typeface="AvenirLTStd-Black"/>
              </a:rPr>
              <a:t>+</a:t>
            </a:r>
            <a:endParaRPr sz="1000" dirty="0">
              <a:latin typeface="AvenirLTStd-Black"/>
              <a:cs typeface="AvenirLTStd-Black"/>
            </a:endParaRPr>
          </a:p>
        </p:txBody>
      </p:sp>
      <p:sp>
        <p:nvSpPr>
          <p:cNvPr id="3" name="object 3"/>
          <p:cNvSpPr txBox="1"/>
          <p:nvPr/>
        </p:nvSpPr>
        <p:spPr>
          <a:xfrm>
            <a:off x="8476591" y="7737247"/>
            <a:ext cx="110489" cy="177800"/>
          </a:xfrm>
          <a:prstGeom prst="rect">
            <a:avLst/>
          </a:prstGeom>
        </p:spPr>
        <p:txBody>
          <a:bodyPr vert="horz" wrap="square" lIns="0" tIns="12700" rIns="0" bIns="0" rtlCol="0">
            <a:spAutoFit/>
          </a:bodyPr>
          <a:lstStyle/>
          <a:p>
            <a:pPr marL="12700">
              <a:lnSpc>
                <a:spcPct val="100000"/>
              </a:lnSpc>
              <a:spcBef>
                <a:spcPts val="100"/>
              </a:spcBef>
            </a:pPr>
            <a:r>
              <a:rPr sz="1000" b="1" dirty="0">
                <a:latin typeface="AvenirLTStd-Black"/>
                <a:cs typeface="AvenirLTStd-Black"/>
              </a:rPr>
              <a:t>+</a:t>
            </a:r>
            <a:endParaRPr sz="1000" dirty="0">
              <a:latin typeface="AvenirLTStd-Black"/>
              <a:cs typeface="AvenirLTStd-Black"/>
            </a:endParaRPr>
          </a:p>
        </p:txBody>
      </p:sp>
      <p:pic>
        <p:nvPicPr>
          <p:cNvPr id="10" name="Picture 9" descr="OverviewSlides-03.png">
            <a:extLst>
              <a:ext uri="{FF2B5EF4-FFF2-40B4-BE49-F238E27FC236}">
                <a16:creationId xmlns:a16="http://schemas.microsoft.com/office/drawing/2014/main" id="{56DE88EC-68A5-9F4F-A223-0F07189EE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10210800" cy="7280181"/>
          </a:xfrm>
          <a:prstGeom prst="rect">
            <a:avLst/>
          </a:prstGeom>
        </p:spPr>
      </p:pic>
      <p:sp>
        <p:nvSpPr>
          <p:cNvPr id="11" name="Rectangle 10">
            <a:extLst>
              <a:ext uri="{FF2B5EF4-FFF2-40B4-BE49-F238E27FC236}">
                <a16:creationId xmlns:a16="http://schemas.microsoft.com/office/drawing/2014/main" id="{1EF03F52-219D-AB42-A91C-AF58FAD3D1FF}"/>
              </a:ext>
            </a:extLst>
          </p:cNvPr>
          <p:cNvSpPr/>
          <p:nvPr/>
        </p:nvSpPr>
        <p:spPr>
          <a:xfrm>
            <a:off x="0" y="7119051"/>
            <a:ext cx="10058400" cy="618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4">
            <a:extLst>
              <a:ext uri="{FF2B5EF4-FFF2-40B4-BE49-F238E27FC236}">
                <a16:creationId xmlns:a16="http://schemas.microsoft.com/office/drawing/2014/main" id="{69943DDA-7ACC-024C-82F6-775BE16CE5DD}"/>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3" name="object 5">
            <a:extLst>
              <a:ext uri="{FF2B5EF4-FFF2-40B4-BE49-F238E27FC236}">
                <a16:creationId xmlns:a16="http://schemas.microsoft.com/office/drawing/2014/main" id="{33B833B9-D354-064C-B8CE-0EB8D17C543E}"/>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14" name="object 6">
            <a:extLst>
              <a:ext uri="{FF2B5EF4-FFF2-40B4-BE49-F238E27FC236}">
                <a16:creationId xmlns:a16="http://schemas.microsoft.com/office/drawing/2014/main" id="{0F997083-3D0B-F341-8CB1-982803964EC4}"/>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5" name="object 7">
            <a:extLst>
              <a:ext uri="{FF2B5EF4-FFF2-40B4-BE49-F238E27FC236}">
                <a16:creationId xmlns:a16="http://schemas.microsoft.com/office/drawing/2014/main" id="{DBFA5FF3-0403-FA40-8E4E-0DD0596F473E}"/>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6" name="object 8">
            <a:extLst>
              <a:ext uri="{FF2B5EF4-FFF2-40B4-BE49-F238E27FC236}">
                <a16:creationId xmlns:a16="http://schemas.microsoft.com/office/drawing/2014/main" id="{3FC9287C-73FC-C648-A7A1-8FCC3703AA24}"/>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7" name="object 9">
            <a:extLst>
              <a:ext uri="{FF2B5EF4-FFF2-40B4-BE49-F238E27FC236}">
                <a16:creationId xmlns:a16="http://schemas.microsoft.com/office/drawing/2014/main" id="{9EA4695F-7D99-3449-AFBB-6C127729BD71}"/>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8" name="object 10">
            <a:extLst>
              <a:ext uri="{FF2B5EF4-FFF2-40B4-BE49-F238E27FC236}">
                <a16:creationId xmlns:a16="http://schemas.microsoft.com/office/drawing/2014/main" id="{7A44C06A-61C7-FF4E-B606-AD439B76EF60}"/>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9" name="object 11">
            <a:extLst>
              <a:ext uri="{FF2B5EF4-FFF2-40B4-BE49-F238E27FC236}">
                <a16:creationId xmlns:a16="http://schemas.microsoft.com/office/drawing/2014/main" id="{F5068F7C-70EA-9D44-9968-C97DDBDC012E}"/>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20" name="object 12">
            <a:extLst>
              <a:ext uri="{FF2B5EF4-FFF2-40B4-BE49-F238E27FC236}">
                <a16:creationId xmlns:a16="http://schemas.microsoft.com/office/drawing/2014/main" id="{D83C8770-06A1-5D40-AE19-4AFF9C62FAE6}"/>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21" name="object 13">
            <a:extLst>
              <a:ext uri="{FF2B5EF4-FFF2-40B4-BE49-F238E27FC236}">
                <a16:creationId xmlns:a16="http://schemas.microsoft.com/office/drawing/2014/main" id="{4B01EBD3-ADC7-FE49-9149-16E8AC7035EC}"/>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22" name="object 14">
            <a:extLst>
              <a:ext uri="{FF2B5EF4-FFF2-40B4-BE49-F238E27FC236}">
                <a16:creationId xmlns:a16="http://schemas.microsoft.com/office/drawing/2014/main" id="{A3EA90B0-F1F6-E44C-B307-A2C1B887F098}"/>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23" name="object 15">
            <a:extLst>
              <a:ext uri="{FF2B5EF4-FFF2-40B4-BE49-F238E27FC236}">
                <a16:creationId xmlns:a16="http://schemas.microsoft.com/office/drawing/2014/main" id="{196F6FEC-8FF2-9746-A2D0-9F00EAAAF32F}"/>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24" name="object 16">
            <a:extLst>
              <a:ext uri="{FF2B5EF4-FFF2-40B4-BE49-F238E27FC236}">
                <a16:creationId xmlns:a16="http://schemas.microsoft.com/office/drawing/2014/main" id="{6CCB0875-5DF7-E44B-BAE6-1E8D7FB6E4C1}"/>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5" name="object 17">
            <a:extLst>
              <a:ext uri="{FF2B5EF4-FFF2-40B4-BE49-F238E27FC236}">
                <a16:creationId xmlns:a16="http://schemas.microsoft.com/office/drawing/2014/main" id="{56EDF759-0BBD-D948-860B-C85EB3B8187D}"/>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6" name="object 18">
            <a:extLst>
              <a:ext uri="{FF2B5EF4-FFF2-40B4-BE49-F238E27FC236}">
                <a16:creationId xmlns:a16="http://schemas.microsoft.com/office/drawing/2014/main" id="{79746C09-69BF-A040-8EE1-FB00DDEF96B0}"/>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7" name="object 19">
            <a:extLst>
              <a:ext uri="{FF2B5EF4-FFF2-40B4-BE49-F238E27FC236}">
                <a16:creationId xmlns:a16="http://schemas.microsoft.com/office/drawing/2014/main" id="{1339D928-5B5A-5749-8157-3427CC2A4F62}"/>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8" name="object 20">
            <a:extLst>
              <a:ext uri="{FF2B5EF4-FFF2-40B4-BE49-F238E27FC236}">
                <a16:creationId xmlns:a16="http://schemas.microsoft.com/office/drawing/2014/main" id="{137C8D78-3299-7B47-9573-6B6AC965BC33}"/>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9" name="object 21">
            <a:extLst>
              <a:ext uri="{FF2B5EF4-FFF2-40B4-BE49-F238E27FC236}">
                <a16:creationId xmlns:a16="http://schemas.microsoft.com/office/drawing/2014/main" id="{BFBFE16C-034E-3048-9542-3D4EDEDDEF34}"/>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1" name="object 22">
            <a:extLst>
              <a:ext uri="{FF2B5EF4-FFF2-40B4-BE49-F238E27FC236}">
                <a16:creationId xmlns:a16="http://schemas.microsoft.com/office/drawing/2014/main" id="{5EB8588E-DC0E-F645-8457-2019331AA5C9}"/>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3" name="object 23">
            <a:extLst>
              <a:ext uri="{FF2B5EF4-FFF2-40B4-BE49-F238E27FC236}">
                <a16:creationId xmlns:a16="http://schemas.microsoft.com/office/drawing/2014/main" id="{7ECF42AA-84A2-AA44-9B9F-1976428AA995}"/>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4" name="object 24">
            <a:extLst>
              <a:ext uri="{FF2B5EF4-FFF2-40B4-BE49-F238E27FC236}">
                <a16:creationId xmlns:a16="http://schemas.microsoft.com/office/drawing/2014/main" id="{4BFBB420-0A54-C046-BD60-9C9E7138B9DA}"/>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5" name="object 25">
            <a:extLst>
              <a:ext uri="{FF2B5EF4-FFF2-40B4-BE49-F238E27FC236}">
                <a16:creationId xmlns:a16="http://schemas.microsoft.com/office/drawing/2014/main" id="{407B2AC4-92FE-204B-A62E-D0B7AF2108D9}"/>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36" name="object 26">
            <a:extLst>
              <a:ext uri="{FF2B5EF4-FFF2-40B4-BE49-F238E27FC236}">
                <a16:creationId xmlns:a16="http://schemas.microsoft.com/office/drawing/2014/main" id="{BA7AFB0F-D567-7840-BCAB-E29E66307A6F}"/>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7" name="object 27">
            <a:extLst>
              <a:ext uri="{FF2B5EF4-FFF2-40B4-BE49-F238E27FC236}">
                <a16:creationId xmlns:a16="http://schemas.microsoft.com/office/drawing/2014/main" id="{DE6EAD0F-C876-4A4E-80D8-7FB443E51A53}"/>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8" name="object 28">
            <a:extLst>
              <a:ext uri="{FF2B5EF4-FFF2-40B4-BE49-F238E27FC236}">
                <a16:creationId xmlns:a16="http://schemas.microsoft.com/office/drawing/2014/main" id="{22823F81-FD6A-F548-9179-3740C3B85A87}"/>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9" name="object 29">
            <a:extLst>
              <a:ext uri="{FF2B5EF4-FFF2-40B4-BE49-F238E27FC236}">
                <a16:creationId xmlns:a16="http://schemas.microsoft.com/office/drawing/2014/main" id="{835D9FE7-1B41-274E-B79F-44E9A263836E}"/>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40" name="object 30">
            <a:extLst>
              <a:ext uri="{FF2B5EF4-FFF2-40B4-BE49-F238E27FC236}">
                <a16:creationId xmlns:a16="http://schemas.microsoft.com/office/drawing/2014/main" id="{AAF0313D-46F0-BD43-B9FE-3B2069DAE81C}"/>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41" name="object 31">
            <a:extLst>
              <a:ext uri="{FF2B5EF4-FFF2-40B4-BE49-F238E27FC236}">
                <a16:creationId xmlns:a16="http://schemas.microsoft.com/office/drawing/2014/main" id="{01D906CD-E437-404E-9E16-885E278FADF6}"/>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42" name="object 32">
            <a:extLst>
              <a:ext uri="{FF2B5EF4-FFF2-40B4-BE49-F238E27FC236}">
                <a16:creationId xmlns:a16="http://schemas.microsoft.com/office/drawing/2014/main" id="{5EA490D4-F3BE-D544-86DF-82DDF732E363}"/>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43" name="object 33">
            <a:extLst>
              <a:ext uri="{FF2B5EF4-FFF2-40B4-BE49-F238E27FC236}">
                <a16:creationId xmlns:a16="http://schemas.microsoft.com/office/drawing/2014/main" id="{3F4217CB-82A3-264D-83E4-4563AFA85CA4}"/>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44" name="TextBox 3">
            <a:extLst>
              <a:ext uri="{FF2B5EF4-FFF2-40B4-BE49-F238E27FC236}">
                <a16:creationId xmlns:a16="http://schemas.microsoft.com/office/drawing/2014/main" id="{C078270A-28F7-3B46-9820-700CC5003E53}"/>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4" name="Rectangle 3">
            <a:extLst>
              <a:ext uri="{FF2B5EF4-FFF2-40B4-BE49-F238E27FC236}">
                <a16:creationId xmlns:a16="http://schemas.microsoft.com/office/drawing/2014/main" id="{A9A348C6-A817-3943-AF74-6B3DB73742D3}"/>
              </a:ext>
            </a:extLst>
          </p:cNvPr>
          <p:cNvSpPr/>
          <p:nvPr/>
        </p:nvSpPr>
        <p:spPr>
          <a:xfrm>
            <a:off x="217509" y="1676400"/>
            <a:ext cx="1687491"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B6A541E-7E8F-7145-954E-A7DB656C5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98518"/>
            <a:ext cx="1573421" cy="516082"/>
          </a:xfrm>
          <a:prstGeom prst="rect">
            <a:avLst/>
          </a:prstGeom>
        </p:spPr>
      </p:pic>
      <p:cxnSp>
        <p:nvCxnSpPr>
          <p:cNvPr id="7" name="Straight Connector 6">
            <a:extLst>
              <a:ext uri="{FF2B5EF4-FFF2-40B4-BE49-F238E27FC236}">
                <a16:creationId xmlns:a16="http://schemas.microsoft.com/office/drawing/2014/main" id="{8D1E3E0A-3B56-314E-8FE6-6F05E0D46A85}"/>
              </a:ext>
            </a:extLst>
          </p:cNvPr>
          <p:cNvCxnSpPr>
            <a:cxnSpLocks/>
          </p:cNvCxnSpPr>
          <p:nvPr/>
        </p:nvCxnSpPr>
        <p:spPr>
          <a:xfrm>
            <a:off x="63500" y="1295400"/>
            <a:ext cx="595630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137C09B-AE65-BE4F-B94D-7662B07B796B}"/>
              </a:ext>
            </a:extLst>
          </p:cNvPr>
          <p:cNvCxnSpPr>
            <a:cxnSpLocks/>
          </p:cNvCxnSpPr>
          <p:nvPr/>
        </p:nvCxnSpPr>
        <p:spPr>
          <a:xfrm>
            <a:off x="6019800" y="1295400"/>
            <a:ext cx="0" cy="1905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AA454B-2D6F-F54D-98B4-DB144B0297ED}"/>
              </a:ext>
            </a:extLst>
          </p:cNvPr>
          <p:cNvCxnSpPr>
            <a:cxnSpLocks/>
          </p:cNvCxnSpPr>
          <p:nvPr/>
        </p:nvCxnSpPr>
        <p:spPr>
          <a:xfrm>
            <a:off x="2133600" y="3200400"/>
            <a:ext cx="388620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20FDB85-438D-2B4D-BF2F-BEAAFC155620}"/>
              </a:ext>
            </a:extLst>
          </p:cNvPr>
          <p:cNvCxnSpPr>
            <a:cxnSpLocks/>
          </p:cNvCxnSpPr>
          <p:nvPr/>
        </p:nvCxnSpPr>
        <p:spPr>
          <a:xfrm>
            <a:off x="63500" y="1295400"/>
            <a:ext cx="0" cy="3810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AB4982-FB57-4C4B-82B6-EDAF094456D7}"/>
              </a:ext>
            </a:extLst>
          </p:cNvPr>
          <p:cNvCxnSpPr>
            <a:cxnSpLocks/>
          </p:cNvCxnSpPr>
          <p:nvPr/>
        </p:nvCxnSpPr>
        <p:spPr>
          <a:xfrm>
            <a:off x="25400" y="5105400"/>
            <a:ext cx="210820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B60E4DE-8388-564A-ABD4-DDA6292E4DC3}"/>
              </a:ext>
            </a:extLst>
          </p:cNvPr>
          <p:cNvCxnSpPr>
            <a:cxnSpLocks/>
          </p:cNvCxnSpPr>
          <p:nvPr/>
        </p:nvCxnSpPr>
        <p:spPr>
          <a:xfrm flipH="1">
            <a:off x="2120900" y="3200400"/>
            <a:ext cx="12700" cy="1905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0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F422E-E1BF-4746-BFEA-D57164226F85}"/>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4">
            <a:extLst>
              <a:ext uri="{FF2B5EF4-FFF2-40B4-BE49-F238E27FC236}">
                <a16:creationId xmlns:a16="http://schemas.microsoft.com/office/drawing/2014/main" id="{1EB0E161-6B10-6541-83B1-29FBCEF9D5B3}"/>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7" name="object 5">
            <a:extLst>
              <a:ext uri="{FF2B5EF4-FFF2-40B4-BE49-F238E27FC236}">
                <a16:creationId xmlns:a16="http://schemas.microsoft.com/office/drawing/2014/main" id="{2FB5084E-0A5A-324D-92EE-D69098B32EC2}"/>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8" name="object 6">
            <a:extLst>
              <a:ext uri="{FF2B5EF4-FFF2-40B4-BE49-F238E27FC236}">
                <a16:creationId xmlns:a16="http://schemas.microsoft.com/office/drawing/2014/main" id="{0F34A381-05CC-AD4B-8D53-5B269E9682E6}"/>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9" name="object 7">
            <a:extLst>
              <a:ext uri="{FF2B5EF4-FFF2-40B4-BE49-F238E27FC236}">
                <a16:creationId xmlns:a16="http://schemas.microsoft.com/office/drawing/2014/main" id="{2283C774-C0EF-AE44-AF97-11F5979813B9}"/>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0" name="object 8">
            <a:extLst>
              <a:ext uri="{FF2B5EF4-FFF2-40B4-BE49-F238E27FC236}">
                <a16:creationId xmlns:a16="http://schemas.microsoft.com/office/drawing/2014/main" id="{847138F8-178C-ED4D-B8EE-307EBE1F9CA7}"/>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1" name="object 9">
            <a:extLst>
              <a:ext uri="{FF2B5EF4-FFF2-40B4-BE49-F238E27FC236}">
                <a16:creationId xmlns:a16="http://schemas.microsoft.com/office/drawing/2014/main" id="{BAB0E09E-7C5F-094F-94EC-298D00B6EDE4}"/>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2" name="object 10">
            <a:extLst>
              <a:ext uri="{FF2B5EF4-FFF2-40B4-BE49-F238E27FC236}">
                <a16:creationId xmlns:a16="http://schemas.microsoft.com/office/drawing/2014/main" id="{15FF10EE-4CAA-2E49-9D07-73E70E6F88B7}"/>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3" name="object 11">
            <a:extLst>
              <a:ext uri="{FF2B5EF4-FFF2-40B4-BE49-F238E27FC236}">
                <a16:creationId xmlns:a16="http://schemas.microsoft.com/office/drawing/2014/main" id="{142E00B0-B78A-DF4F-8ADC-BF74B5C55978}"/>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4" name="object 12">
            <a:extLst>
              <a:ext uri="{FF2B5EF4-FFF2-40B4-BE49-F238E27FC236}">
                <a16:creationId xmlns:a16="http://schemas.microsoft.com/office/drawing/2014/main" id="{40FC8F73-0F83-4448-8640-CAE4169F23DA}"/>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5" name="object 13">
            <a:extLst>
              <a:ext uri="{FF2B5EF4-FFF2-40B4-BE49-F238E27FC236}">
                <a16:creationId xmlns:a16="http://schemas.microsoft.com/office/drawing/2014/main" id="{628A4DC0-73BA-ED40-AA97-8F03586845AF}"/>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6" name="object 14">
            <a:extLst>
              <a:ext uri="{FF2B5EF4-FFF2-40B4-BE49-F238E27FC236}">
                <a16:creationId xmlns:a16="http://schemas.microsoft.com/office/drawing/2014/main" id="{6FB16E76-0A61-EA46-8FC1-C8061E76B31F}"/>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17" name="object 15">
            <a:extLst>
              <a:ext uri="{FF2B5EF4-FFF2-40B4-BE49-F238E27FC236}">
                <a16:creationId xmlns:a16="http://schemas.microsoft.com/office/drawing/2014/main" id="{57DB3AD6-BA15-6642-9C0B-6EEF14FD1D88}"/>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18" name="object 16">
            <a:extLst>
              <a:ext uri="{FF2B5EF4-FFF2-40B4-BE49-F238E27FC236}">
                <a16:creationId xmlns:a16="http://schemas.microsoft.com/office/drawing/2014/main" id="{7A13E0F5-B11B-0E4C-B853-CB18C1BDFE2A}"/>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1F50023B-57E0-6E41-8EF2-45F0E0FECDE4}"/>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0" name="object 18">
            <a:extLst>
              <a:ext uri="{FF2B5EF4-FFF2-40B4-BE49-F238E27FC236}">
                <a16:creationId xmlns:a16="http://schemas.microsoft.com/office/drawing/2014/main" id="{A0480324-2FA1-7549-B9DD-388A5BF57259}"/>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1" name="object 19">
            <a:extLst>
              <a:ext uri="{FF2B5EF4-FFF2-40B4-BE49-F238E27FC236}">
                <a16:creationId xmlns:a16="http://schemas.microsoft.com/office/drawing/2014/main" id="{30279A13-4011-504F-A39E-4216472BEB89}"/>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2" name="object 20">
            <a:extLst>
              <a:ext uri="{FF2B5EF4-FFF2-40B4-BE49-F238E27FC236}">
                <a16:creationId xmlns:a16="http://schemas.microsoft.com/office/drawing/2014/main" id="{AC55CC52-F00E-2F44-B5F9-10FE3CD1A9FE}"/>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3" name="object 21">
            <a:extLst>
              <a:ext uri="{FF2B5EF4-FFF2-40B4-BE49-F238E27FC236}">
                <a16:creationId xmlns:a16="http://schemas.microsoft.com/office/drawing/2014/main" id="{5CC12C51-C69E-7149-A6D1-A0BA80DE6C4A}"/>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4" name="object 22">
            <a:extLst>
              <a:ext uri="{FF2B5EF4-FFF2-40B4-BE49-F238E27FC236}">
                <a16:creationId xmlns:a16="http://schemas.microsoft.com/office/drawing/2014/main" id="{27905E69-3E63-1341-B96E-E7DC88F10866}"/>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5" name="object 23">
            <a:extLst>
              <a:ext uri="{FF2B5EF4-FFF2-40B4-BE49-F238E27FC236}">
                <a16:creationId xmlns:a16="http://schemas.microsoft.com/office/drawing/2014/main" id="{A6F1387E-AE11-C44B-ADBC-4C46AEA7E957}"/>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6" name="object 24">
            <a:extLst>
              <a:ext uri="{FF2B5EF4-FFF2-40B4-BE49-F238E27FC236}">
                <a16:creationId xmlns:a16="http://schemas.microsoft.com/office/drawing/2014/main" id="{C30584F3-2C7C-C648-A18E-FAB5A71CEA4D}"/>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7" name="object 25">
            <a:extLst>
              <a:ext uri="{FF2B5EF4-FFF2-40B4-BE49-F238E27FC236}">
                <a16:creationId xmlns:a16="http://schemas.microsoft.com/office/drawing/2014/main" id="{8C2D9DE6-4F30-CC4B-9B63-9C52789F2E70}"/>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8" name="object 26">
            <a:extLst>
              <a:ext uri="{FF2B5EF4-FFF2-40B4-BE49-F238E27FC236}">
                <a16:creationId xmlns:a16="http://schemas.microsoft.com/office/drawing/2014/main" id="{7FD93291-9AC7-4645-AD71-A7FC79648170}"/>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29" name="object 27">
            <a:extLst>
              <a:ext uri="{FF2B5EF4-FFF2-40B4-BE49-F238E27FC236}">
                <a16:creationId xmlns:a16="http://schemas.microsoft.com/office/drawing/2014/main" id="{DB7304DC-127E-4B42-BDCD-471030272320}"/>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0" name="object 28">
            <a:extLst>
              <a:ext uri="{FF2B5EF4-FFF2-40B4-BE49-F238E27FC236}">
                <a16:creationId xmlns:a16="http://schemas.microsoft.com/office/drawing/2014/main" id="{C41F076E-6CFF-B44D-9C88-F4569E6138AC}"/>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1" name="object 29">
            <a:extLst>
              <a:ext uri="{FF2B5EF4-FFF2-40B4-BE49-F238E27FC236}">
                <a16:creationId xmlns:a16="http://schemas.microsoft.com/office/drawing/2014/main" id="{FFABE23E-E7CA-B945-B31B-3E1BA0C1286A}"/>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2" name="object 30">
            <a:extLst>
              <a:ext uri="{FF2B5EF4-FFF2-40B4-BE49-F238E27FC236}">
                <a16:creationId xmlns:a16="http://schemas.microsoft.com/office/drawing/2014/main" id="{7A24D48D-9662-CD46-87E1-5AEF2294E238}"/>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585487D2-BD54-814D-B1E7-C55A79FA59C7}"/>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4" name="object 32">
            <a:extLst>
              <a:ext uri="{FF2B5EF4-FFF2-40B4-BE49-F238E27FC236}">
                <a16:creationId xmlns:a16="http://schemas.microsoft.com/office/drawing/2014/main" id="{2BC5AC59-ACA0-4C41-ABA4-074CFA8F1ED5}"/>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5" name="object 33">
            <a:extLst>
              <a:ext uri="{FF2B5EF4-FFF2-40B4-BE49-F238E27FC236}">
                <a16:creationId xmlns:a16="http://schemas.microsoft.com/office/drawing/2014/main" id="{70C81FCE-85C4-AB4F-8222-95F7C6F2BF0A}"/>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6" name="TextBox 3">
            <a:extLst>
              <a:ext uri="{FF2B5EF4-FFF2-40B4-BE49-F238E27FC236}">
                <a16:creationId xmlns:a16="http://schemas.microsoft.com/office/drawing/2014/main" id="{FC6BCE67-A749-6E4F-832F-A13FE46F0DCD}"/>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pic>
        <p:nvPicPr>
          <p:cNvPr id="37" name="Picture 5" descr="powerpoint48">
            <a:extLst>
              <a:ext uri="{FF2B5EF4-FFF2-40B4-BE49-F238E27FC236}">
                <a16:creationId xmlns:a16="http://schemas.microsoft.com/office/drawing/2014/main" id="{5E5B3B61-1D67-EC4C-AF8E-31CDA05E3620}"/>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7" t="43440" r="-17" b="8055"/>
          <a:stretch/>
        </p:blipFill>
        <p:spPr bwMode="auto">
          <a:xfrm>
            <a:off x="-33527" y="3124200"/>
            <a:ext cx="10395427" cy="389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rc 37">
            <a:extLst>
              <a:ext uri="{FF2B5EF4-FFF2-40B4-BE49-F238E27FC236}">
                <a16:creationId xmlns:a16="http://schemas.microsoft.com/office/drawing/2014/main" id="{7B0A8408-E963-C94E-ADC6-DA07989E64BE}"/>
              </a:ext>
            </a:extLst>
          </p:cNvPr>
          <p:cNvSpPr/>
          <p:nvPr/>
        </p:nvSpPr>
        <p:spPr>
          <a:xfrm>
            <a:off x="-1508760" y="4121706"/>
            <a:ext cx="8968740" cy="189992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lIns="101573" tIns="50789" rIns="101573" bIns="50789" anchor="ctr"/>
          <a:lstStyle/>
          <a:p>
            <a:pPr algn="ctr" defTabSz="1015733">
              <a:defRPr/>
            </a:pPr>
            <a:endParaRPr lang="en-US" dirty="0">
              <a:ln>
                <a:noFill/>
                <a:prstDash val="sysDash"/>
              </a:ln>
              <a:solidFill>
                <a:prstClr val="black"/>
              </a:solidFill>
            </a:endParaRPr>
          </a:p>
        </p:txBody>
      </p:sp>
      <p:sp>
        <p:nvSpPr>
          <p:cNvPr id="39" name="Oval 38">
            <a:extLst>
              <a:ext uri="{FF2B5EF4-FFF2-40B4-BE49-F238E27FC236}">
                <a16:creationId xmlns:a16="http://schemas.microsoft.com/office/drawing/2014/main" id="{D76E415E-EDCD-9A49-B826-5DE258B51B0F}"/>
              </a:ext>
            </a:extLst>
          </p:cNvPr>
          <p:cNvSpPr/>
          <p:nvPr/>
        </p:nvSpPr>
        <p:spPr>
          <a:xfrm>
            <a:off x="7292340" y="5071666"/>
            <a:ext cx="335280" cy="3454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1573" tIns="50789" rIns="101573" bIns="50789" anchor="ctr"/>
          <a:lstStyle/>
          <a:p>
            <a:pPr algn="ctr" defTabSz="1015733">
              <a:defRPr/>
            </a:pPr>
            <a:endParaRPr lang="en-US">
              <a:solidFill>
                <a:prstClr val="white"/>
              </a:solidFill>
            </a:endParaRPr>
          </a:p>
        </p:txBody>
      </p:sp>
      <p:sp>
        <p:nvSpPr>
          <p:cNvPr id="40" name="object 5">
            <a:extLst>
              <a:ext uri="{FF2B5EF4-FFF2-40B4-BE49-F238E27FC236}">
                <a16:creationId xmlns:a16="http://schemas.microsoft.com/office/drawing/2014/main" id="{31CFE95D-B3BE-A044-87CD-9870591F7EB8}"/>
              </a:ext>
            </a:extLst>
          </p:cNvPr>
          <p:cNvSpPr txBox="1">
            <a:spLocks noGrp="1"/>
          </p:cNvSpPr>
          <p:nvPr>
            <p:ph type="title"/>
          </p:nvPr>
        </p:nvSpPr>
        <p:spPr>
          <a:xfrm>
            <a:off x="787400" y="638654"/>
            <a:ext cx="7061200" cy="566822"/>
          </a:xfrm>
          <a:prstGeom prst="rect">
            <a:avLst/>
          </a:prstGeom>
        </p:spPr>
        <p:txBody>
          <a:bodyPr vert="horz" wrap="square" lIns="0" tIns="12700" rIns="0" bIns="0" rtlCol="0">
            <a:spAutoFit/>
          </a:bodyPr>
          <a:lstStyle/>
          <a:p>
            <a:pPr marL="12700">
              <a:lnSpc>
                <a:spcPct val="100000"/>
              </a:lnSpc>
              <a:spcBef>
                <a:spcPts val="100"/>
              </a:spcBef>
              <a:tabLst>
                <a:tab pos="2314575" algn="l"/>
              </a:tabLst>
            </a:pPr>
            <a:r>
              <a:rPr lang="en-US" sz="3600" dirty="0">
                <a:solidFill>
                  <a:srgbClr val="231F20"/>
                </a:solidFill>
              </a:rPr>
              <a:t>Global Presence</a:t>
            </a:r>
            <a:endParaRPr sz="3600" dirty="0"/>
          </a:p>
        </p:txBody>
      </p:sp>
      <p:sp>
        <p:nvSpPr>
          <p:cNvPr id="41" name="object 5">
            <a:extLst>
              <a:ext uri="{FF2B5EF4-FFF2-40B4-BE49-F238E27FC236}">
                <a16:creationId xmlns:a16="http://schemas.microsoft.com/office/drawing/2014/main" id="{C811CBAD-4220-8A42-83FF-266810545BB3}"/>
              </a:ext>
            </a:extLst>
          </p:cNvPr>
          <p:cNvSpPr txBox="1">
            <a:spLocks/>
          </p:cNvSpPr>
          <p:nvPr/>
        </p:nvSpPr>
        <p:spPr>
          <a:xfrm>
            <a:off x="781627" y="1276623"/>
            <a:ext cx="8888348" cy="1551707"/>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2000" b="0" kern="0" dirty="0">
                <a:solidFill>
                  <a:srgbClr val="231F20"/>
                </a:solidFill>
                <a:latin typeface="Avenir LT Std 35 Light" panose="020B0402020203020204" pitchFamily="34" charset="0"/>
              </a:rPr>
              <a:t>Legally and financially separate, Live Well Singapore was founded in 2010 through a partnership between P&amp;G and Singapore Polytechnic. Live Well Collaborative and Live Well Singapore share a process model and methodologies, as well as global partners including P&amp;G, Boeing, Hill-Rom, and Mondelez.</a:t>
            </a:r>
            <a:endParaRPr lang="en-US" sz="2000" b="0" kern="0" dirty="0">
              <a:latin typeface="Avenir LT Std 35 Light" panose="020B0402020203020204" pitchFamily="34" charset="0"/>
            </a:endParaRPr>
          </a:p>
        </p:txBody>
      </p:sp>
    </p:spTree>
    <p:extLst>
      <p:ext uri="{BB962C8B-B14F-4D97-AF65-F5344CB8AC3E}">
        <p14:creationId xmlns:p14="http://schemas.microsoft.com/office/powerpoint/2010/main" val="968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42517" y="7737247"/>
            <a:ext cx="110489" cy="177800"/>
          </a:xfrm>
          <a:prstGeom prst="rect">
            <a:avLst/>
          </a:prstGeom>
        </p:spPr>
        <p:txBody>
          <a:bodyPr vert="horz" wrap="square" lIns="0" tIns="12700" rIns="0" bIns="0" rtlCol="0">
            <a:spAutoFit/>
          </a:bodyPr>
          <a:lstStyle/>
          <a:p>
            <a:pPr marL="12700">
              <a:lnSpc>
                <a:spcPct val="100000"/>
              </a:lnSpc>
              <a:spcBef>
                <a:spcPts val="100"/>
              </a:spcBef>
            </a:pPr>
            <a:r>
              <a:rPr sz="1000" b="1" dirty="0">
                <a:latin typeface="AvenirLTStd-Black"/>
                <a:cs typeface="AvenirLTStd-Black"/>
              </a:rPr>
              <a:t>+</a:t>
            </a:r>
            <a:endParaRPr sz="1000" dirty="0">
              <a:latin typeface="AvenirLTStd-Black"/>
              <a:cs typeface="AvenirLTStd-Black"/>
            </a:endParaRPr>
          </a:p>
        </p:txBody>
      </p:sp>
      <p:sp>
        <p:nvSpPr>
          <p:cNvPr id="3" name="object 3"/>
          <p:cNvSpPr txBox="1"/>
          <p:nvPr/>
        </p:nvSpPr>
        <p:spPr>
          <a:xfrm>
            <a:off x="8476591" y="7737247"/>
            <a:ext cx="110489" cy="177800"/>
          </a:xfrm>
          <a:prstGeom prst="rect">
            <a:avLst/>
          </a:prstGeom>
        </p:spPr>
        <p:txBody>
          <a:bodyPr vert="horz" wrap="square" lIns="0" tIns="12700" rIns="0" bIns="0" rtlCol="0">
            <a:spAutoFit/>
          </a:bodyPr>
          <a:lstStyle/>
          <a:p>
            <a:pPr marL="12700">
              <a:lnSpc>
                <a:spcPct val="100000"/>
              </a:lnSpc>
              <a:spcBef>
                <a:spcPts val="100"/>
              </a:spcBef>
            </a:pPr>
            <a:r>
              <a:rPr sz="1000" b="1" dirty="0">
                <a:latin typeface="AvenirLTStd-Black"/>
                <a:cs typeface="AvenirLTStd-Black"/>
              </a:rPr>
              <a:t>+</a:t>
            </a:r>
            <a:endParaRPr sz="1000" dirty="0">
              <a:latin typeface="AvenirLTStd-Black"/>
              <a:cs typeface="AvenirLTStd-Black"/>
            </a:endParaRPr>
          </a:p>
        </p:txBody>
      </p:sp>
      <p:sp>
        <p:nvSpPr>
          <p:cNvPr id="11" name="Rectangle 10">
            <a:extLst>
              <a:ext uri="{FF2B5EF4-FFF2-40B4-BE49-F238E27FC236}">
                <a16:creationId xmlns:a16="http://schemas.microsoft.com/office/drawing/2014/main" id="{1EF03F52-219D-AB42-A91C-AF58FAD3D1FF}"/>
              </a:ext>
            </a:extLst>
          </p:cNvPr>
          <p:cNvSpPr/>
          <p:nvPr/>
        </p:nvSpPr>
        <p:spPr>
          <a:xfrm>
            <a:off x="0" y="7119051"/>
            <a:ext cx="10058400" cy="618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4">
            <a:extLst>
              <a:ext uri="{FF2B5EF4-FFF2-40B4-BE49-F238E27FC236}">
                <a16:creationId xmlns:a16="http://schemas.microsoft.com/office/drawing/2014/main" id="{69943DDA-7ACC-024C-82F6-775BE16CE5DD}"/>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3" name="object 5">
            <a:extLst>
              <a:ext uri="{FF2B5EF4-FFF2-40B4-BE49-F238E27FC236}">
                <a16:creationId xmlns:a16="http://schemas.microsoft.com/office/drawing/2014/main" id="{33B833B9-D354-064C-B8CE-0EB8D17C543E}"/>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14" name="object 6">
            <a:extLst>
              <a:ext uri="{FF2B5EF4-FFF2-40B4-BE49-F238E27FC236}">
                <a16:creationId xmlns:a16="http://schemas.microsoft.com/office/drawing/2014/main" id="{0F997083-3D0B-F341-8CB1-982803964EC4}"/>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15" name="object 7">
            <a:extLst>
              <a:ext uri="{FF2B5EF4-FFF2-40B4-BE49-F238E27FC236}">
                <a16:creationId xmlns:a16="http://schemas.microsoft.com/office/drawing/2014/main" id="{DBFA5FF3-0403-FA40-8E4E-0DD0596F473E}"/>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16" name="object 8">
            <a:extLst>
              <a:ext uri="{FF2B5EF4-FFF2-40B4-BE49-F238E27FC236}">
                <a16:creationId xmlns:a16="http://schemas.microsoft.com/office/drawing/2014/main" id="{3FC9287C-73FC-C648-A7A1-8FCC3703AA24}"/>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7" name="object 9">
            <a:extLst>
              <a:ext uri="{FF2B5EF4-FFF2-40B4-BE49-F238E27FC236}">
                <a16:creationId xmlns:a16="http://schemas.microsoft.com/office/drawing/2014/main" id="{9EA4695F-7D99-3449-AFBB-6C127729BD71}"/>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8" name="object 10">
            <a:extLst>
              <a:ext uri="{FF2B5EF4-FFF2-40B4-BE49-F238E27FC236}">
                <a16:creationId xmlns:a16="http://schemas.microsoft.com/office/drawing/2014/main" id="{7A44C06A-61C7-FF4E-B606-AD439B76EF60}"/>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9" name="object 11">
            <a:extLst>
              <a:ext uri="{FF2B5EF4-FFF2-40B4-BE49-F238E27FC236}">
                <a16:creationId xmlns:a16="http://schemas.microsoft.com/office/drawing/2014/main" id="{F5068F7C-70EA-9D44-9968-C97DDBDC012E}"/>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20" name="object 12">
            <a:extLst>
              <a:ext uri="{FF2B5EF4-FFF2-40B4-BE49-F238E27FC236}">
                <a16:creationId xmlns:a16="http://schemas.microsoft.com/office/drawing/2014/main" id="{D83C8770-06A1-5D40-AE19-4AFF9C62FAE6}"/>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21" name="object 13">
            <a:extLst>
              <a:ext uri="{FF2B5EF4-FFF2-40B4-BE49-F238E27FC236}">
                <a16:creationId xmlns:a16="http://schemas.microsoft.com/office/drawing/2014/main" id="{4B01EBD3-ADC7-FE49-9149-16E8AC7035EC}"/>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22" name="object 14">
            <a:extLst>
              <a:ext uri="{FF2B5EF4-FFF2-40B4-BE49-F238E27FC236}">
                <a16:creationId xmlns:a16="http://schemas.microsoft.com/office/drawing/2014/main" id="{A3EA90B0-F1F6-E44C-B307-A2C1B887F098}"/>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23" name="object 15">
            <a:extLst>
              <a:ext uri="{FF2B5EF4-FFF2-40B4-BE49-F238E27FC236}">
                <a16:creationId xmlns:a16="http://schemas.microsoft.com/office/drawing/2014/main" id="{196F6FEC-8FF2-9746-A2D0-9F00EAAAF32F}"/>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24" name="object 16">
            <a:extLst>
              <a:ext uri="{FF2B5EF4-FFF2-40B4-BE49-F238E27FC236}">
                <a16:creationId xmlns:a16="http://schemas.microsoft.com/office/drawing/2014/main" id="{6CCB0875-5DF7-E44B-BAE6-1E8D7FB6E4C1}"/>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25" name="object 17">
            <a:extLst>
              <a:ext uri="{FF2B5EF4-FFF2-40B4-BE49-F238E27FC236}">
                <a16:creationId xmlns:a16="http://schemas.microsoft.com/office/drawing/2014/main" id="{56EDF759-0BBD-D948-860B-C85EB3B8187D}"/>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26" name="object 18">
            <a:extLst>
              <a:ext uri="{FF2B5EF4-FFF2-40B4-BE49-F238E27FC236}">
                <a16:creationId xmlns:a16="http://schemas.microsoft.com/office/drawing/2014/main" id="{79746C09-69BF-A040-8EE1-FB00DDEF96B0}"/>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7" name="object 19">
            <a:extLst>
              <a:ext uri="{FF2B5EF4-FFF2-40B4-BE49-F238E27FC236}">
                <a16:creationId xmlns:a16="http://schemas.microsoft.com/office/drawing/2014/main" id="{1339D928-5B5A-5749-8157-3427CC2A4F62}"/>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8" name="object 20">
            <a:extLst>
              <a:ext uri="{FF2B5EF4-FFF2-40B4-BE49-F238E27FC236}">
                <a16:creationId xmlns:a16="http://schemas.microsoft.com/office/drawing/2014/main" id="{137C8D78-3299-7B47-9573-6B6AC965BC33}"/>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9" name="object 21">
            <a:extLst>
              <a:ext uri="{FF2B5EF4-FFF2-40B4-BE49-F238E27FC236}">
                <a16:creationId xmlns:a16="http://schemas.microsoft.com/office/drawing/2014/main" id="{BFBFE16C-034E-3048-9542-3D4EDEDDEF34}"/>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1" name="object 22">
            <a:extLst>
              <a:ext uri="{FF2B5EF4-FFF2-40B4-BE49-F238E27FC236}">
                <a16:creationId xmlns:a16="http://schemas.microsoft.com/office/drawing/2014/main" id="{5EB8588E-DC0E-F645-8457-2019331AA5C9}"/>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33" name="object 23">
            <a:extLst>
              <a:ext uri="{FF2B5EF4-FFF2-40B4-BE49-F238E27FC236}">
                <a16:creationId xmlns:a16="http://schemas.microsoft.com/office/drawing/2014/main" id="{7ECF42AA-84A2-AA44-9B9F-1976428AA995}"/>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4" name="object 24">
            <a:extLst>
              <a:ext uri="{FF2B5EF4-FFF2-40B4-BE49-F238E27FC236}">
                <a16:creationId xmlns:a16="http://schemas.microsoft.com/office/drawing/2014/main" id="{4BFBB420-0A54-C046-BD60-9C9E7138B9DA}"/>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35" name="object 25">
            <a:extLst>
              <a:ext uri="{FF2B5EF4-FFF2-40B4-BE49-F238E27FC236}">
                <a16:creationId xmlns:a16="http://schemas.microsoft.com/office/drawing/2014/main" id="{407B2AC4-92FE-204B-A62E-D0B7AF2108D9}"/>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36" name="object 26">
            <a:extLst>
              <a:ext uri="{FF2B5EF4-FFF2-40B4-BE49-F238E27FC236}">
                <a16:creationId xmlns:a16="http://schemas.microsoft.com/office/drawing/2014/main" id="{BA7AFB0F-D567-7840-BCAB-E29E66307A6F}"/>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37" name="object 27">
            <a:extLst>
              <a:ext uri="{FF2B5EF4-FFF2-40B4-BE49-F238E27FC236}">
                <a16:creationId xmlns:a16="http://schemas.microsoft.com/office/drawing/2014/main" id="{DE6EAD0F-C876-4A4E-80D8-7FB443E51A53}"/>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38" name="object 28">
            <a:extLst>
              <a:ext uri="{FF2B5EF4-FFF2-40B4-BE49-F238E27FC236}">
                <a16:creationId xmlns:a16="http://schemas.microsoft.com/office/drawing/2014/main" id="{22823F81-FD6A-F548-9179-3740C3B85A87}"/>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9" name="object 29">
            <a:extLst>
              <a:ext uri="{FF2B5EF4-FFF2-40B4-BE49-F238E27FC236}">
                <a16:creationId xmlns:a16="http://schemas.microsoft.com/office/drawing/2014/main" id="{835D9FE7-1B41-274E-B79F-44E9A263836E}"/>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40" name="object 30">
            <a:extLst>
              <a:ext uri="{FF2B5EF4-FFF2-40B4-BE49-F238E27FC236}">
                <a16:creationId xmlns:a16="http://schemas.microsoft.com/office/drawing/2014/main" id="{AAF0313D-46F0-BD43-B9FE-3B2069DAE81C}"/>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41" name="object 31">
            <a:extLst>
              <a:ext uri="{FF2B5EF4-FFF2-40B4-BE49-F238E27FC236}">
                <a16:creationId xmlns:a16="http://schemas.microsoft.com/office/drawing/2014/main" id="{01D906CD-E437-404E-9E16-885E278FADF6}"/>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42" name="object 32">
            <a:extLst>
              <a:ext uri="{FF2B5EF4-FFF2-40B4-BE49-F238E27FC236}">
                <a16:creationId xmlns:a16="http://schemas.microsoft.com/office/drawing/2014/main" id="{5EA490D4-F3BE-D544-86DF-82DDF732E363}"/>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43" name="object 33">
            <a:extLst>
              <a:ext uri="{FF2B5EF4-FFF2-40B4-BE49-F238E27FC236}">
                <a16:creationId xmlns:a16="http://schemas.microsoft.com/office/drawing/2014/main" id="{3F4217CB-82A3-264D-83E4-4563AFA85CA4}"/>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44" name="TextBox 3">
            <a:extLst>
              <a:ext uri="{FF2B5EF4-FFF2-40B4-BE49-F238E27FC236}">
                <a16:creationId xmlns:a16="http://schemas.microsoft.com/office/drawing/2014/main" id="{C078270A-28F7-3B46-9820-700CC5003E53}"/>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7" name="Rectangle 6">
            <a:extLst>
              <a:ext uri="{FF2B5EF4-FFF2-40B4-BE49-F238E27FC236}">
                <a16:creationId xmlns:a16="http://schemas.microsoft.com/office/drawing/2014/main" id="{201F615C-99DB-2D41-813C-9ADBF0E52FA0}"/>
              </a:ext>
            </a:extLst>
          </p:cNvPr>
          <p:cNvSpPr/>
          <p:nvPr/>
        </p:nvSpPr>
        <p:spPr>
          <a:xfrm>
            <a:off x="0" y="0"/>
            <a:ext cx="10058400" cy="61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223FA0-950E-2B44-BF9C-4DB46BDC9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158"/>
            <a:ext cx="9509986" cy="7348625"/>
          </a:xfrm>
          <a:prstGeom prst="rect">
            <a:avLst/>
          </a:prstGeom>
        </p:spPr>
      </p:pic>
    </p:spTree>
    <p:extLst>
      <p:ext uri="{BB962C8B-B14F-4D97-AF65-F5344CB8AC3E}">
        <p14:creationId xmlns:p14="http://schemas.microsoft.com/office/powerpoint/2010/main" val="416254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87400" y="638654"/>
            <a:ext cx="7061200" cy="566822"/>
          </a:xfrm>
          <a:prstGeom prst="rect">
            <a:avLst/>
          </a:prstGeom>
        </p:spPr>
        <p:txBody>
          <a:bodyPr vert="horz" wrap="square" lIns="0" tIns="12700" rIns="0" bIns="0" rtlCol="0">
            <a:spAutoFit/>
          </a:bodyPr>
          <a:lstStyle/>
          <a:p>
            <a:pPr marL="12700">
              <a:lnSpc>
                <a:spcPct val="100000"/>
              </a:lnSpc>
              <a:spcBef>
                <a:spcPts val="100"/>
              </a:spcBef>
              <a:tabLst>
                <a:tab pos="2314575" algn="l"/>
              </a:tabLst>
            </a:pPr>
            <a:r>
              <a:rPr lang="en-US" sz="3600" dirty="0">
                <a:solidFill>
                  <a:srgbClr val="231F20"/>
                </a:solidFill>
              </a:rPr>
              <a:t>Process Model</a:t>
            </a:r>
            <a:endParaRPr sz="3600" dirty="0"/>
          </a:p>
        </p:txBody>
      </p:sp>
      <p:sp>
        <p:nvSpPr>
          <p:cNvPr id="9" name="Rectangle 8">
            <a:extLst>
              <a:ext uri="{FF2B5EF4-FFF2-40B4-BE49-F238E27FC236}">
                <a16:creationId xmlns:a16="http://schemas.microsoft.com/office/drawing/2014/main" id="{BE781EFB-1FB8-4142-AB89-321934BF5CFA}"/>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bject 4">
            <a:extLst>
              <a:ext uri="{FF2B5EF4-FFF2-40B4-BE49-F238E27FC236}">
                <a16:creationId xmlns:a16="http://schemas.microsoft.com/office/drawing/2014/main" id="{4ABB4188-199A-974F-93CC-6F5364A65567}"/>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34" name="object 5">
            <a:extLst>
              <a:ext uri="{FF2B5EF4-FFF2-40B4-BE49-F238E27FC236}">
                <a16:creationId xmlns:a16="http://schemas.microsoft.com/office/drawing/2014/main" id="{66B749B7-350A-D444-AF8A-41B46CCA1FEA}"/>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36" name="object 6">
            <a:extLst>
              <a:ext uri="{FF2B5EF4-FFF2-40B4-BE49-F238E27FC236}">
                <a16:creationId xmlns:a16="http://schemas.microsoft.com/office/drawing/2014/main" id="{FFA665C3-F45F-384E-9AFC-5144C34E0DC9}"/>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38" name="object 7">
            <a:extLst>
              <a:ext uri="{FF2B5EF4-FFF2-40B4-BE49-F238E27FC236}">
                <a16:creationId xmlns:a16="http://schemas.microsoft.com/office/drawing/2014/main" id="{C785EA4D-3E5A-0C41-86E8-15D0104C2632}"/>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41" name="object 8">
            <a:extLst>
              <a:ext uri="{FF2B5EF4-FFF2-40B4-BE49-F238E27FC236}">
                <a16:creationId xmlns:a16="http://schemas.microsoft.com/office/drawing/2014/main" id="{2974E614-B52C-0749-A5AE-A2873DEBF249}"/>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42" name="object 9">
            <a:extLst>
              <a:ext uri="{FF2B5EF4-FFF2-40B4-BE49-F238E27FC236}">
                <a16:creationId xmlns:a16="http://schemas.microsoft.com/office/drawing/2014/main" id="{F41A784B-7865-294E-86F9-E94EF08F5648}"/>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43" name="object 10">
            <a:extLst>
              <a:ext uri="{FF2B5EF4-FFF2-40B4-BE49-F238E27FC236}">
                <a16:creationId xmlns:a16="http://schemas.microsoft.com/office/drawing/2014/main" id="{D985A957-48BC-3C41-9CEB-0D109C28626E}"/>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44" name="object 11">
            <a:extLst>
              <a:ext uri="{FF2B5EF4-FFF2-40B4-BE49-F238E27FC236}">
                <a16:creationId xmlns:a16="http://schemas.microsoft.com/office/drawing/2014/main" id="{66668137-89B0-424C-9FB4-31E018703BCA}"/>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45" name="object 12">
            <a:extLst>
              <a:ext uri="{FF2B5EF4-FFF2-40B4-BE49-F238E27FC236}">
                <a16:creationId xmlns:a16="http://schemas.microsoft.com/office/drawing/2014/main" id="{BC9CC535-A1D6-BA40-9705-4FB06CD1533A}"/>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46" name="object 13">
            <a:extLst>
              <a:ext uri="{FF2B5EF4-FFF2-40B4-BE49-F238E27FC236}">
                <a16:creationId xmlns:a16="http://schemas.microsoft.com/office/drawing/2014/main" id="{E4998909-F567-2A48-80B5-6C36F20E20C8}"/>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47" name="object 14">
            <a:extLst>
              <a:ext uri="{FF2B5EF4-FFF2-40B4-BE49-F238E27FC236}">
                <a16:creationId xmlns:a16="http://schemas.microsoft.com/office/drawing/2014/main" id="{2B3E7F9C-38A5-E84E-9DC7-808BCD833FB2}"/>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48" name="object 15">
            <a:extLst>
              <a:ext uri="{FF2B5EF4-FFF2-40B4-BE49-F238E27FC236}">
                <a16:creationId xmlns:a16="http://schemas.microsoft.com/office/drawing/2014/main" id="{71A3F3F5-37D7-BA40-881F-D612A8F9F929}"/>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49" name="object 16">
            <a:extLst>
              <a:ext uri="{FF2B5EF4-FFF2-40B4-BE49-F238E27FC236}">
                <a16:creationId xmlns:a16="http://schemas.microsoft.com/office/drawing/2014/main" id="{DEB9537A-193C-734E-A0FF-71C0CD606233}"/>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50" name="object 17">
            <a:extLst>
              <a:ext uri="{FF2B5EF4-FFF2-40B4-BE49-F238E27FC236}">
                <a16:creationId xmlns:a16="http://schemas.microsoft.com/office/drawing/2014/main" id="{C378F8E1-1519-E448-AEFB-11A7894009C7}"/>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51" name="object 18">
            <a:extLst>
              <a:ext uri="{FF2B5EF4-FFF2-40B4-BE49-F238E27FC236}">
                <a16:creationId xmlns:a16="http://schemas.microsoft.com/office/drawing/2014/main" id="{70C19771-1883-AD46-B0AD-121E108C154A}"/>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52" name="object 19">
            <a:extLst>
              <a:ext uri="{FF2B5EF4-FFF2-40B4-BE49-F238E27FC236}">
                <a16:creationId xmlns:a16="http://schemas.microsoft.com/office/drawing/2014/main" id="{1839C827-A3E1-EA40-AE64-9DF723A6670D}"/>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53" name="object 20">
            <a:extLst>
              <a:ext uri="{FF2B5EF4-FFF2-40B4-BE49-F238E27FC236}">
                <a16:creationId xmlns:a16="http://schemas.microsoft.com/office/drawing/2014/main" id="{CB411EBA-6D4A-4646-9F4A-841379AD7B5D}"/>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54" name="object 21">
            <a:extLst>
              <a:ext uri="{FF2B5EF4-FFF2-40B4-BE49-F238E27FC236}">
                <a16:creationId xmlns:a16="http://schemas.microsoft.com/office/drawing/2014/main" id="{DE6ED8F4-9D8A-D04B-88BB-3A7F1FA74D8F}"/>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55" name="object 22">
            <a:extLst>
              <a:ext uri="{FF2B5EF4-FFF2-40B4-BE49-F238E27FC236}">
                <a16:creationId xmlns:a16="http://schemas.microsoft.com/office/drawing/2014/main" id="{B88B15EE-78A4-9B4A-9E38-322CEB3AB91C}"/>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56" name="object 23">
            <a:extLst>
              <a:ext uri="{FF2B5EF4-FFF2-40B4-BE49-F238E27FC236}">
                <a16:creationId xmlns:a16="http://schemas.microsoft.com/office/drawing/2014/main" id="{BB8E660E-C331-1B46-A321-85F2D45FE029}"/>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57" name="object 24">
            <a:extLst>
              <a:ext uri="{FF2B5EF4-FFF2-40B4-BE49-F238E27FC236}">
                <a16:creationId xmlns:a16="http://schemas.microsoft.com/office/drawing/2014/main" id="{6141189F-BDA8-3940-8E20-18A43005DD9F}"/>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58" name="object 25">
            <a:extLst>
              <a:ext uri="{FF2B5EF4-FFF2-40B4-BE49-F238E27FC236}">
                <a16:creationId xmlns:a16="http://schemas.microsoft.com/office/drawing/2014/main" id="{3C2DE5BB-16D3-CB40-818E-72AFAAEE1A90}"/>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59" name="object 26">
            <a:extLst>
              <a:ext uri="{FF2B5EF4-FFF2-40B4-BE49-F238E27FC236}">
                <a16:creationId xmlns:a16="http://schemas.microsoft.com/office/drawing/2014/main" id="{D8EAFA59-A90D-7549-AC91-73F94FCE88EE}"/>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60" name="object 27">
            <a:extLst>
              <a:ext uri="{FF2B5EF4-FFF2-40B4-BE49-F238E27FC236}">
                <a16:creationId xmlns:a16="http://schemas.microsoft.com/office/drawing/2014/main" id="{A7DEFDF4-9612-8D4C-9C04-3AAD5FC67CFF}"/>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6F0D16AE-AEFE-9A43-ABA0-500AE81707FA}"/>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3BD63E63-1D81-774C-9432-F230C5F720BC}"/>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63" name="object 30">
            <a:extLst>
              <a:ext uri="{FF2B5EF4-FFF2-40B4-BE49-F238E27FC236}">
                <a16:creationId xmlns:a16="http://schemas.microsoft.com/office/drawing/2014/main" id="{2BBDBEEB-5615-BE45-813C-C7245611C745}"/>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64" name="object 31">
            <a:extLst>
              <a:ext uri="{FF2B5EF4-FFF2-40B4-BE49-F238E27FC236}">
                <a16:creationId xmlns:a16="http://schemas.microsoft.com/office/drawing/2014/main" id="{4E6A3212-367D-474B-A35F-811F1EFE75F4}"/>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65" name="object 32">
            <a:extLst>
              <a:ext uri="{FF2B5EF4-FFF2-40B4-BE49-F238E27FC236}">
                <a16:creationId xmlns:a16="http://schemas.microsoft.com/office/drawing/2014/main" id="{4C1CE7E0-D498-A042-BB5F-278F92FFBD13}"/>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66" name="object 33">
            <a:extLst>
              <a:ext uri="{FF2B5EF4-FFF2-40B4-BE49-F238E27FC236}">
                <a16:creationId xmlns:a16="http://schemas.microsoft.com/office/drawing/2014/main" id="{113E0B00-8663-9D4E-9AA4-F20C7B6835E0}"/>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67" name="TextBox 3">
            <a:extLst>
              <a:ext uri="{FF2B5EF4-FFF2-40B4-BE49-F238E27FC236}">
                <a16:creationId xmlns:a16="http://schemas.microsoft.com/office/drawing/2014/main" id="{060C7A3A-A73B-C741-9136-600C48361AED}"/>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pic>
        <p:nvPicPr>
          <p:cNvPr id="37" name="Picture 3" descr="C:\Users\Linda\Documents\Living Well Consortium\Presentations\LWC Overviews\process model.jpg">
            <a:extLst>
              <a:ext uri="{FF2B5EF4-FFF2-40B4-BE49-F238E27FC236}">
                <a16:creationId xmlns:a16="http://schemas.microsoft.com/office/drawing/2014/main" id="{72B98260-E954-6441-8780-FA531C166A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33" b="11837"/>
          <a:stretch/>
        </p:blipFill>
        <p:spPr bwMode="auto">
          <a:xfrm>
            <a:off x="0" y="1905000"/>
            <a:ext cx="10058400" cy="5222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790D66F6-AE15-B34A-A8D9-76FA6D4312EF}"/>
              </a:ext>
            </a:extLst>
          </p:cNvPr>
          <p:cNvSpPr/>
          <p:nvPr/>
        </p:nvSpPr>
        <p:spPr>
          <a:xfrm>
            <a:off x="152400" y="1524000"/>
            <a:ext cx="2438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bject 5">
            <a:extLst>
              <a:ext uri="{FF2B5EF4-FFF2-40B4-BE49-F238E27FC236}">
                <a16:creationId xmlns:a16="http://schemas.microsoft.com/office/drawing/2014/main" id="{2D7F8571-0EA1-6540-A75A-622D7EFFBA5A}"/>
              </a:ext>
            </a:extLst>
          </p:cNvPr>
          <p:cNvSpPr txBox="1">
            <a:spLocks/>
          </p:cNvSpPr>
          <p:nvPr/>
        </p:nvSpPr>
        <p:spPr>
          <a:xfrm>
            <a:off x="781627" y="1276623"/>
            <a:ext cx="7061200" cy="320601"/>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2000" b="0" kern="0" dirty="0">
                <a:solidFill>
                  <a:srgbClr val="231F20"/>
                </a:solidFill>
                <a:latin typeface="Avenir LT Std 35 Light" panose="020B0402020203020204" pitchFamily="34" charset="0"/>
              </a:rPr>
              <a:t>Idea to concept in 16 weeks.</a:t>
            </a:r>
            <a:endParaRPr lang="en-US" sz="2000" b="0" kern="0" dirty="0">
              <a:latin typeface="Avenir LT Std 35 Light" panose="020B0402020203020204" pitchFamily="34" charset="0"/>
            </a:endParaRPr>
          </a:p>
        </p:txBody>
      </p:sp>
    </p:spTree>
    <p:extLst>
      <p:ext uri="{BB962C8B-B14F-4D97-AF65-F5344CB8AC3E}">
        <p14:creationId xmlns:p14="http://schemas.microsoft.com/office/powerpoint/2010/main" val="276163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998F1-2D5E-624A-AF1A-D9C444B3416A}"/>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4">
            <a:extLst>
              <a:ext uri="{FF2B5EF4-FFF2-40B4-BE49-F238E27FC236}">
                <a16:creationId xmlns:a16="http://schemas.microsoft.com/office/drawing/2014/main" id="{985D6B9B-FACE-044B-9E6F-261B330AD0C9}"/>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6" name="object 5">
            <a:extLst>
              <a:ext uri="{FF2B5EF4-FFF2-40B4-BE49-F238E27FC236}">
                <a16:creationId xmlns:a16="http://schemas.microsoft.com/office/drawing/2014/main" id="{3293891D-318C-BE43-977A-BFF458161261}"/>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7" name="object 6">
            <a:extLst>
              <a:ext uri="{FF2B5EF4-FFF2-40B4-BE49-F238E27FC236}">
                <a16:creationId xmlns:a16="http://schemas.microsoft.com/office/drawing/2014/main" id="{F72532EC-0B8F-4941-B404-F7F09AD6E48A}"/>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8" name="object 7">
            <a:extLst>
              <a:ext uri="{FF2B5EF4-FFF2-40B4-BE49-F238E27FC236}">
                <a16:creationId xmlns:a16="http://schemas.microsoft.com/office/drawing/2014/main" id="{E0DB9C9B-70C9-444D-82B9-40561A0DE1AC}"/>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9" name="object 8">
            <a:extLst>
              <a:ext uri="{FF2B5EF4-FFF2-40B4-BE49-F238E27FC236}">
                <a16:creationId xmlns:a16="http://schemas.microsoft.com/office/drawing/2014/main" id="{5720CB0B-5F0E-5E40-B43B-80EDB145AF7F}"/>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10" name="object 9">
            <a:extLst>
              <a:ext uri="{FF2B5EF4-FFF2-40B4-BE49-F238E27FC236}">
                <a16:creationId xmlns:a16="http://schemas.microsoft.com/office/drawing/2014/main" id="{8AEC976A-6BBD-E340-9029-50C933C62F53}"/>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11" name="object 10">
            <a:extLst>
              <a:ext uri="{FF2B5EF4-FFF2-40B4-BE49-F238E27FC236}">
                <a16:creationId xmlns:a16="http://schemas.microsoft.com/office/drawing/2014/main" id="{555CB907-0645-3B47-A9C1-B916C750D13B}"/>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12" name="object 11">
            <a:extLst>
              <a:ext uri="{FF2B5EF4-FFF2-40B4-BE49-F238E27FC236}">
                <a16:creationId xmlns:a16="http://schemas.microsoft.com/office/drawing/2014/main" id="{E4058373-8D9F-F942-A027-8C1B66F47A93}"/>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13" name="object 12">
            <a:extLst>
              <a:ext uri="{FF2B5EF4-FFF2-40B4-BE49-F238E27FC236}">
                <a16:creationId xmlns:a16="http://schemas.microsoft.com/office/drawing/2014/main" id="{619154F1-DFDD-2949-B0CE-63E4D81141C5}"/>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14" name="object 13">
            <a:extLst>
              <a:ext uri="{FF2B5EF4-FFF2-40B4-BE49-F238E27FC236}">
                <a16:creationId xmlns:a16="http://schemas.microsoft.com/office/drawing/2014/main" id="{3D6364EC-1305-284A-AA1B-A2263BE45816}"/>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15" name="object 14">
            <a:extLst>
              <a:ext uri="{FF2B5EF4-FFF2-40B4-BE49-F238E27FC236}">
                <a16:creationId xmlns:a16="http://schemas.microsoft.com/office/drawing/2014/main" id="{E762FEA5-EAF6-F245-B389-2C1BEC5116A8}"/>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16" name="object 15">
            <a:extLst>
              <a:ext uri="{FF2B5EF4-FFF2-40B4-BE49-F238E27FC236}">
                <a16:creationId xmlns:a16="http://schemas.microsoft.com/office/drawing/2014/main" id="{6FE0144D-9BCF-1449-AF74-AF4164903DD8}"/>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17" name="object 16">
            <a:extLst>
              <a:ext uri="{FF2B5EF4-FFF2-40B4-BE49-F238E27FC236}">
                <a16:creationId xmlns:a16="http://schemas.microsoft.com/office/drawing/2014/main" id="{368609EA-04D1-974F-A01F-9266BAEB8827}"/>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18" name="object 17">
            <a:extLst>
              <a:ext uri="{FF2B5EF4-FFF2-40B4-BE49-F238E27FC236}">
                <a16:creationId xmlns:a16="http://schemas.microsoft.com/office/drawing/2014/main" id="{8ACD526A-282D-1D4A-987A-CACAE91672D3}"/>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19" name="object 18">
            <a:extLst>
              <a:ext uri="{FF2B5EF4-FFF2-40B4-BE49-F238E27FC236}">
                <a16:creationId xmlns:a16="http://schemas.microsoft.com/office/drawing/2014/main" id="{F74340A7-1EE9-3E46-ABA4-8BACE3B55E3A}"/>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20" name="object 19">
            <a:extLst>
              <a:ext uri="{FF2B5EF4-FFF2-40B4-BE49-F238E27FC236}">
                <a16:creationId xmlns:a16="http://schemas.microsoft.com/office/drawing/2014/main" id="{41545C5E-CA12-E342-856C-8FABC624A575}"/>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21" name="object 20">
            <a:extLst>
              <a:ext uri="{FF2B5EF4-FFF2-40B4-BE49-F238E27FC236}">
                <a16:creationId xmlns:a16="http://schemas.microsoft.com/office/drawing/2014/main" id="{8A9D3DE5-BC20-D941-B762-F5C708D5731E}"/>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22" name="object 21">
            <a:extLst>
              <a:ext uri="{FF2B5EF4-FFF2-40B4-BE49-F238E27FC236}">
                <a16:creationId xmlns:a16="http://schemas.microsoft.com/office/drawing/2014/main" id="{F0E34458-7E49-F948-B0AD-03FB14BA3809}"/>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3" name="object 22">
            <a:extLst>
              <a:ext uri="{FF2B5EF4-FFF2-40B4-BE49-F238E27FC236}">
                <a16:creationId xmlns:a16="http://schemas.microsoft.com/office/drawing/2014/main" id="{A4F6E091-8A4B-324E-8716-E26C3377E7AD}"/>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24" name="object 23">
            <a:extLst>
              <a:ext uri="{FF2B5EF4-FFF2-40B4-BE49-F238E27FC236}">
                <a16:creationId xmlns:a16="http://schemas.microsoft.com/office/drawing/2014/main" id="{F576C5F5-3265-8744-BA22-31A55F10537C}"/>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5" name="object 24">
            <a:extLst>
              <a:ext uri="{FF2B5EF4-FFF2-40B4-BE49-F238E27FC236}">
                <a16:creationId xmlns:a16="http://schemas.microsoft.com/office/drawing/2014/main" id="{07FFD9F5-415B-364E-BD75-CA96267D3FAA}"/>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26" name="object 25">
            <a:extLst>
              <a:ext uri="{FF2B5EF4-FFF2-40B4-BE49-F238E27FC236}">
                <a16:creationId xmlns:a16="http://schemas.microsoft.com/office/drawing/2014/main" id="{8710820D-C33B-4145-8198-C856E60385B7}"/>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27" name="object 26">
            <a:extLst>
              <a:ext uri="{FF2B5EF4-FFF2-40B4-BE49-F238E27FC236}">
                <a16:creationId xmlns:a16="http://schemas.microsoft.com/office/drawing/2014/main" id="{B0D5F573-9AA9-CF4B-BD0C-A23981B85F41}"/>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28" name="object 27">
            <a:extLst>
              <a:ext uri="{FF2B5EF4-FFF2-40B4-BE49-F238E27FC236}">
                <a16:creationId xmlns:a16="http://schemas.microsoft.com/office/drawing/2014/main" id="{4866A781-D816-954A-BCB7-E800B71E8EAF}"/>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29" name="object 28">
            <a:extLst>
              <a:ext uri="{FF2B5EF4-FFF2-40B4-BE49-F238E27FC236}">
                <a16:creationId xmlns:a16="http://schemas.microsoft.com/office/drawing/2014/main" id="{340B6AE9-938D-D74B-95E7-694A053761B3}"/>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30" name="object 29">
            <a:extLst>
              <a:ext uri="{FF2B5EF4-FFF2-40B4-BE49-F238E27FC236}">
                <a16:creationId xmlns:a16="http://schemas.microsoft.com/office/drawing/2014/main" id="{9BF084F5-2BF1-6846-9CC4-347CB81C7D3A}"/>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31" name="object 30">
            <a:extLst>
              <a:ext uri="{FF2B5EF4-FFF2-40B4-BE49-F238E27FC236}">
                <a16:creationId xmlns:a16="http://schemas.microsoft.com/office/drawing/2014/main" id="{55097E91-4F21-2748-92A9-BEFCE4F86C6B}"/>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32" name="object 31">
            <a:extLst>
              <a:ext uri="{FF2B5EF4-FFF2-40B4-BE49-F238E27FC236}">
                <a16:creationId xmlns:a16="http://schemas.microsoft.com/office/drawing/2014/main" id="{0EF4B77B-C0AA-9141-8230-288A2987051F}"/>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33" name="object 32">
            <a:extLst>
              <a:ext uri="{FF2B5EF4-FFF2-40B4-BE49-F238E27FC236}">
                <a16:creationId xmlns:a16="http://schemas.microsoft.com/office/drawing/2014/main" id="{83B75971-0817-074C-B3CA-298459631BF6}"/>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34" name="object 33">
            <a:extLst>
              <a:ext uri="{FF2B5EF4-FFF2-40B4-BE49-F238E27FC236}">
                <a16:creationId xmlns:a16="http://schemas.microsoft.com/office/drawing/2014/main" id="{F26BCBDA-4A6F-7248-9C40-5B303CB214D3}"/>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35" name="TextBox 3">
            <a:extLst>
              <a:ext uri="{FF2B5EF4-FFF2-40B4-BE49-F238E27FC236}">
                <a16:creationId xmlns:a16="http://schemas.microsoft.com/office/drawing/2014/main" id="{CF1508FE-E18A-7146-800D-A143EDD2AB1D}"/>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36" name="object 5">
            <a:extLst>
              <a:ext uri="{FF2B5EF4-FFF2-40B4-BE49-F238E27FC236}">
                <a16:creationId xmlns:a16="http://schemas.microsoft.com/office/drawing/2014/main" id="{584AC447-582D-4145-9CD0-1FE1509BB5CE}"/>
              </a:ext>
            </a:extLst>
          </p:cNvPr>
          <p:cNvSpPr txBox="1">
            <a:spLocks noGrp="1"/>
          </p:cNvSpPr>
          <p:nvPr>
            <p:ph type="title"/>
          </p:nvPr>
        </p:nvSpPr>
        <p:spPr>
          <a:xfrm>
            <a:off x="787400" y="638654"/>
            <a:ext cx="7061200" cy="566822"/>
          </a:xfrm>
          <a:prstGeom prst="rect">
            <a:avLst/>
          </a:prstGeom>
        </p:spPr>
        <p:txBody>
          <a:bodyPr vert="horz" wrap="square" lIns="0" tIns="12700" rIns="0" bIns="0" rtlCol="0">
            <a:spAutoFit/>
          </a:bodyPr>
          <a:lstStyle/>
          <a:p>
            <a:pPr marL="12700">
              <a:lnSpc>
                <a:spcPct val="100000"/>
              </a:lnSpc>
              <a:spcBef>
                <a:spcPts val="100"/>
              </a:spcBef>
              <a:tabLst>
                <a:tab pos="2314575" algn="l"/>
              </a:tabLst>
            </a:pPr>
            <a:r>
              <a:rPr lang="en-US" sz="3600" dirty="0">
                <a:solidFill>
                  <a:srgbClr val="231F20"/>
                </a:solidFill>
              </a:rPr>
              <a:t>Our Network:</a:t>
            </a:r>
            <a:endParaRPr sz="3600" dirty="0"/>
          </a:p>
        </p:txBody>
      </p:sp>
      <p:pic>
        <p:nvPicPr>
          <p:cNvPr id="41" name="Picture 40">
            <a:extLst>
              <a:ext uri="{FF2B5EF4-FFF2-40B4-BE49-F238E27FC236}">
                <a16:creationId xmlns:a16="http://schemas.microsoft.com/office/drawing/2014/main" id="{61FF2B47-96E9-6444-AD60-05BB5077F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12" y="1143000"/>
            <a:ext cx="8487888" cy="6601690"/>
          </a:xfrm>
          <a:prstGeom prst="rect">
            <a:avLst/>
          </a:prstGeom>
        </p:spPr>
      </p:pic>
    </p:spTree>
    <p:extLst>
      <p:ext uri="{BB962C8B-B14F-4D97-AF65-F5344CB8AC3E}">
        <p14:creationId xmlns:p14="http://schemas.microsoft.com/office/powerpoint/2010/main" val="377928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781EFB-1FB8-4142-AB89-321934BF5CFA}"/>
              </a:ext>
            </a:extLst>
          </p:cNvPr>
          <p:cNvSpPr/>
          <p:nvPr/>
        </p:nvSpPr>
        <p:spPr>
          <a:xfrm>
            <a:off x="0" y="7010400"/>
            <a:ext cx="1005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bject 4">
            <a:extLst>
              <a:ext uri="{FF2B5EF4-FFF2-40B4-BE49-F238E27FC236}">
                <a16:creationId xmlns:a16="http://schemas.microsoft.com/office/drawing/2014/main" id="{4ABB4188-199A-974F-93CC-6F5364A65567}"/>
              </a:ext>
            </a:extLst>
          </p:cNvPr>
          <p:cNvSpPr/>
          <p:nvPr/>
        </p:nvSpPr>
        <p:spPr>
          <a:xfrm>
            <a:off x="9722337"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34" name="object 5">
            <a:extLst>
              <a:ext uri="{FF2B5EF4-FFF2-40B4-BE49-F238E27FC236}">
                <a16:creationId xmlns:a16="http://schemas.microsoft.com/office/drawing/2014/main" id="{66B749B7-350A-D444-AF8A-41B46CCA1FEA}"/>
              </a:ext>
            </a:extLst>
          </p:cNvPr>
          <p:cNvSpPr/>
          <p:nvPr/>
        </p:nvSpPr>
        <p:spPr>
          <a:xfrm>
            <a:off x="9703186" y="7425225"/>
            <a:ext cx="38100" cy="38100"/>
          </a:xfrm>
          <a:custGeom>
            <a:avLst/>
            <a:gdLst/>
            <a:ahLst/>
            <a:cxnLst/>
            <a:rect l="l" t="t" r="r" b="b"/>
            <a:pathLst>
              <a:path w="38100" h="38100">
                <a:moveTo>
                  <a:pt x="18948" y="0"/>
                </a:moveTo>
                <a:lnTo>
                  <a:pt x="11572" y="1489"/>
                </a:lnTo>
                <a:lnTo>
                  <a:pt x="5549" y="5549"/>
                </a:lnTo>
                <a:lnTo>
                  <a:pt x="1489" y="11572"/>
                </a:lnTo>
                <a:lnTo>
                  <a:pt x="0" y="18948"/>
                </a:lnTo>
                <a:lnTo>
                  <a:pt x="1489" y="26323"/>
                </a:lnTo>
                <a:lnTo>
                  <a:pt x="5549" y="32346"/>
                </a:lnTo>
                <a:lnTo>
                  <a:pt x="11572" y="36407"/>
                </a:lnTo>
                <a:lnTo>
                  <a:pt x="18948" y="37896"/>
                </a:lnTo>
                <a:lnTo>
                  <a:pt x="26325" y="36407"/>
                </a:lnTo>
                <a:lnTo>
                  <a:pt x="32353" y="32346"/>
                </a:lnTo>
                <a:lnTo>
                  <a:pt x="36418" y="26323"/>
                </a:lnTo>
                <a:lnTo>
                  <a:pt x="37909" y="18948"/>
                </a:lnTo>
                <a:lnTo>
                  <a:pt x="36418" y="11572"/>
                </a:lnTo>
                <a:lnTo>
                  <a:pt x="32353" y="5549"/>
                </a:lnTo>
                <a:lnTo>
                  <a:pt x="26325" y="1489"/>
                </a:lnTo>
                <a:lnTo>
                  <a:pt x="18948" y="0"/>
                </a:lnTo>
                <a:close/>
              </a:path>
            </a:pathLst>
          </a:custGeom>
          <a:solidFill>
            <a:srgbClr val="231F20"/>
          </a:solidFill>
        </p:spPr>
        <p:txBody>
          <a:bodyPr wrap="square" lIns="0" tIns="0" rIns="0" bIns="0" rtlCol="0"/>
          <a:lstStyle/>
          <a:p>
            <a:endParaRPr dirty="0"/>
          </a:p>
        </p:txBody>
      </p:sp>
      <p:sp>
        <p:nvSpPr>
          <p:cNvPr id="36" name="object 6">
            <a:extLst>
              <a:ext uri="{FF2B5EF4-FFF2-40B4-BE49-F238E27FC236}">
                <a16:creationId xmlns:a16="http://schemas.microsoft.com/office/drawing/2014/main" id="{FFA665C3-F45F-384E-9AFC-5144C34E0DC9}"/>
              </a:ext>
            </a:extLst>
          </p:cNvPr>
          <p:cNvSpPr/>
          <p:nvPr/>
        </p:nvSpPr>
        <p:spPr>
          <a:xfrm>
            <a:off x="9641270" y="7500536"/>
            <a:ext cx="31750" cy="31750"/>
          </a:xfrm>
          <a:custGeom>
            <a:avLst/>
            <a:gdLst/>
            <a:ahLst/>
            <a:cxnLst/>
            <a:rect l="l" t="t" r="r" b="b"/>
            <a:pathLst>
              <a:path w="31750" h="31750">
                <a:moveTo>
                  <a:pt x="7404" y="0"/>
                </a:moveTo>
                <a:lnTo>
                  <a:pt x="279" y="6896"/>
                </a:lnTo>
                <a:lnTo>
                  <a:pt x="0" y="24206"/>
                </a:lnTo>
                <a:lnTo>
                  <a:pt x="6908" y="31343"/>
                </a:lnTo>
                <a:lnTo>
                  <a:pt x="24231" y="31623"/>
                </a:lnTo>
                <a:lnTo>
                  <a:pt x="31356" y="24714"/>
                </a:lnTo>
                <a:lnTo>
                  <a:pt x="31622" y="7404"/>
                </a:lnTo>
                <a:lnTo>
                  <a:pt x="24726" y="266"/>
                </a:lnTo>
                <a:lnTo>
                  <a:pt x="7404" y="0"/>
                </a:lnTo>
                <a:close/>
              </a:path>
            </a:pathLst>
          </a:custGeom>
          <a:solidFill>
            <a:srgbClr val="58595B"/>
          </a:solidFill>
        </p:spPr>
        <p:txBody>
          <a:bodyPr wrap="square" lIns="0" tIns="0" rIns="0" bIns="0" rtlCol="0"/>
          <a:lstStyle/>
          <a:p>
            <a:endParaRPr dirty="0"/>
          </a:p>
        </p:txBody>
      </p:sp>
      <p:sp>
        <p:nvSpPr>
          <p:cNvPr id="38" name="object 7">
            <a:extLst>
              <a:ext uri="{FF2B5EF4-FFF2-40B4-BE49-F238E27FC236}">
                <a16:creationId xmlns:a16="http://schemas.microsoft.com/office/drawing/2014/main" id="{C785EA4D-3E5A-0C41-86E8-15D0104C2632}"/>
              </a:ext>
            </a:extLst>
          </p:cNvPr>
          <p:cNvSpPr/>
          <p:nvPr/>
        </p:nvSpPr>
        <p:spPr>
          <a:xfrm>
            <a:off x="9551194" y="7537383"/>
            <a:ext cx="27305" cy="27305"/>
          </a:xfrm>
          <a:custGeom>
            <a:avLst/>
            <a:gdLst/>
            <a:ahLst/>
            <a:cxnLst/>
            <a:rect l="l" t="t" r="r" b="b"/>
            <a:pathLst>
              <a:path w="27304" h="27304">
                <a:moveTo>
                  <a:pt x="6540" y="0"/>
                </a:moveTo>
                <a:lnTo>
                  <a:pt x="457" y="5702"/>
                </a:lnTo>
                <a:lnTo>
                  <a:pt x="0" y="20243"/>
                </a:lnTo>
                <a:lnTo>
                  <a:pt x="5702" y="26327"/>
                </a:lnTo>
                <a:lnTo>
                  <a:pt x="20243" y="26797"/>
                </a:lnTo>
                <a:lnTo>
                  <a:pt x="26327" y="21082"/>
                </a:lnTo>
                <a:lnTo>
                  <a:pt x="26784" y="6553"/>
                </a:lnTo>
                <a:lnTo>
                  <a:pt x="21082" y="469"/>
                </a:lnTo>
                <a:lnTo>
                  <a:pt x="6540" y="0"/>
                </a:lnTo>
                <a:close/>
              </a:path>
            </a:pathLst>
          </a:custGeom>
          <a:solidFill>
            <a:srgbClr val="77787B"/>
          </a:solidFill>
        </p:spPr>
        <p:txBody>
          <a:bodyPr wrap="square" lIns="0" tIns="0" rIns="0" bIns="0" rtlCol="0"/>
          <a:lstStyle/>
          <a:p>
            <a:endParaRPr dirty="0"/>
          </a:p>
        </p:txBody>
      </p:sp>
      <p:sp>
        <p:nvSpPr>
          <p:cNvPr id="41" name="object 8">
            <a:extLst>
              <a:ext uri="{FF2B5EF4-FFF2-40B4-BE49-F238E27FC236}">
                <a16:creationId xmlns:a16="http://schemas.microsoft.com/office/drawing/2014/main" id="{2974E614-B52C-0749-A5AE-A2873DEBF249}"/>
              </a:ext>
            </a:extLst>
          </p:cNvPr>
          <p:cNvSpPr/>
          <p:nvPr/>
        </p:nvSpPr>
        <p:spPr>
          <a:xfrm>
            <a:off x="9460675" y="7517675"/>
            <a:ext cx="23495" cy="23495"/>
          </a:xfrm>
          <a:custGeom>
            <a:avLst/>
            <a:gdLst/>
            <a:ahLst/>
            <a:cxnLst/>
            <a:rect l="l" t="t" r="r" b="b"/>
            <a:pathLst>
              <a:path w="23495" h="23495">
                <a:moveTo>
                  <a:pt x="5943" y="0"/>
                </a:moveTo>
                <a:lnTo>
                  <a:pt x="609" y="4851"/>
                </a:lnTo>
                <a:lnTo>
                  <a:pt x="0" y="17411"/>
                </a:lnTo>
                <a:lnTo>
                  <a:pt x="4851" y="22745"/>
                </a:lnTo>
                <a:lnTo>
                  <a:pt x="17411" y="23355"/>
                </a:lnTo>
                <a:lnTo>
                  <a:pt x="22745" y="18503"/>
                </a:lnTo>
                <a:lnTo>
                  <a:pt x="23355" y="5943"/>
                </a:lnTo>
                <a:lnTo>
                  <a:pt x="18503" y="609"/>
                </a:lnTo>
                <a:lnTo>
                  <a:pt x="5943" y="0"/>
                </a:lnTo>
                <a:close/>
              </a:path>
            </a:pathLst>
          </a:custGeom>
          <a:solidFill>
            <a:srgbClr val="939598"/>
          </a:solidFill>
        </p:spPr>
        <p:txBody>
          <a:bodyPr wrap="square" lIns="0" tIns="0" rIns="0" bIns="0" rtlCol="0"/>
          <a:lstStyle/>
          <a:p>
            <a:endParaRPr dirty="0"/>
          </a:p>
        </p:txBody>
      </p:sp>
      <p:sp>
        <p:nvSpPr>
          <p:cNvPr id="42" name="object 9">
            <a:extLst>
              <a:ext uri="{FF2B5EF4-FFF2-40B4-BE49-F238E27FC236}">
                <a16:creationId xmlns:a16="http://schemas.microsoft.com/office/drawing/2014/main" id="{F41A784B-7865-294E-86F9-E94EF08F5648}"/>
              </a:ext>
            </a:extLst>
          </p:cNvPr>
          <p:cNvSpPr/>
          <p:nvPr/>
        </p:nvSpPr>
        <p:spPr>
          <a:xfrm>
            <a:off x="9543047" y="7303183"/>
            <a:ext cx="100965" cy="109855"/>
          </a:xfrm>
          <a:custGeom>
            <a:avLst/>
            <a:gdLst/>
            <a:ahLst/>
            <a:cxnLst/>
            <a:rect l="l" t="t" r="r" b="b"/>
            <a:pathLst>
              <a:path w="100965" h="109854">
                <a:moveTo>
                  <a:pt x="55448" y="0"/>
                </a:moveTo>
                <a:lnTo>
                  <a:pt x="33207" y="4171"/>
                </a:lnTo>
                <a:lnTo>
                  <a:pt x="15655" y="15763"/>
                </a:lnTo>
                <a:lnTo>
                  <a:pt x="4138" y="33389"/>
                </a:lnTo>
                <a:lnTo>
                  <a:pt x="0" y="55664"/>
                </a:lnTo>
                <a:lnTo>
                  <a:pt x="414" y="63424"/>
                </a:lnTo>
                <a:lnTo>
                  <a:pt x="17805" y="98463"/>
                </a:lnTo>
                <a:lnTo>
                  <a:pt x="64335" y="109635"/>
                </a:lnTo>
                <a:lnTo>
                  <a:pt x="80140" y="106408"/>
                </a:lnTo>
                <a:lnTo>
                  <a:pt x="93573" y="100977"/>
                </a:lnTo>
                <a:lnTo>
                  <a:pt x="93699" y="88049"/>
                </a:lnTo>
                <a:lnTo>
                  <a:pt x="62166" y="88049"/>
                </a:lnTo>
                <a:lnTo>
                  <a:pt x="49795" y="85420"/>
                </a:lnTo>
                <a:lnTo>
                  <a:pt x="40790" y="78757"/>
                </a:lnTo>
                <a:lnTo>
                  <a:pt x="35250" y="69891"/>
                </a:lnTo>
                <a:lnTo>
                  <a:pt x="33274" y="60655"/>
                </a:lnTo>
                <a:lnTo>
                  <a:pt x="100749" y="60655"/>
                </a:lnTo>
                <a:lnTo>
                  <a:pt x="99560" y="42405"/>
                </a:lnTo>
                <a:lnTo>
                  <a:pt x="33274" y="42405"/>
                </a:lnTo>
                <a:lnTo>
                  <a:pt x="34734" y="31800"/>
                </a:lnTo>
                <a:lnTo>
                  <a:pt x="39077" y="25184"/>
                </a:lnTo>
                <a:lnTo>
                  <a:pt x="46304" y="22809"/>
                </a:lnTo>
                <a:lnTo>
                  <a:pt x="55258" y="22104"/>
                </a:lnTo>
                <a:lnTo>
                  <a:pt x="93150" y="22104"/>
                </a:lnTo>
                <a:lnTo>
                  <a:pt x="90657" y="16468"/>
                </a:lnTo>
                <a:lnTo>
                  <a:pt x="75919" y="4280"/>
                </a:lnTo>
                <a:lnTo>
                  <a:pt x="55448" y="0"/>
                </a:lnTo>
                <a:close/>
              </a:path>
              <a:path w="100965" h="109854">
                <a:moveTo>
                  <a:pt x="93726" y="79654"/>
                </a:moveTo>
                <a:lnTo>
                  <a:pt x="84531" y="84507"/>
                </a:lnTo>
                <a:lnTo>
                  <a:pt x="78179" y="86999"/>
                </a:lnTo>
                <a:lnTo>
                  <a:pt x="71710" y="87917"/>
                </a:lnTo>
                <a:lnTo>
                  <a:pt x="62166" y="88049"/>
                </a:lnTo>
                <a:lnTo>
                  <a:pt x="93699" y="88049"/>
                </a:lnTo>
                <a:lnTo>
                  <a:pt x="93726" y="79654"/>
                </a:lnTo>
                <a:close/>
              </a:path>
              <a:path w="100965" h="109854">
                <a:moveTo>
                  <a:pt x="93150" y="22104"/>
                </a:moveTo>
                <a:lnTo>
                  <a:pt x="55258" y="22104"/>
                </a:lnTo>
                <a:lnTo>
                  <a:pt x="62637" y="25687"/>
                </a:lnTo>
                <a:lnTo>
                  <a:pt x="67647" y="32730"/>
                </a:lnTo>
                <a:lnTo>
                  <a:pt x="69494" y="42405"/>
                </a:lnTo>
                <a:lnTo>
                  <a:pt x="99560" y="42405"/>
                </a:lnTo>
                <a:lnTo>
                  <a:pt x="99116" y="35586"/>
                </a:lnTo>
                <a:lnTo>
                  <a:pt x="93150" y="22104"/>
                </a:lnTo>
                <a:close/>
              </a:path>
            </a:pathLst>
          </a:custGeom>
          <a:solidFill>
            <a:srgbClr val="008CD1"/>
          </a:solidFill>
        </p:spPr>
        <p:txBody>
          <a:bodyPr wrap="square" lIns="0" tIns="0" rIns="0" bIns="0" rtlCol="0"/>
          <a:lstStyle/>
          <a:p>
            <a:endParaRPr dirty="0"/>
          </a:p>
        </p:txBody>
      </p:sp>
      <p:sp>
        <p:nvSpPr>
          <p:cNvPr id="43" name="object 10">
            <a:extLst>
              <a:ext uri="{FF2B5EF4-FFF2-40B4-BE49-F238E27FC236}">
                <a16:creationId xmlns:a16="http://schemas.microsoft.com/office/drawing/2014/main" id="{D985A957-48BC-3C41-9CEB-0D109C28626E}"/>
              </a:ext>
            </a:extLst>
          </p:cNvPr>
          <p:cNvSpPr/>
          <p:nvPr/>
        </p:nvSpPr>
        <p:spPr>
          <a:xfrm>
            <a:off x="9669975" y="7261357"/>
            <a:ext cx="0" cy="148590"/>
          </a:xfrm>
          <a:custGeom>
            <a:avLst/>
            <a:gdLst/>
            <a:ahLst/>
            <a:cxnLst/>
            <a:rect l="l" t="t" r="r" b="b"/>
            <a:pathLst>
              <a:path h="148590">
                <a:moveTo>
                  <a:pt x="0" y="0"/>
                </a:moveTo>
                <a:lnTo>
                  <a:pt x="0" y="148056"/>
                </a:lnTo>
              </a:path>
            </a:pathLst>
          </a:custGeom>
          <a:ln w="33261">
            <a:solidFill>
              <a:srgbClr val="008CD1"/>
            </a:solidFill>
          </a:ln>
        </p:spPr>
        <p:txBody>
          <a:bodyPr wrap="square" lIns="0" tIns="0" rIns="0" bIns="0" rtlCol="0"/>
          <a:lstStyle/>
          <a:p>
            <a:endParaRPr dirty="0"/>
          </a:p>
        </p:txBody>
      </p:sp>
      <p:sp>
        <p:nvSpPr>
          <p:cNvPr id="44" name="object 11">
            <a:extLst>
              <a:ext uri="{FF2B5EF4-FFF2-40B4-BE49-F238E27FC236}">
                <a16:creationId xmlns:a16="http://schemas.microsoft.com/office/drawing/2014/main" id="{66668137-89B0-424C-9FB4-31E018703BCA}"/>
              </a:ext>
            </a:extLst>
          </p:cNvPr>
          <p:cNvSpPr/>
          <p:nvPr/>
        </p:nvSpPr>
        <p:spPr>
          <a:xfrm>
            <a:off x="9082422" y="7261357"/>
            <a:ext cx="0" cy="148590"/>
          </a:xfrm>
          <a:custGeom>
            <a:avLst/>
            <a:gdLst/>
            <a:ahLst/>
            <a:cxnLst/>
            <a:rect l="l" t="t" r="r" b="b"/>
            <a:pathLst>
              <a:path h="148590">
                <a:moveTo>
                  <a:pt x="0" y="0"/>
                </a:moveTo>
                <a:lnTo>
                  <a:pt x="0" y="148056"/>
                </a:lnTo>
              </a:path>
            </a:pathLst>
          </a:custGeom>
          <a:ln w="33261">
            <a:solidFill>
              <a:srgbClr val="231F20"/>
            </a:solidFill>
          </a:ln>
        </p:spPr>
        <p:txBody>
          <a:bodyPr wrap="square" lIns="0" tIns="0" rIns="0" bIns="0" rtlCol="0"/>
          <a:lstStyle/>
          <a:p>
            <a:endParaRPr dirty="0"/>
          </a:p>
        </p:txBody>
      </p:sp>
      <p:sp>
        <p:nvSpPr>
          <p:cNvPr id="45" name="object 12">
            <a:extLst>
              <a:ext uri="{FF2B5EF4-FFF2-40B4-BE49-F238E27FC236}">
                <a16:creationId xmlns:a16="http://schemas.microsoft.com/office/drawing/2014/main" id="{BC9CC535-A1D6-BA40-9705-4FB06CD1533A}"/>
              </a:ext>
            </a:extLst>
          </p:cNvPr>
          <p:cNvSpPr/>
          <p:nvPr/>
        </p:nvSpPr>
        <p:spPr>
          <a:xfrm>
            <a:off x="9112383" y="7305588"/>
            <a:ext cx="48260" cy="104139"/>
          </a:xfrm>
          <a:custGeom>
            <a:avLst/>
            <a:gdLst/>
            <a:ahLst/>
            <a:cxnLst/>
            <a:rect l="l" t="t" r="r" b="b"/>
            <a:pathLst>
              <a:path w="48259" h="104140">
                <a:moveTo>
                  <a:pt x="48260" y="0"/>
                </a:moveTo>
                <a:lnTo>
                  <a:pt x="0" y="0"/>
                </a:lnTo>
                <a:lnTo>
                  <a:pt x="0" y="23685"/>
                </a:lnTo>
                <a:lnTo>
                  <a:pt x="14998" y="23685"/>
                </a:lnTo>
                <a:lnTo>
                  <a:pt x="14998" y="103822"/>
                </a:lnTo>
                <a:lnTo>
                  <a:pt x="48260" y="103822"/>
                </a:lnTo>
                <a:lnTo>
                  <a:pt x="48260" y="0"/>
                </a:lnTo>
                <a:close/>
              </a:path>
            </a:pathLst>
          </a:custGeom>
          <a:solidFill>
            <a:srgbClr val="231F20"/>
          </a:solidFill>
        </p:spPr>
        <p:txBody>
          <a:bodyPr wrap="square" lIns="0" tIns="0" rIns="0" bIns="0" rtlCol="0"/>
          <a:lstStyle/>
          <a:p>
            <a:endParaRPr dirty="0"/>
          </a:p>
        </p:txBody>
      </p:sp>
      <p:sp>
        <p:nvSpPr>
          <p:cNvPr id="46" name="object 13">
            <a:extLst>
              <a:ext uri="{FF2B5EF4-FFF2-40B4-BE49-F238E27FC236}">
                <a16:creationId xmlns:a16="http://schemas.microsoft.com/office/drawing/2014/main" id="{E4998909-F567-2A48-80B5-6C36F20E20C8}"/>
              </a:ext>
            </a:extLst>
          </p:cNvPr>
          <p:cNvSpPr/>
          <p:nvPr/>
        </p:nvSpPr>
        <p:spPr>
          <a:xfrm>
            <a:off x="9381479" y="7305582"/>
            <a:ext cx="167005" cy="104775"/>
          </a:xfrm>
          <a:custGeom>
            <a:avLst/>
            <a:gdLst/>
            <a:ahLst/>
            <a:cxnLst/>
            <a:rect l="l" t="t" r="r" b="b"/>
            <a:pathLst>
              <a:path w="167004" h="104775">
                <a:moveTo>
                  <a:pt x="33743" y="0"/>
                </a:moveTo>
                <a:lnTo>
                  <a:pt x="0" y="0"/>
                </a:lnTo>
                <a:lnTo>
                  <a:pt x="35356" y="104330"/>
                </a:lnTo>
                <a:lnTo>
                  <a:pt x="64058" y="104330"/>
                </a:lnTo>
                <a:lnTo>
                  <a:pt x="77927" y="61950"/>
                </a:lnTo>
                <a:lnTo>
                  <a:pt x="52527" y="61950"/>
                </a:lnTo>
                <a:lnTo>
                  <a:pt x="33743" y="0"/>
                </a:lnTo>
                <a:close/>
              </a:path>
              <a:path w="167004" h="104775">
                <a:moveTo>
                  <a:pt x="115794" y="43903"/>
                </a:moveTo>
                <a:lnTo>
                  <a:pt x="84264" y="43903"/>
                </a:lnTo>
                <a:lnTo>
                  <a:pt x="104266" y="104330"/>
                </a:lnTo>
                <a:lnTo>
                  <a:pt x="132524" y="104330"/>
                </a:lnTo>
                <a:lnTo>
                  <a:pt x="146494" y="61950"/>
                </a:lnTo>
                <a:lnTo>
                  <a:pt x="121869" y="61950"/>
                </a:lnTo>
                <a:lnTo>
                  <a:pt x="115794" y="43903"/>
                </a:lnTo>
                <a:close/>
              </a:path>
              <a:path w="167004" h="104775">
                <a:moveTo>
                  <a:pt x="101015" y="0"/>
                </a:moveTo>
                <a:lnTo>
                  <a:pt x="73621" y="0"/>
                </a:lnTo>
                <a:lnTo>
                  <a:pt x="52958" y="61950"/>
                </a:lnTo>
                <a:lnTo>
                  <a:pt x="77927" y="61950"/>
                </a:lnTo>
                <a:lnTo>
                  <a:pt x="83832" y="43903"/>
                </a:lnTo>
                <a:lnTo>
                  <a:pt x="115794" y="43903"/>
                </a:lnTo>
                <a:lnTo>
                  <a:pt x="101015" y="0"/>
                </a:lnTo>
                <a:close/>
              </a:path>
              <a:path w="167004" h="104775">
                <a:moveTo>
                  <a:pt x="166916" y="0"/>
                </a:moveTo>
                <a:lnTo>
                  <a:pt x="139484" y="0"/>
                </a:lnTo>
                <a:lnTo>
                  <a:pt x="122313" y="61950"/>
                </a:lnTo>
                <a:lnTo>
                  <a:pt x="146494" y="61950"/>
                </a:lnTo>
                <a:lnTo>
                  <a:pt x="166916" y="0"/>
                </a:lnTo>
                <a:close/>
              </a:path>
            </a:pathLst>
          </a:custGeom>
          <a:solidFill>
            <a:srgbClr val="008CD1"/>
          </a:solidFill>
        </p:spPr>
        <p:txBody>
          <a:bodyPr wrap="square" lIns="0" tIns="0" rIns="0" bIns="0" rtlCol="0"/>
          <a:lstStyle/>
          <a:p>
            <a:endParaRPr dirty="0"/>
          </a:p>
        </p:txBody>
      </p:sp>
      <p:sp>
        <p:nvSpPr>
          <p:cNvPr id="47" name="object 14">
            <a:extLst>
              <a:ext uri="{FF2B5EF4-FFF2-40B4-BE49-F238E27FC236}">
                <a16:creationId xmlns:a16="http://schemas.microsoft.com/office/drawing/2014/main" id="{2B3E7F9C-38A5-E84E-9DC7-808BCD833FB2}"/>
              </a:ext>
            </a:extLst>
          </p:cNvPr>
          <p:cNvSpPr/>
          <p:nvPr/>
        </p:nvSpPr>
        <p:spPr>
          <a:xfrm>
            <a:off x="9167510" y="7305588"/>
            <a:ext cx="117475" cy="104775"/>
          </a:xfrm>
          <a:custGeom>
            <a:avLst/>
            <a:gdLst/>
            <a:ahLst/>
            <a:cxnLst/>
            <a:rect l="l" t="t" r="r" b="b"/>
            <a:pathLst>
              <a:path w="117475" h="104775">
                <a:moveTo>
                  <a:pt x="37211" y="0"/>
                </a:moveTo>
                <a:lnTo>
                  <a:pt x="0" y="0"/>
                </a:lnTo>
                <a:lnTo>
                  <a:pt x="45186" y="104330"/>
                </a:lnTo>
                <a:lnTo>
                  <a:pt x="73228" y="104330"/>
                </a:lnTo>
                <a:lnTo>
                  <a:pt x="87459" y="70434"/>
                </a:lnTo>
                <a:lnTo>
                  <a:pt x="61277" y="70434"/>
                </a:lnTo>
                <a:lnTo>
                  <a:pt x="37211" y="0"/>
                </a:lnTo>
                <a:close/>
              </a:path>
              <a:path w="117475" h="104775">
                <a:moveTo>
                  <a:pt x="117030" y="0"/>
                </a:moveTo>
                <a:lnTo>
                  <a:pt x="88214" y="0"/>
                </a:lnTo>
                <a:lnTo>
                  <a:pt x="61277" y="70434"/>
                </a:lnTo>
                <a:lnTo>
                  <a:pt x="87459" y="70434"/>
                </a:lnTo>
                <a:lnTo>
                  <a:pt x="117030" y="0"/>
                </a:lnTo>
                <a:close/>
              </a:path>
            </a:pathLst>
          </a:custGeom>
          <a:solidFill>
            <a:srgbClr val="231F20"/>
          </a:solidFill>
        </p:spPr>
        <p:txBody>
          <a:bodyPr wrap="square" lIns="0" tIns="0" rIns="0" bIns="0" rtlCol="0"/>
          <a:lstStyle/>
          <a:p>
            <a:endParaRPr dirty="0"/>
          </a:p>
        </p:txBody>
      </p:sp>
      <p:sp>
        <p:nvSpPr>
          <p:cNvPr id="48" name="object 15">
            <a:extLst>
              <a:ext uri="{FF2B5EF4-FFF2-40B4-BE49-F238E27FC236}">
                <a16:creationId xmlns:a16="http://schemas.microsoft.com/office/drawing/2014/main" id="{71A3F3F5-37D7-BA40-881F-D612A8F9F929}"/>
              </a:ext>
            </a:extLst>
          </p:cNvPr>
          <p:cNvSpPr/>
          <p:nvPr/>
        </p:nvSpPr>
        <p:spPr>
          <a:xfrm>
            <a:off x="9278725" y="7303183"/>
            <a:ext cx="100965" cy="109855"/>
          </a:xfrm>
          <a:custGeom>
            <a:avLst/>
            <a:gdLst/>
            <a:ahLst/>
            <a:cxnLst/>
            <a:rect l="l" t="t" r="r" b="b"/>
            <a:pathLst>
              <a:path w="100965" h="109854">
                <a:moveTo>
                  <a:pt x="55435" y="0"/>
                </a:moveTo>
                <a:lnTo>
                  <a:pt x="33202" y="4171"/>
                </a:lnTo>
                <a:lnTo>
                  <a:pt x="15654" y="15763"/>
                </a:lnTo>
                <a:lnTo>
                  <a:pt x="4138" y="33389"/>
                </a:lnTo>
                <a:lnTo>
                  <a:pt x="0" y="55664"/>
                </a:lnTo>
                <a:lnTo>
                  <a:pt x="412" y="63424"/>
                </a:lnTo>
                <a:lnTo>
                  <a:pt x="17792" y="98463"/>
                </a:lnTo>
                <a:lnTo>
                  <a:pt x="64330" y="109635"/>
                </a:lnTo>
                <a:lnTo>
                  <a:pt x="80134" y="106408"/>
                </a:lnTo>
                <a:lnTo>
                  <a:pt x="93573" y="100977"/>
                </a:lnTo>
                <a:lnTo>
                  <a:pt x="93687" y="88049"/>
                </a:lnTo>
                <a:lnTo>
                  <a:pt x="62153" y="88049"/>
                </a:lnTo>
                <a:lnTo>
                  <a:pt x="49783" y="85420"/>
                </a:lnTo>
                <a:lnTo>
                  <a:pt x="40778" y="78757"/>
                </a:lnTo>
                <a:lnTo>
                  <a:pt x="35237" y="69891"/>
                </a:lnTo>
                <a:lnTo>
                  <a:pt x="33261" y="60655"/>
                </a:lnTo>
                <a:lnTo>
                  <a:pt x="100749" y="60655"/>
                </a:lnTo>
                <a:lnTo>
                  <a:pt x="99553" y="42405"/>
                </a:lnTo>
                <a:lnTo>
                  <a:pt x="33261" y="42405"/>
                </a:lnTo>
                <a:lnTo>
                  <a:pt x="34721" y="31800"/>
                </a:lnTo>
                <a:lnTo>
                  <a:pt x="39065" y="25184"/>
                </a:lnTo>
                <a:lnTo>
                  <a:pt x="46278" y="22809"/>
                </a:lnTo>
                <a:lnTo>
                  <a:pt x="55240" y="22104"/>
                </a:lnTo>
                <a:lnTo>
                  <a:pt x="93137" y="22104"/>
                </a:lnTo>
                <a:lnTo>
                  <a:pt x="90641" y="16468"/>
                </a:lnTo>
                <a:lnTo>
                  <a:pt x="75901" y="4280"/>
                </a:lnTo>
                <a:lnTo>
                  <a:pt x="55435" y="0"/>
                </a:lnTo>
                <a:close/>
              </a:path>
              <a:path w="100965" h="109854">
                <a:moveTo>
                  <a:pt x="93713" y="79654"/>
                </a:moveTo>
                <a:lnTo>
                  <a:pt x="84519" y="84507"/>
                </a:lnTo>
                <a:lnTo>
                  <a:pt x="78166" y="86999"/>
                </a:lnTo>
                <a:lnTo>
                  <a:pt x="71698" y="87917"/>
                </a:lnTo>
                <a:lnTo>
                  <a:pt x="62153" y="88049"/>
                </a:lnTo>
                <a:lnTo>
                  <a:pt x="93687" y="88049"/>
                </a:lnTo>
                <a:lnTo>
                  <a:pt x="93713" y="79654"/>
                </a:lnTo>
                <a:close/>
              </a:path>
              <a:path w="100965" h="109854">
                <a:moveTo>
                  <a:pt x="93137" y="22104"/>
                </a:moveTo>
                <a:lnTo>
                  <a:pt x="55240" y="22104"/>
                </a:lnTo>
                <a:lnTo>
                  <a:pt x="62623" y="25687"/>
                </a:lnTo>
                <a:lnTo>
                  <a:pt x="67635" y="32730"/>
                </a:lnTo>
                <a:lnTo>
                  <a:pt x="69481" y="42405"/>
                </a:lnTo>
                <a:lnTo>
                  <a:pt x="99553" y="42405"/>
                </a:lnTo>
                <a:lnTo>
                  <a:pt x="99107" y="35586"/>
                </a:lnTo>
                <a:lnTo>
                  <a:pt x="93137" y="22104"/>
                </a:lnTo>
                <a:close/>
              </a:path>
            </a:pathLst>
          </a:custGeom>
          <a:solidFill>
            <a:srgbClr val="231F20"/>
          </a:solidFill>
        </p:spPr>
        <p:txBody>
          <a:bodyPr wrap="square" lIns="0" tIns="0" rIns="0" bIns="0" rtlCol="0"/>
          <a:lstStyle/>
          <a:p>
            <a:endParaRPr dirty="0"/>
          </a:p>
        </p:txBody>
      </p:sp>
      <p:sp>
        <p:nvSpPr>
          <p:cNvPr id="49" name="object 16">
            <a:extLst>
              <a:ext uri="{FF2B5EF4-FFF2-40B4-BE49-F238E27FC236}">
                <a16:creationId xmlns:a16="http://schemas.microsoft.com/office/drawing/2014/main" id="{DEB9537A-193C-734E-A0FF-71C0CD606233}"/>
              </a:ext>
            </a:extLst>
          </p:cNvPr>
          <p:cNvSpPr/>
          <p:nvPr/>
        </p:nvSpPr>
        <p:spPr>
          <a:xfrm>
            <a:off x="9123626" y="7253348"/>
            <a:ext cx="38100" cy="38100"/>
          </a:xfrm>
          <a:custGeom>
            <a:avLst/>
            <a:gdLst/>
            <a:ahLst/>
            <a:cxnLst/>
            <a:rect l="l" t="t" r="r" b="b"/>
            <a:pathLst>
              <a:path w="38100" h="38100">
                <a:moveTo>
                  <a:pt x="18961" y="0"/>
                </a:moveTo>
                <a:lnTo>
                  <a:pt x="11578" y="1489"/>
                </a:lnTo>
                <a:lnTo>
                  <a:pt x="5551" y="5549"/>
                </a:lnTo>
                <a:lnTo>
                  <a:pt x="1489" y="11572"/>
                </a:lnTo>
                <a:lnTo>
                  <a:pt x="0" y="18948"/>
                </a:lnTo>
                <a:lnTo>
                  <a:pt x="1489" y="26323"/>
                </a:lnTo>
                <a:lnTo>
                  <a:pt x="5551" y="32346"/>
                </a:lnTo>
                <a:lnTo>
                  <a:pt x="11578" y="36407"/>
                </a:lnTo>
                <a:lnTo>
                  <a:pt x="18961" y="37896"/>
                </a:lnTo>
                <a:lnTo>
                  <a:pt x="26336" y="36407"/>
                </a:lnTo>
                <a:lnTo>
                  <a:pt x="32359" y="32346"/>
                </a:lnTo>
                <a:lnTo>
                  <a:pt x="36420" y="26323"/>
                </a:lnTo>
                <a:lnTo>
                  <a:pt x="37909" y="18948"/>
                </a:lnTo>
                <a:lnTo>
                  <a:pt x="36420" y="11572"/>
                </a:lnTo>
                <a:lnTo>
                  <a:pt x="32359" y="5549"/>
                </a:lnTo>
                <a:lnTo>
                  <a:pt x="26336" y="1489"/>
                </a:lnTo>
                <a:lnTo>
                  <a:pt x="18961" y="0"/>
                </a:lnTo>
                <a:close/>
              </a:path>
            </a:pathLst>
          </a:custGeom>
          <a:solidFill>
            <a:srgbClr val="008CD1"/>
          </a:solidFill>
        </p:spPr>
        <p:txBody>
          <a:bodyPr wrap="square" lIns="0" tIns="0" rIns="0" bIns="0" rtlCol="0"/>
          <a:lstStyle/>
          <a:p>
            <a:endParaRPr dirty="0"/>
          </a:p>
        </p:txBody>
      </p:sp>
      <p:sp>
        <p:nvSpPr>
          <p:cNvPr id="50" name="object 17">
            <a:extLst>
              <a:ext uri="{FF2B5EF4-FFF2-40B4-BE49-F238E27FC236}">
                <a16:creationId xmlns:a16="http://schemas.microsoft.com/office/drawing/2014/main" id="{C378F8E1-1519-E448-AEFB-11A7894009C7}"/>
              </a:ext>
            </a:extLst>
          </p:cNvPr>
          <p:cNvSpPr/>
          <p:nvPr/>
        </p:nvSpPr>
        <p:spPr>
          <a:xfrm>
            <a:off x="9190262" y="7191685"/>
            <a:ext cx="31750" cy="31750"/>
          </a:xfrm>
          <a:custGeom>
            <a:avLst/>
            <a:gdLst/>
            <a:ahLst/>
            <a:cxnLst/>
            <a:rect l="l" t="t" r="r" b="b"/>
            <a:pathLst>
              <a:path w="31750" h="31750">
                <a:moveTo>
                  <a:pt x="24333" y="0"/>
                </a:moveTo>
                <a:lnTo>
                  <a:pt x="7023" y="0"/>
                </a:lnTo>
                <a:lnTo>
                  <a:pt x="0" y="7010"/>
                </a:lnTo>
                <a:lnTo>
                  <a:pt x="0" y="24333"/>
                </a:lnTo>
                <a:lnTo>
                  <a:pt x="7023" y="31343"/>
                </a:lnTo>
                <a:lnTo>
                  <a:pt x="24333" y="31343"/>
                </a:lnTo>
                <a:lnTo>
                  <a:pt x="31356" y="24333"/>
                </a:lnTo>
                <a:lnTo>
                  <a:pt x="31356" y="7010"/>
                </a:lnTo>
                <a:lnTo>
                  <a:pt x="24333" y="0"/>
                </a:lnTo>
                <a:close/>
              </a:path>
            </a:pathLst>
          </a:custGeom>
          <a:solidFill>
            <a:srgbClr val="009BD9"/>
          </a:solidFill>
        </p:spPr>
        <p:txBody>
          <a:bodyPr wrap="square" lIns="0" tIns="0" rIns="0" bIns="0" rtlCol="0"/>
          <a:lstStyle/>
          <a:p>
            <a:endParaRPr dirty="0"/>
          </a:p>
        </p:txBody>
      </p:sp>
      <p:sp>
        <p:nvSpPr>
          <p:cNvPr id="51" name="object 18">
            <a:extLst>
              <a:ext uri="{FF2B5EF4-FFF2-40B4-BE49-F238E27FC236}">
                <a16:creationId xmlns:a16="http://schemas.microsoft.com/office/drawing/2014/main" id="{70C19771-1883-AD46-B0AD-121E108C154A}"/>
              </a:ext>
            </a:extLst>
          </p:cNvPr>
          <p:cNvSpPr/>
          <p:nvPr/>
        </p:nvSpPr>
        <p:spPr>
          <a:xfrm>
            <a:off x="9284659" y="7162800"/>
            <a:ext cx="26670" cy="26670"/>
          </a:xfrm>
          <a:custGeom>
            <a:avLst/>
            <a:gdLst/>
            <a:ahLst/>
            <a:cxnLst/>
            <a:rect l="l" t="t" r="r" b="b"/>
            <a:pathLst>
              <a:path w="26670" h="26670">
                <a:moveTo>
                  <a:pt x="20446" y="0"/>
                </a:moveTo>
                <a:lnTo>
                  <a:pt x="5892" y="0"/>
                </a:lnTo>
                <a:lnTo>
                  <a:pt x="0" y="5892"/>
                </a:lnTo>
                <a:lnTo>
                  <a:pt x="0" y="20447"/>
                </a:lnTo>
                <a:lnTo>
                  <a:pt x="5892" y="26339"/>
                </a:lnTo>
                <a:lnTo>
                  <a:pt x="20446" y="26339"/>
                </a:lnTo>
                <a:lnTo>
                  <a:pt x="26339" y="20447"/>
                </a:lnTo>
                <a:lnTo>
                  <a:pt x="26339" y="5892"/>
                </a:lnTo>
                <a:lnTo>
                  <a:pt x="20446" y="0"/>
                </a:lnTo>
                <a:close/>
              </a:path>
            </a:pathLst>
          </a:custGeom>
          <a:solidFill>
            <a:srgbClr val="49A8DE"/>
          </a:solidFill>
        </p:spPr>
        <p:txBody>
          <a:bodyPr wrap="square" lIns="0" tIns="0" rIns="0" bIns="0" rtlCol="0"/>
          <a:lstStyle/>
          <a:p>
            <a:endParaRPr dirty="0"/>
          </a:p>
        </p:txBody>
      </p:sp>
      <p:sp>
        <p:nvSpPr>
          <p:cNvPr id="52" name="object 19">
            <a:extLst>
              <a:ext uri="{FF2B5EF4-FFF2-40B4-BE49-F238E27FC236}">
                <a16:creationId xmlns:a16="http://schemas.microsoft.com/office/drawing/2014/main" id="{1839C827-A3E1-EA40-AE64-9DF723A6670D}"/>
              </a:ext>
            </a:extLst>
          </p:cNvPr>
          <p:cNvSpPr/>
          <p:nvPr/>
        </p:nvSpPr>
        <p:spPr>
          <a:xfrm>
            <a:off x="9384761" y="7183598"/>
            <a:ext cx="22860" cy="22860"/>
          </a:xfrm>
          <a:custGeom>
            <a:avLst/>
            <a:gdLst/>
            <a:ahLst/>
            <a:cxnLst/>
            <a:rect l="l" t="t" r="r" b="b"/>
            <a:pathLst>
              <a:path w="22859" h="22859">
                <a:moveTo>
                  <a:pt x="17678" y="0"/>
                </a:moveTo>
                <a:lnTo>
                  <a:pt x="5092" y="0"/>
                </a:lnTo>
                <a:lnTo>
                  <a:pt x="0" y="5105"/>
                </a:lnTo>
                <a:lnTo>
                  <a:pt x="0" y="17678"/>
                </a:lnTo>
                <a:lnTo>
                  <a:pt x="5092" y="22783"/>
                </a:lnTo>
                <a:lnTo>
                  <a:pt x="17678" y="22783"/>
                </a:lnTo>
                <a:lnTo>
                  <a:pt x="22771" y="17678"/>
                </a:lnTo>
                <a:lnTo>
                  <a:pt x="22771" y="5105"/>
                </a:lnTo>
                <a:lnTo>
                  <a:pt x="17678" y="0"/>
                </a:lnTo>
                <a:close/>
              </a:path>
            </a:pathLst>
          </a:custGeom>
          <a:solidFill>
            <a:srgbClr val="77B8E5"/>
          </a:solidFill>
        </p:spPr>
        <p:txBody>
          <a:bodyPr wrap="square" lIns="0" tIns="0" rIns="0" bIns="0" rtlCol="0"/>
          <a:lstStyle/>
          <a:p>
            <a:endParaRPr dirty="0"/>
          </a:p>
        </p:txBody>
      </p:sp>
      <p:sp>
        <p:nvSpPr>
          <p:cNvPr id="53" name="object 20">
            <a:extLst>
              <a:ext uri="{FF2B5EF4-FFF2-40B4-BE49-F238E27FC236}">
                <a16:creationId xmlns:a16="http://schemas.microsoft.com/office/drawing/2014/main" id="{CB411EBA-6D4A-4646-9F4A-841379AD7B5D}"/>
              </a:ext>
            </a:extLst>
          </p:cNvPr>
          <p:cNvSpPr/>
          <p:nvPr/>
        </p:nvSpPr>
        <p:spPr>
          <a:xfrm>
            <a:off x="9063188" y="7434305"/>
            <a:ext cx="20955" cy="24765"/>
          </a:xfrm>
          <a:custGeom>
            <a:avLst/>
            <a:gdLst/>
            <a:ahLst/>
            <a:cxnLst/>
            <a:rect l="l" t="t" r="r" b="b"/>
            <a:pathLst>
              <a:path w="20954" h="24765">
                <a:moveTo>
                  <a:pt x="15122" y="0"/>
                </a:moveTo>
                <a:lnTo>
                  <a:pt x="5255" y="0"/>
                </a:lnTo>
                <a:lnTo>
                  <a:pt x="0" y="4737"/>
                </a:lnTo>
                <a:lnTo>
                  <a:pt x="0" y="19710"/>
                </a:lnTo>
                <a:lnTo>
                  <a:pt x="5255" y="24447"/>
                </a:lnTo>
                <a:lnTo>
                  <a:pt x="15707" y="24447"/>
                </a:lnTo>
                <a:lnTo>
                  <a:pt x="18996" y="23164"/>
                </a:lnTo>
                <a:lnTo>
                  <a:pt x="20926" y="20408"/>
                </a:lnTo>
                <a:lnTo>
                  <a:pt x="19995" y="19710"/>
                </a:lnTo>
                <a:lnTo>
                  <a:pt x="8150" y="19710"/>
                </a:lnTo>
                <a:lnTo>
                  <a:pt x="5293" y="16560"/>
                </a:lnTo>
                <a:lnTo>
                  <a:pt x="5293" y="7886"/>
                </a:lnTo>
                <a:lnTo>
                  <a:pt x="8150" y="4737"/>
                </a:lnTo>
                <a:lnTo>
                  <a:pt x="18763" y="4737"/>
                </a:lnTo>
                <a:lnTo>
                  <a:pt x="20380" y="3416"/>
                </a:lnTo>
                <a:lnTo>
                  <a:pt x="18399" y="889"/>
                </a:lnTo>
                <a:lnTo>
                  <a:pt x="15122" y="0"/>
                </a:lnTo>
                <a:close/>
              </a:path>
              <a:path w="20954" h="24765">
                <a:moveTo>
                  <a:pt x="16659" y="17208"/>
                </a:moveTo>
                <a:lnTo>
                  <a:pt x="15605" y="18796"/>
                </a:lnTo>
                <a:lnTo>
                  <a:pt x="13929" y="19710"/>
                </a:lnTo>
                <a:lnTo>
                  <a:pt x="19995" y="19710"/>
                </a:lnTo>
                <a:lnTo>
                  <a:pt x="16659" y="17208"/>
                </a:lnTo>
                <a:close/>
              </a:path>
              <a:path w="20954" h="24765">
                <a:moveTo>
                  <a:pt x="18763" y="4737"/>
                </a:moveTo>
                <a:lnTo>
                  <a:pt x="13929" y="4737"/>
                </a:lnTo>
                <a:lnTo>
                  <a:pt x="15415" y="5422"/>
                </a:lnTo>
                <a:lnTo>
                  <a:pt x="16431" y="6642"/>
                </a:lnTo>
                <a:lnTo>
                  <a:pt x="18763" y="4737"/>
                </a:lnTo>
                <a:close/>
              </a:path>
            </a:pathLst>
          </a:custGeom>
          <a:solidFill>
            <a:srgbClr val="231F20"/>
          </a:solidFill>
        </p:spPr>
        <p:txBody>
          <a:bodyPr wrap="square" lIns="0" tIns="0" rIns="0" bIns="0" rtlCol="0"/>
          <a:lstStyle/>
          <a:p>
            <a:endParaRPr dirty="0"/>
          </a:p>
        </p:txBody>
      </p:sp>
      <p:sp>
        <p:nvSpPr>
          <p:cNvPr id="54" name="object 21">
            <a:extLst>
              <a:ext uri="{FF2B5EF4-FFF2-40B4-BE49-F238E27FC236}">
                <a16:creationId xmlns:a16="http://schemas.microsoft.com/office/drawing/2014/main" id="{DE6ED8F4-9D8A-D04B-88BB-3A7F1FA74D8F}"/>
              </a:ext>
            </a:extLst>
          </p:cNvPr>
          <p:cNvSpPr/>
          <p:nvPr/>
        </p:nvSpPr>
        <p:spPr>
          <a:xfrm>
            <a:off x="9098052"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55" name="object 22">
            <a:extLst>
              <a:ext uri="{FF2B5EF4-FFF2-40B4-BE49-F238E27FC236}">
                <a16:creationId xmlns:a16="http://schemas.microsoft.com/office/drawing/2014/main" id="{B88B15EE-78A4-9B4A-9E38-322CEB3AB91C}"/>
              </a:ext>
            </a:extLst>
          </p:cNvPr>
          <p:cNvSpPr/>
          <p:nvPr/>
        </p:nvSpPr>
        <p:spPr>
          <a:xfrm>
            <a:off x="9271099" y="7434309"/>
            <a:ext cx="25400" cy="24765"/>
          </a:xfrm>
          <a:custGeom>
            <a:avLst/>
            <a:gdLst/>
            <a:ahLst/>
            <a:cxnLst/>
            <a:rect l="l" t="t" r="r" b="b"/>
            <a:pathLst>
              <a:path w="25400" h="24765">
                <a:moveTo>
                  <a:pt x="19769" y="0"/>
                </a:moveTo>
                <a:lnTo>
                  <a:pt x="5240" y="0"/>
                </a:lnTo>
                <a:lnTo>
                  <a:pt x="0" y="4724"/>
                </a:lnTo>
                <a:lnTo>
                  <a:pt x="0" y="19710"/>
                </a:lnTo>
                <a:lnTo>
                  <a:pt x="5240" y="24434"/>
                </a:lnTo>
                <a:lnTo>
                  <a:pt x="19769" y="24434"/>
                </a:lnTo>
                <a:lnTo>
                  <a:pt x="25010" y="19710"/>
                </a:lnTo>
                <a:lnTo>
                  <a:pt x="8136" y="19710"/>
                </a:lnTo>
                <a:lnTo>
                  <a:pt x="5279" y="16560"/>
                </a:lnTo>
                <a:lnTo>
                  <a:pt x="5279" y="7886"/>
                </a:lnTo>
                <a:lnTo>
                  <a:pt x="8136" y="4724"/>
                </a:lnTo>
                <a:lnTo>
                  <a:pt x="25010" y="4724"/>
                </a:lnTo>
                <a:lnTo>
                  <a:pt x="19769" y="0"/>
                </a:lnTo>
                <a:close/>
              </a:path>
              <a:path w="25400" h="24765">
                <a:moveTo>
                  <a:pt x="25010" y="4724"/>
                </a:moveTo>
                <a:lnTo>
                  <a:pt x="16874" y="4724"/>
                </a:lnTo>
                <a:lnTo>
                  <a:pt x="19731" y="7886"/>
                </a:lnTo>
                <a:lnTo>
                  <a:pt x="19731" y="16560"/>
                </a:lnTo>
                <a:lnTo>
                  <a:pt x="16874" y="19710"/>
                </a:lnTo>
                <a:lnTo>
                  <a:pt x="25010" y="19710"/>
                </a:lnTo>
                <a:lnTo>
                  <a:pt x="25010" y="4724"/>
                </a:lnTo>
                <a:close/>
              </a:path>
            </a:pathLst>
          </a:custGeom>
          <a:solidFill>
            <a:srgbClr val="231F20"/>
          </a:solidFill>
        </p:spPr>
        <p:txBody>
          <a:bodyPr wrap="square" lIns="0" tIns="0" rIns="0" bIns="0" rtlCol="0"/>
          <a:lstStyle/>
          <a:p>
            <a:endParaRPr dirty="0"/>
          </a:p>
        </p:txBody>
      </p:sp>
      <p:sp>
        <p:nvSpPr>
          <p:cNvPr id="56" name="object 23">
            <a:extLst>
              <a:ext uri="{FF2B5EF4-FFF2-40B4-BE49-F238E27FC236}">
                <a16:creationId xmlns:a16="http://schemas.microsoft.com/office/drawing/2014/main" id="{BB8E660E-C331-1B46-A321-85F2D45FE029}"/>
              </a:ext>
            </a:extLst>
          </p:cNvPr>
          <p:cNvSpPr/>
          <p:nvPr/>
        </p:nvSpPr>
        <p:spPr>
          <a:xfrm>
            <a:off x="9139364"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57" name="object 24">
            <a:extLst>
              <a:ext uri="{FF2B5EF4-FFF2-40B4-BE49-F238E27FC236}">
                <a16:creationId xmlns:a16="http://schemas.microsoft.com/office/drawing/2014/main" id="{6141189F-BDA8-3940-8E20-18A43005DD9F}"/>
              </a:ext>
            </a:extLst>
          </p:cNvPr>
          <p:cNvSpPr/>
          <p:nvPr/>
        </p:nvSpPr>
        <p:spPr>
          <a:xfrm>
            <a:off x="9170936" y="7434900"/>
            <a:ext cx="15240" cy="23495"/>
          </a:xfrm>
          <a:custGeom>
            <a:avLst/>
            <a:gdLst/>
            <a:ahLst/>
            <a:cxnLst/>
            <a:rect l="l" t="t" r="r" b="b"/>
            <a:pathLst>
              <a:path w="15240" h="23495">
                <a:moveTo>
                  <a:pt x="5118" y="0"/>
                </a:moveTo>
                <a:lnTo>
                  <a:pt x="0" y="0"/>
                </a:lnTo>
                <a:lnTo>
                  <a:pt x="0" y="23253"/>
                </a:lnTo>
                <a:lnTo>
                  <a:pt x="14617" y="23253"/>
                </a:lnTo>
                <a:lnTo>
                  <a:pt x="14617" y="18529"/>
                </a:lnTo>
                <a:lnTo>
                  <a:pt x="5118" y="18529"/>
                </a:lnTo>
                <a:lnTo>
                  <a:pt x="5118" y="0"/>
                </a:lnTo>
                <a:close/>
              </a:path>
            </a:pathLst>
          </a:custGeom>
          <a:solidFill>
            <a:srgbClr val="231F20"/>
          </a:solidFill>
        </p:spPr>
        <p:txBody>
          <a:bodyPr wrap="square" lIns="0" tIns="0" rIns="0" bIns="0" rtlCol="0"/>
          <a:lstStyle/>
          <a:p>
            <a:endParaRPr dirty="0"/>
          </a:p>
        </p:txBody>
      </p:sp>
      <p:sp>
        <p:nvSpPr>
          <p:cNvPr id="58" name="object 25">
            <a:extLst>
              <a:ext uri="{FF2B5EF4-FFF2-40B4-BE49-F238E27FC236}">
                <a16:creationId xmlns:a16="http://schemas.microsoft.com/office/drawing/2014/main" id="{3C2DE5BB-16D3-CB40-818E-72AFAAEE1A90}"/>
              </a:ext>
            </a:extLst>
          </p:cNvPr>
          <p:cNvSpPr/>
          <p:nvPr/>
        </p:nvSpPr>
        <p:spPr>
          <a:xfrm>
            <a:off x="9199102" y="7434898"/>
            <a:ext cx="24765" cy="23495"/>
          </a:xfrm>
          <a:custGeom>
            <a:avLst/>
            <a:gdLst/>
            <a:ahLst/>
            <a:cxnLst/>
            <a:rect l="l" t="t" r="r" b="b"/>
            <a:pathLst>
              <a:path w="24765" h="23495">
                <a:moveTo>
                  <a:pt x="14287" y="0"/>
                </a:moveTo>
                <a:lnTo>
                  <a:pt x="10058" y="0"/>
                </a:lnTo>
                <a:lnTo>
                  <a:pt x="0" y="23253"/>
                </a:lnTo>
                <a:lnTo>
                  <a:pt x="5651" y="23253"/>
                </a:lnTo>
                <a:lnTo>
                  <a:pt x="7594" y="18326"/>
                </a:lnTo>
                <a:lnTo>
                  <a:pt x="22264" y="18326"/>
                </a:lnTo>
                <a:lnTo>
                  <a:pt x="20379" y="13995"/>
                </a:lnTo>
                <a:lnTo>
                  <a:pt x="9207" y="13995"/>
                </a:lnTo>
                <a:lnTo>
                  <a:pt x="12026" y="6769"/>
                </a:lnTo>
                <a:lnTo>
                  <a:pt x="17233" y="6769"/>
                </a:lnTo>
                <a:lnTo>
                  <a:pt x="14287" y="0"/>
                </a:lnTo>
                <a:close/>
              </a:path>
              <a:path w="24765" h="23495">
                <a:moveTo>
                  <a:pt x="22264" y="18326"/>
                </a:moveTo>
                <a:lnTo>
                  <a:pt x="16624" y="18326"/>
                </a:lnTo>
                <a:lnTo>
                  <a:pt x="18630" y="23253"/>
                </a:lnTo>
                <a:lnTo>
                  <a:pt x="24409" y="23253"/>
                </a:lnTo>
                <a:lnTo>
                  <a:pt x="22264" y="18326"/>
                </a:lnTo>
                <a:close/>
              </a:path>
              <a:path w="24765" h="23495">
                <a:moveTo>
                  <a:pt x="17233" y="6769"/>
                </a:moveTo>
                <a:lnTo>
                  <a:pt x="12026" y="6769"/>
                </a:lnTo>
                <a:lnTo>
                  <a:pt x="14884" y="13995"/>
                </a:lnTo>
                <a:lnTo>
                  <a:pt x="20379" y="13995"/>
                </a:lnTo>
                <a:lnTo>
                  <a:pt x="17233" y="6769"/>
                </a:lnTo>
                <a:close/>
              </a:path>
            </a:pathLst>
          </a:custGeom>
          <a:solidFill>
            <a:srgbClr val="231F20"/>
          </a:solidFill>
        </p:spPr>
        <p:txBody>
          <a:bodyPr wrap="square" lIns="0" tIns="0" rIns="0" bIns="0" rtlCol="0"/>
          <a:lstStyle/>
          <a:p>
            <a:endParaRPr dirty="0"/>
          </a:p>
        </p:txBody>
      </p:sp>
      <p:sp>
        <p:nvSpPr>
          <p:cNvPr id="59" name="object 26">
            <a:extLst>
              <a:ext uri="{FF2B5EF4-FFF2-40B4-BE49-F238E27FC236}">
                <a16:creationId xmlns:a16="http://schemas.microsoft.com/office/drawing/2014/main" id="{D8EAFA59-A90D-7549-AC91-73F94FCE88EE}"/>
              </a:ext>
            </a:extLst>
          </p:cNvPr>
          <p:cNvSpPr/>
          <p:nvPr/>
        </p:nvSpPr>
        <p:spPr>
          <a:xfrm>
            <a:off x="9239185" y="7434898"/>
            <a:ext cx="18415" cy="23495"/>
          </a:xfrm>
          <a:custGeom>
            <a:avLst/>
            <a:gdLst/>
            <a:ahLst/>
            <a:cxnLst/>
            <a:rect l="l" t="t" r="r" b="b"/>
            <a:pathLst>
              <a:path w="18415" h="23495">
                <a:moveTo>
                  <a:pt x="12738" y="0"/>
                </a:moveTo>
                <a:lnTo>
                  <a:pt x="0" y="0"/>
                </a:lnTo>
                <a:lnTo>
                  <a:pt x="0" y="23253"/>
                </a:lnTo>
                <a:lnTo>
                  <a:pt x="13665" y="23253"/>
                </a:lnTo>
                <a:lnTo>
                  <a:pt x="18262" y="21653"/>
                </a:lnTo>
                <a:lnTo>
                  <a:pt x="18262" y="18923"/>
                </a:lnTo>
                <a:lnTo>
                  <a:pt x="5118" y="18923"/>
                </a:lnTo>
                <a:lnTo>
                  <a:pt x="5118" y="13639"/>
                </a:lnTo>
                <a:lnTo>
                  <a:pt x="18148" y="13639"/>
                </a:lnTo>
                <a:lnTo>
                  <a:pt x="16217" y="11493"/>
                </a:lnTo>
                <a:lnTo>
                  <a:pt x="13169" y="11112"/>
                </a:lnTo>
                <a:lnTo>
                  <a:pt x="15570" y="10287"/>
                </a:lnTo>
                <a:lnTo>
                  <a:pt x="16461" y="9296"/>
                </a:lnTo>
                <a:lnTo>
                  <a:pt x="5118" y="9296"/>
                </a:lnTo>
                <a:lnTo>
                  <a:pt x="5118" y="4343"/>
                </a:lnTo>
                <a:lnTo>
                  <a:pt x="17170" y="4343"/>
                </a:lnTo>
                <a:lnTo>
                  <a:pt x="17170" y="850"/>
                </a:lnTo>
                <a:lnTo>
                  <a:pt x="12738" y="0"/>
                </a:lnTo>
                <a:close/>
              </a:path>
              <a:path w="18415" h="23495">
                <a:moveTo>
                  <a:pt x="18148" y="13639"/>
                </a:moveTo>
                <a:lnTo>
                  <a:pt x="10668" y="13639"/>
                </a:lnTo>
                <a:lnTo>
                  <a:pt x="13131" y="13995"/>
                </a:lnTo>
                <a:lnTo>
                  <a:pt x="13131" y="18237"/>
                </a:lnTo>
                <a:lnTo>
                  <a:pt x="11328" y="18923"/>
                </a:lnTo>
                <a:lnTo>
                  <a:pt x="18262" y="18923"/>
                </a:lnTo>
                <a:lnTo>
                  <a:pt x="18148" y="13639"/>
                </a:lnTo>
                <a:close/>
              </a:path>
              <a:path w="18415" h="23495">
                <a:moveTo>
                  <a:pt x="17170" y="4343"/>
                </a:moveTo>
                <a:lnTo>
                  <a:pt x="10210" y="4343"/>
                </a:lnTo>
                <a:lnTo>
                  <a:pt x="12052" y="4826"/>
                </a:lnTo>
                <a:lnTo>
                  <a:pt x="12052" y="8636"/>
                </a:lnTo>
                <a:lnTo>
                  <a:pt x="10414" y="9296"/>
                </a:lnTo>
                <a:lnTo>
                  <a:pt x="16461" y="9296"/>
                </a:lnTo>
                <a:lnTo>
                  <a:pt x="17056" y="8636"/>
                </a:lnTo>
                <a:lnTo>
                  <a:pt x="17170" y="4343"/>
                </a:lnTo>
                <a:close/>
              </a:path>
            </a:pathLst>
          </a:custGeom>
          <a:solidFill>
            <a:srgbClr val="231F20"/>
          </a:solidFill>
        </p:spPr>
        <p:txBody>
          <a:bodyPr wrap="square" lIns="0" tIns="0" rIns="0" bIns="0" rtlCol="0"/>
          <a:lstStyle/>
          <a:p>
            <a:endParaRPr dirty="0"/>
          </a:p>
        </p:txBody>
      </p:sp>
      <p:sp>
        <p:nvSpPr>
          <p:cNvPr id="60" name="object 27">
            <a:extLst>
              <a:ext uri="{FF2B5EF4-FFF2-40B4-BE49-F238E27FC236}">
                <a16:creationId xmlns:a16="http://schemas.microsoft.com/office/drawing/2014/main" id="{A7DEFDF4-9612-8D4C-9C04-3AAD5FC67CFF}"/>
              </a:ext>
            </a:extLst>
          </p:cNvPr>
          <p:cNvSpPr/>
          <p:nvPr/>
        </p:nvSpPr>
        <p:spPr>
          <a:xfrm>
            <a:off x="9313035" y="7434896"/>
            <a:ext cx="19050" cy="23495"/>
          </a:xfrm>
          <a:custGeom>
            <a:avLst/>
            <a:gdLst/>
            <a:ahLst/>
            <a:cxnLst/>
            <a:rect l="l" t="t" r="r" b="b"/>
            <a:pathLst>
              <a:path w="19050" h="23495">
                <a:moveTo>
                  <a:pt x="13754" y="0"/>
                </a:moveTo>
                <a:lnTo>
                  <a:pt x="0" y="0"/>
                </a:lnTo>
                <a:lnTo>
                  <a:pt x="0" y="23253"/>
                </a:lnTo>
                <a:lnTo>
                  <a:pt x="5118" y="23253"/>
                </a:lnTo>
                <a:lnTo>
                  <a:pt x="5118" y="13970"/>
                </a:lnTo>
                <a:lnTo>
                  <a:pt x="13059" y="13970"/>
                </a:lnTo>
                <a:lnTo>
                  <a:pt x="12738" y="13436"/>
                </a:lnTo>
                <a:lnTo>
                  <a:pt x="16027" y="12839"/>
                </a:lnTo>
                <a:lnTo>
                  <a:pt x="17767" y="10325"/>
                </a:lnTo>
                <a:lnTo>
                  <a:pt x="17767" y="9626"/>
                </a:lnTo>
                <a:lnTo>
                  <a:pt x="5118" y="9626"/>
                </a:lnTo>
                <a:lnTo>
                  <a:pt x="5118" y="4343"/>
                </a:lnTo>
                <a:lnTo>
                  <a:pt x="17767" y="4343"/>
                </a:lnTo>
                <a:lnTo>
                  <a:pt x="17767" y="1638"/>
                </a:lnTo>
                <a:lnTo>
                  <a:pt x="13754" y="0"/>
                </a:lnTo>
                <a:close/>
              </a:path>
              <a:path w="19050" h="23495">
                <a:moveTo>
                  <a:pt x="13059" y="13970"/>
                </a:moveTo>
                <a:lnTo>
                  <a:pt x="7658" y="13970"/>
                </a:lnTo>
                <a:lnTo>
                  <a:pt x="12509" y="23253"/>
                </a:lnTo>
                <a:lnTo>
                  <a:pt x="18656" y="23253"/>
                </a:lnTo>
                <a:lnTo>
                  <a:pt x="13059" y="13970"/>
                </a:lnTo>
                <a:close/>
              </a:path>
              <a:path w="19050" h="23495">
                <a:moveTo>
                  <a:pt x="17767" y="4343"/>
                </a:moveTo>
                <a:lnTo>
                  <a:pt x="10350" y="4343"/>
                </a:lnTo>
                <a:lnTo>
                  <a:pt x="12446" y="4699"/>
                </a:lnTo>
                <a:lnTo>
                  <a:pt x="12446" y="9563"/>
                </a:lnTo>
                <a:lnTo>
                  <a:pt x="10020" y="9626"/>
                </a:lnTo>
                <a:lnTo>
                  <a:pt x="17767" y="9626"/>
                </a:lnTo>
                <a:lnTo>
                  <a:pt x="17767" y="4343"/>
                </a:lnTo>
                <a:close/>
              </a:path>
            </a:pathLst>
          </a:custGeom>
          <a:solidFill>
            <a:srgbClr val="231F20"/>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6F0D16AE-AEFE-9A43-ABA0-500AE81707FA}"/>
              </a:ext>
            </a:extLst>
          </p:cNvPr>
          <p:cNvSpPr/>
          <p:nvPr/>
        </p:nvSpPr>
        <p:spPr>
          <a:xfrm>
            <a:off x="9347162" y="7434898"/>
            <a:ext cx="24765" cy="23495"/>
          </a:xfrm>
          <a:custGeom>
            <a:avLst/>
            <a:gdLst/>
            <a:ahLst/>
            <a:cxnLst/>
            <a:rect l="l" t="t" r="r" b="b"/>
            <a:pathLst>
              <a:path w="24765" h="23495">
                <a:moveTo>
                  <a:pt x="14300" y="0"/>
                </a:moveTo>
                <a:lnTo>
                  <a:pt x="10058" y="0"/>
                </a:lnTo>
                <a:lnTo>
                  <a:pt x="0" y="23253"/>
                </a:lnTo>
                <a:lnTo>
                  <a:pt x="5664" y="23253"/>
                </a:lnTo>
                <a:lnTo>
                  <a:pt x="7594" y="18326"/>
                </a:lnTo>
                <a:lnTo>
                  <a:pt x="22267" y="18326"/>
                </a:lnTo>
                <a:lnTo>
                  <a:pt x="20384" y="13995"/>
                </a:lnTo>
                <a:lnTo>
                  <a:pt x="9207" y="13995"/>
                </a:lnTo>
                <a:lnTo>
                  <a:pt x="12026" y="6769"/>
                </a:lnTo>
                <a:lnTo>
                  <a:pt x="17242" y="6769"/>
                </a:lnTo>
                <a:lnTo>
                  <a:pt x="14300" y="0"/>
                </a:lnTo>
                <a:close/>
              </a:path>
              <a:path w="24765" h="23495">
                <a:moveTo>
                  <a:pt x="22267" y="18326"/>
                </a:moveTo>
                <a:lnTo>
                  <a:pt x="16624" y="18326"/>
                </a:lnTo>
                <a:lnTo>
                  <a:pt x="18630" y="23253"/>
                </a:lnTo>
                <a:lnTo>
                  <a:pt x="24409" y="23253"/>
                </a:lnTo>
                <a:lnTo>
                  <a:pt x="22267" y="18326"/>
                </a:lnTo>
                <a:close/>
              </a:path>
              <a:path w="24765" h="23495">
                <a:moveTo>
                  <a:pt x="17242" y="6769"/>
                </a:moveTo>
                <a:lnTo>
                  <a:pt x="12026" y="6769"/>
                </a:lnTo>
                <a:lnTo>
                  <a:pt x="14897" y="13995"/>
                </a:lnTo>
                <a:lnTo>
                  <a:pt x="20384" y="13995"/>
                </a:lnTo>
                <a:lnTo>
                  <a:pt x="17242" y="6769"/>
                </a:lnTo>
                <a:close/>
              </a:path>
            </a:pathLst>
          </a:custGeom>
          <a:solidFill>
            <a:srgbClr val="231F20"/>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3BD63E63-1D81-774C-9432-F230C5F720BC}"/>
              </a:ext>
            </a:extLst>
          </p:cNvPr>
          <p:cNvSpPr/>
          <p:nvPr/>
        </p:nvSpPr>
        <p:spPr>
          <a:xfrm>
            <a:off x="9384789" y="7434898"/>
            <a:ext cx="18415" cy="23495"/>
          </a:xfrm>
          <a:custGeom>
            <a:avLst/>
            <a:gdLst/>
            <a:ahLst/>
            <a:cxnLst/>
            <a:rect l="l" t="t" r="r" b="b"/>
            <a:pathLst>
              <a:path w="18415" h="23495">
                <a:moveTo>
                  <a:pt x="11760" y="4533"/>
                </a:moveTo>
                <a:lnTo>
                  <a:pt x="6629" y="4533"/>
                </a:lnTo>
                <a:lnTo>
                  <a:pt x="6629" y="23253"/>
                </a:lnTo>
                <a:lnTo>
                  <a:pt x="11760" y="23253"/>
                </a:lnTo>
                <a:lnTo>
                  <a:pt x="11760" y="4533"/>
                </a:lnTo>
                <a:close/>
              </a:path>
              <a:path w="18415" h="23495">
                <a:moveTo>
                  <a:pt x="18389" y="0"/>
                </a:moveTo>
                <a:lnTo>
                  <a:pt x="0" y="0"/>
                </a:lnTo>
                <a:lnTo>
                  <a:pt x="0" y="4533"/>
                </a:lnTo>
                <a:lnTo>
                  <a:pt x="18389" y="4533"/>
                </a:lnTo>
                <a:lnTo>
                  <a:pt x="18389" y="0"/>
                </a:lnTo>
                <a:close/>
              </a:path>
            </a:pathLst>
          </a:custGeom>
          <a:solidFill>
            <a:srgbClr val="231F20"/>
          </a:solidFill>
        </p:spPr>
        <p:txBody>
          <a:bodyPr wrap="square" lIns="0" tIns="0" rIns="0" bIns="0" rtlCol="0"/>
          <a:lstStyle/>
          <a:p>
            <a:endParaRPr dirty="0"/>
          </a:p>
        </p:txBody>
      </p:sp>
      <p:sp>
        <p:nvSpPr>
          <p:cNvPr id="63" name="object 30">
            <a:extLst>
              <a:ext uri="{FF2B5EF4-FFF2-40B4-BE49-F238E27FC236}">
                <a16:creationId xmlns:a16="http://schemas.microsoft.com/office/drawing/2014/main" id="{2BBDBEEB-5615-BE45-813C-C7245611C745}"/>
              </a:ext>
            </a:extLst>
          </p:cNvPr>
          <p:cNvSpPr/>
          <p:nvPr/>
        </p:nvSpPr>
        <p:spPr>
          <a:xfrm>
            <a:off x="9422115" y="7434903"/>
            <a:ext cx="5715" cy="23495"/>
          </a:xfrm>
          <a:custGeom>
            <a:avLst/>
            <a:gdLst/>
            <a:ahLst/>
            <a:cxnLst/>
            <a:rect l="l" t="t" r="r" b="b"/>
            <a:pathLst>
              <a:path w="5715" h="23495">
                <a:moveTo>
                  <a:pt x="0" y="0"/>
                </a:moveTo>
                <a:lnTo>
                  <a:pt x="5130" y="0"/>
                </a:lnTo>
                <a:lnTo>
                  <a:pt x="5130" y="23253"/>
                </a:lnTo>
                <a:lnTo>
                  <a:pt x="0" y="23253"/>
                </a:lnTo>
                <a:lnTo>
                  <a:pt x="0" y="0"/>
                </a:lnTo>
                <a:close/>
              </a:path>
            </a:pathLst>
          </a:custGeom>
          <a:solidFill>
            <a:srgbClr val="231F20"/>
          </a:solidFill>
        </p:spPr>
        <p:txBody>
          <a:bodyPr wrap="square" lIns="0" tIns="0" rIns="0" bIns="0" rtlCol="0"/>
          <a:lstStyle/>
          <a:p>
            <a:endParaRPr dirty="0"/>
          </a:p>
        </p:txBody>
      </p:sp>
      <p:sp>
        <p:nvSpPr>
          <p:cNvPr id="64" name="object 31">
            <a:extLst>
              <a:ext uri="{FF2B5EF4-FFF2-40B4-BE49-F238E27FC236}">
                <a16:creationId xmlns:a16="http://schemas.microsoft.com/office/drawing/2014/main" id="{4E6A3212-367D-474B-A35F-811F1EFE75F4}"/>
              </a:ext>
            </a:extLst>
          </p:cNvPr>
          <p:cNvSpPr/>
          <p:nvPr/>
        </p:nvSpPr>
        <p:spPr>
          <a:xfrm>
            <a:off x="9443922" y="7434900"/>
            <a:ext cx="23495" cy="23495"/>
          </a:xfrm>
          <a:custGeom>
            <a:avLst/>
            <a:gdLst/>
            <a:ahLst/>
            <a:cxnLst/>
            <a:rect l="l" t="t" r="r" b="b"/>
            <a:pathLst>
              <a:path w="23495" h="23495">
                <a:moveTo>
                  <a:pt x="5842" y="0"/>
                </a:moveTo>
                <a:lnTo>
                  <a:pt x="0" y="0"/>
                </a:lnTo>
                <a:lnTo>
                  <a:pt x="9296" y="23253"/>
                </a:lnTo>
                <a:lnTo>
                  <a:pt x="13398" y="23253"/>
                </a:lnTo>
                <a:lnTo>
                  <a:pt x="16707" y="15239"/>
                </a:lnTo>
                <a:lnTo>
                  <a:pt x="11607" y="15239"/>
                </a:lnTo>
                <a:lnTo>
                  <a:pt x="5842" y="0"/>
                </a:lnTo>
                <a:close/>
              </a:path>
              <a:path w="23495" h="23495">
                <a:moveTo>
                  <a:pt x="22999" y="0"/>
                </a:moveTo>
                <a:lnTo>
                  <a:pt x="17513" y="0"/>
                </a:lnTo>
                <a:lnTo>
                  <a:pt x="11658" y="15239"/>
                </a:lnTo>
                <a:lnTo>
                  <a:pt x="16707" y="15239"/>
                </a:lnTo>
                <a:lnTo>
                  <a:pt x="22999" y="0"/>
                </a:lnTo>
                <a:close/>
              </a:path>
            </a:pathLst>
          </a:custGeom>
          <a:solidFill>
            <a:srgbClr val="231F20"/>
          </a:solidFill>
        </p:spPr>
        <p:txBody>
          <a:bodyPr wrap="square" lIns="0" tIns="0" rIns="0" bIns="0" rtlCol="0"/>
          <a:lstStyle/>
          <a:p>
            <a:endParaRPr dirty="0"/>
          </a:p>
        </p:txBody>
      </p:sp>
      <p:sp>
        <p:nvSpPr>
          <p:cNvPr id="65" name="object 32">
            <a:extLst>
              <a:ext uri="{FF2B5EF4-FFF2-40B4-BE49-F238E27FC236}">
                <a16:creationId xmlns:a16="http://schemas.microsoft.com/office/drawing/2014/main" id="{4C1CE7E0-D498-A042-BB5F-278F92FFBD13}"/>
              </a:ext>
            </a:extLst>
          </p:cNvPr>
          <p:cNvSpPr/>
          <p:nvPr/>
        </p:nvSpPr>
        <p:spPr>
          <a:xfrm>
            <a:off x="9482160" y="7434900"/>
            <a:ext cx="16510" cy="23495"/>
          </a:xfrm>
          <a:custGeom>
            <a:avLst/>
            <a:gdLst/>
            <a:ahLst/>
            <a:cxnLst/>
            <a:rect l="l" t="t" r="r" b="b"/>
            <a:pathLst>
              <a:path w="16509" h="23495">
                <a:moveTo>
                  <a:pt x="15798" y="0"/>
                </a:moveTo>
                <a:lnTo>
                  <a:pt x="0" y="0"/>
                </a:lnTo>
                <a:lnTo>
                  <a:pt x="0" y="23253"/>
                </a:lnTo>
                <a:lnTo>
                  <a:pt x="16395" y="23253"/>
                </a:lnTo>
                <a:lnTo>
                  <a:pt x="16395" y="18529"/>
                </a:lnTo>
                <a:lnTo>
                  <a:pt x="5118" y="18529"/>
                </a:lnTo>
                <a:lnTo>
                  <a:pt x="5118" y="13792"/>
                </a:lnTo>
                <a:lnTo>
                  <a:pt x="15214" y="13792"/>
                </a:lnTo>
                <a:lnTo>
                  <a:pt x="15214" y="9067"/>
                </a:lnTo>
                <a:lnTo>
                  <a:pt x="5118" y="9067"/>
                </a:lnTo>
                <a:lnTo>
                  <a:pt x="5118" y="4724"/>
                </a:lnTo>
                <a:lnTo>
                  <a:pt x="15798" y="4724"/>
                </a:lnTo>
                <a:lnTo>
                  <a:pt x="15798" y="0"/>
                </a:lnTo>
                <a:close/>
              </a:path>
            </a:pathLst>
          </a:custGeom>
          <a:solidFill>
            <a:srgbClr val="231F20"/>
          </a:solidFill>
        </p:spPr>
        <p:txBody>
          <a:bodyPr wrap="square" lIns="0" tIns="0" rIns="0" bIns="0" rtlCol="0"/>
          <a:lstStyle/>
          <a:p>
            <a:endParaRPr dirty="0"/>
          </a:p>
        </p:txBody>
      </p:sp>
      <p:sp>
        <p:nvSpPr>
          <p:cNvPr id="66" name="object 33">
            <a:extLst>
              <a:ext uri="{FF2B5EF4-FFF2-40B4-BE49-F238E27FC236}">
                <a16:creationId xmlns:a16="http://schemas.microsoft.com/office/drawing/2014/main" id="{113E0B00-8663-9D4E-9AA4-F20C7B6835E0}"/>
              </a:ext>
            </a:extLst>
          </p:cNvPr>
          <p:cNvSpPr/>
          <p:nvPr/>
        </p:nvSpPr>
        <p:spPr>
          <a:xfrm>
            <a:off x="9754972" y="7261356"/>
            <a:ext cx="22860" cy="22860"/>
          </a:xfrm>
          <a:custGeom>
            <a:avLst/>
            <a:gdLst/>
            <a:ahLst/>
            <a:cxnLst/>
            <a:rect l="l" t="t" r="r" b="b"/>
            <a:pathLst>
              <a:path w="22859" h="22859">
                <a:moveTo>
                  <a:pt x="17475" y="0"/>
                </a:moveTo>
                <a:lnTo>
                  <a:pt x="5003" y="0"/>
                </a:lnTo>
                <a:lnTo>
                  <a:pt x="0" y="5016"/>
                </a:lnTo>
                <a:lnTo>
                  <a:pt x="0" y="17475"/>
                </a:lnTo>
                <a:lnTo>
                  <a:pt x="5003" y="22517"/>
                </a:lnTo>
                <a:lnTo>
                  <a:pt x="17475" y="22517"/>
                </a:lnTo>
                <a:lnTo>
                  <a:pt x="19342" y="20650"/>
                </a:lnTo>
                <a:lnTo>
                  <a:pt x="6045" y="20650"/>
                </a:lnTo>
                <a:lnTo>
                  <a:pt x="1866" y="16446"/>
                </a:lnTo>
                <a:lnTo>
                  <a:pt x="1866" y="6057"/>
                </a:lnTo>
                <a:lnTo>
                  <a:pt x="6045" y="1866"/>
                </a:lnTo>
                <a:lnTo>
                  <a:pt x="19351" y="1866"/>
                </a:lnTo>
                <a:lnTo>
                  <a:pt x="17475" y="0"/>
                </a:lnTo>
                <a:close/>
              </a:path>
              <a:path w="22859" h="22859">
                <a:moveTo>
                  <a:pt x="19351" y="1866"/>
                </a:moveTo>
                <a:lnTo>
                  <a:pt x="16433" y="1866"/>
                </a:lnTo>
                <a:lnTo>
                  <a:pt x="20650" y="6057"/>
                </a:lnTo>
                <a:lnTo>
                  <a:pt x="20650" y="16446"/>
                </a:lnTo>
                <a:lnTo>
                  <a:pt x="16433" y="20650"/>
                </a:lnTo>
                <a:lnTo>
                  <a:pt x="19342" y="20650"/>
                </a:lnTo>
                <a:lnTo>
                  <a:pt x="22517" y="17475"/>
                </a:lnTo>
                <a:lnTo>
                  <a:pt x="22517" y="5016"/>
                </a:lnTo>
                <a:lnTo>
                  <a:pt x="19351" y="1866"/>
                </a:lnTo>
                <a:close/>
              </a:path>
              <a:path w="22859" h="22859">
                <a:moveTo>
                  <a:pt x="14668" y="5384"/>
                </a:moveTo>
                <a:lnTo>
                  <a:pt x="6324" y="5384"/>
                </a:lnTo>
                <a:lnTo>
                  <a:pt x="6324" y="17475"/>
                </a:lnTo>
                <a:lnTo>
                  <a:pt x="8280" y="17475"/>
                </a:lnTo>
                <a:lnTo>
                  <a:pt x="8280" y="12344"/>
                </a:lnTo>
                <a:lnTo>
                  <a:pt x="12899" y="12344"/>
                </a:lnTo>
                <a:lnTo>
                  <a:pt x="12217" y="12103"/>
                </a:lnTo>
                <a:lnTo>
                  <a:pt x="14262" y="11925"/>
                </a:lnTo>
                <a:lnTo>
                  <a:pt x="15519" y="10667"/>
                </a:lnTo>
                <a:lnTo>
                  <a:pt x="8280" y="10667"/>
                </a:lnTo>
                <a:lnTo>
                  <a:pt x="8280" y="7035"/>
                </a:lnTo>
                <a:lnTo>
                  <a:pt x="15555" y="7035"/>
                </a:lnTo>
                <a:lnTo>
                  <a:pt x="14668" y="5384"/>
                </a:lnTo>
                <a:close/>
              </a:path>
              <a:path w="22859" h="22859">
                <a:moveTo>
                  <a:pt x="12899" y="12344"/>
                </a:moveTo>
                <a:lnTo>
                  <a:pt x="10934" y="12344"/>
                </a:lnTo>
                <a:lnTo>
                  <a:pt x="11518" y="12865"/>
                </a:lnTo>
                <a:lnTo>
                  <a:pt x="14109" y="17475"/>
                </a:lnTo>
                <a:lnTo>
                  <a:pt x="16497" y="17475"/>
                </a:lnTo>
                <a:lnTo>
                  <a:pt x="14020" y="13512"/>
                </a:lnTo>
                <a:lnTo>
                  <a:pt x="13258" y="12471"/>
                </a:lnTo>
                <a:lnTo>
                  <a:pt x="12899" y="12344"/>
                </a:lnTo>
                <a:close/>
              </a:path>
              <a:path w="22859" h="22859">
                <a:moveTo>
                  <a:pt x="15555" y="7035"/>
                </a:moveTo>
                <a:lnTo>
                  <a:pt x="12712" y="7035"/>
                </a:lnTo>
                <a:lnTo>
                  <a:pt x="13589" y="7734"/>
                </a:lnTo>
                <a:lnTo>
                  <a:pt x="13589" y="10083"/>
                </a:lnTo>
                <a:lnTo>
                  <a:pt x="12585" y="10667"/>
                </a:lnTo>
                <a:lnTo>
                  <a:pt x="15519" y="10667"/>
                </a:lnTo>
                <a:lnTo>
                  <a:pt x="15671" y="10515"/>
                </a:lnTo>
                <a:lnTo>
                  <a:pt x="15555" y="7035"/>
                </a:lnTo>
                <a:close/>
              </a:path>
            </a:pathLst>
          </a:custGeom>
          <a:solidFill>
            <a:srgbClr val="231F20"/>
          </a:solidFill>
        </p:spPr>
        <p:txBody>
          <a:bodyPr wrap="square" lIns="0" tIns="0" rIns="0" bIns="0" rtlCol="0"/>
          <a:lstStyle/>
          <a:p>
            <a:endParaRPr dirty="0"/>
          </a:p>
        </p:txBody>
      </p:sp>
      <p:sp>
        <p:nvSpPr>
          <p:cNvPr id="67" name="TextBox 3">
            <a:extLst>
              <a:ext uri="{FF2B5EF4-FFF2-40B4-BE49-F238E27FC236}">
                <a16:creationId xmlns:a16="http://schemas.microsoft.com/office/drawing/2014/main" id="{060C7A3A-A73B-C741-9136-600C48361AED}"/>
              </a:ext>
            </a:extLst>
          </p:cNvPr>
          <p:cNvSpPr txBox="1">
            <a:spLocks noChangeArrowheads="1"/>
          </p:cNvSpPr>
          <p:nvPr/>
        </p:nvSpPr>
        <p:spPr bwMode="auto">
          <a:xfrm>
            <a:off x="152400" y="7212362"/>
            <a:ext cx="1687491" cy="270835"/>
          </a:xfrm>
          <a:prstGeom prst="rect">
            <a:avLst/>
          </a:prstGeom>
          <a:noFill/>
          <a:ln w="9525">
            <a:noFill/>
            <a:miter lim="800000"/>
            <a:headEnd/>
            <a:tailEnd/>
          </a:ln>
        </p:spPr>
        <p:txBody>
          <a:bodyPr wrap="none" lIns="100573" tIns="50288" rIns="100573" bIns="50288">
            <a:spAutoFit/>
          </a:bodyPr>
          <a:lstStyle/>
          <a:p>
            <a:r>
              <a:rPr lang="en-US" sz="1100" dirty="0">
                <a:latin typeface="Gill Sans MT Pro Light" pitchFamily="34" charset="0"/>
              </a:rPr>
              <a:t>©  Live Well Collaborative</a:t>
            </a:r>
          </a:p>
        </p:txBody>
      </p:sp>
      <p:sp>
        <p:nvSpPr>
          <p:cNvPr id="39" name="object 5">
            <a:extLst>
              <a:ext uri="{FF2B5EF4-FFF2-40B4-BE49-F238E27FC236}">
                <a16:creationId xmlns:a16="http://schemas.microsoft.com/office/drawing/2014/main" id="{44DEF2A2-B927-4D44-B59E-30E0D7791AEB}"/>
              </a:ext>
            </a:extLst>
          </p:cNvPr>
          <p:cNvSpPr txBox="1">
            <a:spLocks/>
          </p:cNvSpPr>
          <p:nvPr/>
        </p:nvSpPr>
        <p:spPr>
          <a:xfrm>
            <a:off x="787400" y="638654"/>
            <a:ext cx="7061200" cy="566822"/>
          </a:xfrm>
          <a:prstGeom prst="rect">
            <a:avLst/>
          </a:prstGeom>
        </p:spPr>
        <p:txBody>
          <a:bodyPr vert="horz" wrap="square" lIns="0" tIns="12700" rIns="0" bIns="0" rtlCol="0">
            <a:spAutoFit/>
          </a:bodyPr>
          <a:lstStyle>
            <a:lvl1pPr>
              <a:defRPr sz="5000" b="1" i="0">
                <a:solidFill>
                  <a:schemeClr val="bg1"/>
                </a:solidFill>
                <a:latin typeface="AvenirLTStd-Black"/>
                <a:ea typeface="+mj-ea"/>
                <a:cs typeface="AvenirLTStd-Black"/>
              </a:defRPr>
            </a:lvl1pPr>
          </a:lstStyle>
          <a:p>
            <a:pPr marL="12700">
              <a:spcBef>
                <a:spcPts val="100"/>
              </a:spcBef>
              <a:tabLst>
                <a:tab pos="2314575" algn="l"/>
              </a:tabLst>
            </a:pPr>
            <a:r>
              <a:rPr lang="en-US" sz="3600" kern="0" dirty="0">
                <a:solidFill>
                  <a:srgbClr val="231F20"/>
                </a:solidFill>
              </a:rPr>
              <a:t>Key Partnership - OLLI</a:t>
            </a:r>
            <a:endParaRPr lang="en-US" sz="3600" kern="0" dirty="0"/>
          </a:p>
        </p:txBody>
      </p:sp>
      <p:pic>
        <p:nvPicPr>
          <p:cNvPr id="68" name="Picture 67">
            <a:extLst>
              <a:ext uri="{FF2B5EF4-FFF2-40B4-BE49-F238E27FC236}">
                <a16:creationId xmlns:a16="http://schemas.microsoft.com/office/drawing/2014/main" id="{689F8370-1BDC-0742-8E44-DBD425CDB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568" y="1593272"/>
            <a:ext cx="5237263" cy="5417128"/>
          </a:xfrm>
          <a:prstGeom prst="rect">
            <a:avLst/>
          </a:prstGeom>
        </p:spPr>
      </p:pic>
    </p:spTree>
    <p:extLst>
      <p:ext uri="{BB962C8B-B14F-4D97-AF65-F5344CB8AC3E}">
        <p14:creationId xmlns:p14="http://schemas.microsoft.com/office/powerpoint/2010/main" val="705977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13463</TotalTime>
  <Words>1564</Words>
  <Application>Microsoft Macintosh PowerPoint</Application>
  <PresentationFormat>Custom</PresentationFormat>
  <Paragraphs>109</Paragraphs>
  <Slides>16</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Avenir LT Std</vt:lpstr>
      <vt:lpstr>Avenir LT Std 35 Light</vt:lpstr>
      <vt:lpstr>Avenir LT Std 45 Book</vt:lpstr>
      <vt:lpstr>Avenir LT Std 65</vt:lpstr>
      <vt:lpstr>Avenir LT Std 65 Medium</vt:lpstr>
      <vt:lpstr>Avenir LT Std 95 Black</vt:lpstr>
      <vt:lpstr>Avenir-Book</vt:lpstr>
      <vt:lpstr>AvenirLTStd-Black</vt:lpstr>
      <vt:lpstr>AvenirLTStd-Book</vt:lpstr>
      <vt:lpstr>AvenirLTStd-Heavy</vt:lpstr>
      <vt:lpstr>Calibri</vt:lpstr>
      <vt:lpstr>Gill Sans MT Pro Light</vt:lpstr>
      <vt:lpstr>Gotham Rounded</vt:lpstr>
      <vt:lpstr>GothamRounded-Medium</vt:lpstr>
      <vt:lpstr>Times New Roman</vt:lpstr>
      <vt:lpstr>Office Theme</vt:lpstr>
      <vt:lpstr>Live Well Collaborative</vt:lpstr>
      <vt:lpstr>PowerPoint Presentation</vt:lpstr>
      <vt:lpstr>PowerPoint Presentation</vt:lpstr>
      <vt:lpstr>PowerPoint Presentation</vt:lpstr>
      <vt:lpstr>Global Presence</vt:lpstr>
      <vt:lpstr>PowerPoint Presentation</vt:lpstr>
      <vt:lpstr>Process Model</vt:lpstr>
      <vt:lpstr>Our Network:</vt:lpstr>
      <vt:lpstr>PowerPoint Presentation</vt:lpstr>
      <vt:lpstr>PowerPoint Presentation</vt:lpstr>
      <vt:lpstr>User Centered Interactions:</vt:lpstr>
      <vt:lpstr>Translatable Outcomes:</vt:lpstr>
      <vt:lpstr>Aging in Place Ecosystem:</vt:lpstr>
      <vt:lpstr>Partnership Abilities:</vt:lpstr>
      <vt:lpstr>Useful Partnerships: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Optimal CT  and MRI Outpatient Experience</dc:title>
  <cp:lastModifiedBy>Blake Lane</cp:lastModifiedBy>
  <cp:revision>109</cp:revision>
  <cp:lastPrinted>2018-08-31T18:25:51Z</cp:lastPrinted>
  <dcterms:created xsi:type="dcterms:W3CDTF">2018-08-21T22:33:45Z</dcterms:created>
  <dcterms:modified xsi:type="dcterms:W3CDTF">2019-01-16T16:22:33Z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2018-07-10T00:00:00Z</vt:filetime>
  </property>
  <property fmtid="{D5CDD505-2E9C-101B-9397-08002B2CF9AE}" pid="3" name="Creator">
    <vt:lpwstr>Adobe InDesign CC 13.1 (Macintosh)</vt:lpwstr>
  </property>
  <property fmtid="{D5CDD505-2E9C-101B-9397-08002B2CF9AE}" pid="4" name="LastSaved">
    <vt:filetime>2018-08-21T00:00:00Z</vt:filetime>
  </property>
</Properties>
</file>