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3" r:id="rId5"/>
    <p:sldId id="260" r:id="rId6"/>
    <p:sldId id="261" r:id="rId7"/>
    <p:sldId id="262" r:id="rId8"/>
    <p:sldId id="264" r:id="rId9"/>
    <p:sldId id="270"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9863" autoAdjust="0"/>
  </p:normalViewPr>
  <p:slideViewPr>
    <p:cSldViewPr snapToGrid="0">
      <p:cViewPr varScale="1">
        <p:scale>
          <a:sx n="76" d="100"/>
          <a:sy n="76" d="100"/>
        </p:scale>
        <p:origin x="18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83D2C-A850-4DFC-8BD0-A3FF8304C65C}" type="datetimeFigureOut">
              <a:rPr lang="en-US" smtClean="0"/>
              <a:t>7/26/2019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62AF7-F076-4091-A871-D995DBA5CE80}" type="slidenum">
              <a:rPr lang="en-US" smtClean="0"/>
              <a:t>‹#›</a:t>
            </a:fld>
            <a:endParaRPr lang="en-US"/>
          </a:p>
        </p:txBody>
      </p:sp>
    </p:spTree>
    <p:extLst>
      <p:ext uri="{BB962C8B-B14F-4D97-AF65-F5344CB8AC3E}">
        <p14:creationId xmlns:p14="http://schemas.microsoft.com/office/powerpoint/2010/main" val="269275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a:t>
            </a:r>
            <a:r>
              <a:rPr lang="en-US" sz="1200" b="1" kern="1200" dirty="0">
                <a:solidFill>
                  <a:schemeClr val="tx1"/>
                </a:solidFill>
                <a:effectLst/>
                <a:latin typeface="+mn-lt"/>
                <a:ea typeface="+mn-ea"/>
                <a:cs typeface="+mn-cs"/>
              </a:rPr>
              <a:t>significant knowledge gaps</a:t>
            </a:r>
            <a:r>
              <a:rPr lang="en-US" sz="1200" kern="1200" dirty="0">
                <a:solidFill>
                  <a:schemeClr val="tx1"/>
                </a:solidFill>
                <a:effectLst/>
                <a:latin typeface="+mn-lt"/>
                <a:ea typeface="+mn-ea"/>
                <a:cs typeface="+mn-cs"/>
              </a:rPr>
              <a:t> about the prevalence of alcohol use during cancer treatment, the impact of co-occurring alcohol use and cancer treatment on psychosocial and health outcomes, and the effect of alcohol use on the efficacy of cancer treatments.  I propose that in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knowing about the prevalence, the impact on psychosocial and health outcomes, and the impact on effectiveness we are </a:t>
            </a:r>
            <a:r>
              <a:rPr lang="en-US" sz="1200" b="1" kern="1200" dirty="0">
                <a:solidFill>
                  <a:schemeClr val="tx1"/>
                </a:solidFill>
                <a:effectLst/>
                <a:latin typeface="+mn-lt"/>
                <a:ea typeface="+mn-ea"/>
                <a:cs typeface="+mn-cs"/>
              </a:rPr>
              <a:t>missing opportunities to improve the experience for people diagnosed with cancer along the cancer trajectory</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3462AF7-F076-4091-A871-D995DBA5CE80}" type="slidenum">
              <a:rPr lang="en-US" smtClean="0"/>
              <a:t>2</a:t>
            </a:fld>
            <a:endParaRPr lang="en-US"/>
          </a:p>
        </p:txBody>
      </p:sp>
    </p:spTree>
    <p:extLst>
      <p:ext uri="{BB962C8B-B14F-4D97-AF65-F5344CB8AC3E}">
        <p14:creationId xmlns:p14="http://schemas.microsoft.com/office/powerpoint/2010/main" val="262703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Skill set – know of biomedical literature, translate it to what I can understand, include in writing in proposals and manuscripts</a:t>
            </a:r>
          </a:p>
          <a:p>
            <a:r>
              <a:rPr lang="en-US" dirty="0"/>
              <a:t>Transdisciplinary –alcohol research, behavioral sciences (psychiatrist??), oncologist, pharmacist (I have two who are interested), cell biologist, epidemiologist???</a:t>
            </a:r>
          </a:p>
          <a:p>
            <a:r>
              <a:rPr lang="en-US" dirty="0"/>
              <a:t>Writing – I am having trouble getting this written in a way that jumps off the page in proposals and need help manuscript writing</a:t>
            </a:r>
          </a:p>
          <a:p>
            <a:r>
              <a:rPr lang="en-US" dirty="0"/>
              <a:t>Comprehensive review of the literature – willing people to help review the literature, extract the data, help analyzing the data</a:t>
            </a:r>
          </a:p>
          <a:p>
            <a:r>
              <a:rPr lang="en-US" dirty="0"/>
              <a:t>	would this be a systematic review?</a:t>
            </a:r>
          </a:p>
          <a:p>
            <a:r>
              <a:rPr lang="en-US" dirty="0"/>
              <a:t>	a narrative review?</a:t>
            </a:r>
          </a:p>
          <a:p>
            <a:r>
              <a:rPr lang="en-US" dirty="0"/>
              <a:t>	an annotated bibliography?</a:t>
            </a:r>
          </a:p>
          <a:p>
            <a:r>
              <a:rPr lang="en-US" dirty="0"/>
              <a:t>	or something different?</a:t>
            </a:r>
          </a:p>
          <a:p>
            <a:endParaRPr lang="en-US" dirty="0"/>
          </a:p>
          <a:p>
            <a:r>
              <a:rPr lang="en-US" dirty="0"/>
              <a:t>Am I missing something?</a:t>
            </a:r>
          </a:p>
          <a:p>
            <a:r>
              <a:rPr lang="en-US" dirty="0"/>
              <a:t>Should I do analyze data from already existing data sets? </a:t>
            </a:r>
          </a:p>
          <a:p>
            <a:r>
              <a:rPr lang="en-US" dirty="0"/>
              <a:t>	Fernald data – 18 years of data on alcohol use (type, frequency, intensity), quality of life, and cancer data (which has to be extract by hand from medical records)  for participants with breast and prostate cancer</a:t>
            </a:r>
          </a:p>
          <a:p>
            <a:r>
              <a:rPr lang="en-US" dirty="0"/>
              <a:t>	Large dataset – look to see if there are sets that have psychosocial data, alcohol use, and cancer data.  Maybe match with Medicare or healthcare costs data</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3462AF7-F076-4091-A871-D995DBA5CE80}" type="slidenum">
              <a:rPr lang="en-US" smtClean="0"/>
              <a:t>14</a:t>
            </a:fld>
            <a:endParaRPr lang="en-US"/>
          </a:p>
        </p:txBody>
      </p:sp>
    </p:spTree>
    <p:extLst>
      <p:ext uri="{BB962C8B-B14F-4D97-AF65-F5344CB8AC3E}">
        <p14:creationId xmlns:p14="http://schemas.microsoft.com/office/powerpoint/2010/main" val="1320748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Current Assumptions</a:t>
            </a:r>
          </a:p>
          <a:p>
            <a:r>
              <a:rPr lang="en-US" sz="1200" dirty="0"/>
              <a:t>I am only interested in drinking yes or no</a:t>
            </a:r>
          </a:p>
          <a:p>
            <a:r>
              <a:rPr lang="en-US" sz="1200" dirty="0"/>
              <a:t>Type, frequency, and intensity will come later</a:t>
            </a:r>
          </a:p>
          <a:p>
            <a:r>
              <a:rPr lang="en-US" sz="1200" dirty="0"/>
              <a:t>Treatments include chemotherapy, radiation, endocrine therapy, immunotherapy, and surgery</a:t>
            </a:r>
          </a:p>
        </p:txBody>
      </p:sp>
      <p:sp>
        <p:nvSpPr>
          <p:cNvPr id="4" name="Slide Number Placeholder 3"/>
          <p:cNvSpPr>
            <a:spLocks noGrp="1"/>
          </p:cNvSpPr>
          <p:nvPr>
            <p:ph type="sldNum" sz="quarter" idx="5"/>
          </p:nvPr>
        </p:nvSpPr>
        <p:spPr/>
        <p:txBody>
          <a:bodyPr/>
          <a:lstStyle/>
          <a:p>
            <a:fld id="{A3462AF7-F076-4091-A871-D995DBA5CE80}" type="slidenum">
              <a:rPr lang="en-US" smtClean="0"/>
              <a:t>3</a:t>
            </a:fld>
            <a:endParaRPr lang="en-US"/>
          </a:p>
        </p:txBody>
      </p:sp>
    </p:spTree>
    <p:extLst>
      <p:ext uri="{BB962C8B-B14F-4D97-AF65-F5344CB8AC3E}">
        <p14:creationId xmlns:p14="http://schemas.microsoft.com/office/powerpoint/2010/main" val="3991569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462AF7-F076-4091-A871-D995DBA5CE80}" type="slidenum">
              <a:rPr lang="en-US" smtClean="0"/>
              <a:t>5</a:t>
            </a:fld>
            <a:endParaRPr lang="en-US"/>
          </a:p>
        </p:txBody>
      </p:sp>
    </p:spTree>
    <p:extLst>
      <p:ext uri="{BB962C8B-B14F-4D97-AF65-F5344CB8AC3E}">
        <p14:creationId xmlns:p14="http://schemas.microsoft.com/office/powerpoint/2010/main" val="111217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462AF7-F076-4091-A871-D995DBA5CE80}" type="slidenum">
              <a:rPr lang="en-US" smtClean="0"/>
              <a:t>6</a:t>
            </a:fld>
            <a:endParaRPr lang="en-US"/>
          </a:p>
        </p:txBody>
      </p:sp>
    </p:spTree>
    <p:extLst>
      <p:ext uri="{BB962C8B-B14F-4D97-AF65-F5344CB8AC3E}">
        <p14:creationId xmlns:p14="http://schemas.microsoft.com/office/powerpoint/2010/main" val="3278651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 don’t believe this risk factor ends with a diagnosis of cancer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alcohol</a:t>
            </a:r>
            <a:r>
              <a:rPr lang="en-US" baseline="0" dirty="0"/>
              <a:t> data was collected pre-diagnosis, and /or post-diagnosis – not during treatment.  The post-treatment ranged from 3 months to 11 years post treatment.</a:t>
            </a:r>
            <a:endParaRPr lang="en-US" dirty="0"/>
          </a:p>
        </p:txBody>
      </p:sp>
      <p:sp>
        <p:nvSpPr>
          <p:cNvPr id="4" name="Slide Number Placeholder 3"/>
          <p:cNvSpPr>
            <a:spLocks noGrp="1"/>
          </p:cNvSpPr>
          <p:nvPr>
            <p:ph type="sldNum" sz="quarter" idx="10"/>
          </p:nvPr>
        </p:nvSpPr>
        <p:spPr/>
        <p:txBody>
          <a:bodyPr/>
          <a:lstStyle/>
          <a:p>
            <a:fld id="{A3462AF7-F076-4091-A871-D995DBA5CE80}" type="slidenum">
              <a:rPr lang="en-US" smtClean="0"/>
              <a:t>8</a:t>
            </a:fld>
            <a:endParaRPr lang="en-US"/>
          </a:p>
        </p:txBody>
      </p:sp>
    </p:spTree>
    <p:extLst>
      <p:ext uri="{BB962C8B-B14F-4D97-AF65-F5344CB8AC3E}">
        <p14:creationId xmlns:p14="http://schemas.microsoft.com/office/powerpoint/2010/main" val="64630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 don’t believe this risk factor ends with a diagnosis of cancer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alcohol</a:t>
            </a:r>
            <a:r>
              <a:rPr lang="en-US" baseline="0" dirty="0"/>
              <a:t> data was collected pre-diagnosis, and /or post-diagnosis – not during treatment.  The post-treatment ranged from 3 months to 11 years post treatment.</a:t>
            </a:r>
            <a:endParaRPr lang="en-US" dirty="0"/>
          </a:p>
        </p:txBody>
      </p:sp>
      <p:sp>
        <p:nvSpPr>
          <p:cNvPr id="4" name="Slide Number Placeholder 3"/>
          <p:cNvSpPr>
            <a:spLocks noGrp="1"/>
          </p:cNvSpPr>
          <p:nvPr>
            <p:ph type="sldNum" sz="quarter" idx="10"/>
          </p:nvPr>
        </p:nvSpPr>
        <p:spPr/>
        <p:txBody>
          <a:bodyPr/>
          <a:lstStyle/>
          <a:p>
            <a:fld id="{A3462AF7-F076-4091-A871-D995DBA5CE80}" type="slidenum">
              <a:rPr lang="en-US" smtClean="0"/>
              <a:t>9</a:t>
            </a:fld>
            <a:endParaRPr lang="en-US"/>
          </a:p>
        </p:txBody>
      </p:sp>
    </p:spTree>
    <p:extLst>
      <p:ext uri="{BB962C8B-B14F-4D97-AF65-F5344CB8AC3E}">
        <p14:creationId xmlns:p14="http://schemas.microsoft.com/office/powerpoint/2010/main" val="211723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questions are the AUDIT-C</a:t>
            </a:r>
            <a:r>
              <a:rPr lang="en-US" baseline="0" dirty="0"/>
              <a:t> do you drink, how often, how much on an average drinking day</a:t>
            </a:r>
          </a:p>
          <a:p>
            <a:pPr lvl="1"/>
            <a:r>
              <a:rPr lang="en-US" dirty="0"/>
              <a:t>About 1/3 of those who drank before diagnosis drank during last round of chemotherapy</a:t>
            </a:r>
          </a:p>
          <a:p>
            <a:pPr lvl="1"/>
            <a:r>
              <a:rPr lang="en-US" dirty="0"/>
              <a:t>A small percent (8.2%) started drinking during last round of chemotherapy</a:t>
            </a:r>
          </a:p>
          <a:p>
            <a:r>
              <a:rPr lang="en-US" baseline="0" dirty="0"/>
              <a:t>Total completed 1,651.  Had chemotherapy 868; 611 answered one of the three alcohol questions. Drank during treatment 434</a:t>
            </a:r>
          </a:p>
        </p:txBody>
      </p:sp>
      <p:sp>
        <p:nvSpPr>
          <p:cNvPr id="4" name="Slide Number Placeholder 3"/>
          <p:cNvSpPr>
            <a:spLocks noGrp="1"/>
          </p:cNvSpPr>
          <p:nvPr>
            <p:ph type="sldNum" sz="quarter" idx="10"/>
          </p:nvPr>
        </p:nvSpPr>
        <p:spPr/>
        <p:txBody>
          <a:bodyPr/>
          <a:lstStyle/>
          <a:p>
            <a:fld id="{A3462AF7-F076-4091-A871-D995DBA5CE80}" type="slidenum">
              <a:rPr lang="en-US" smtClean="0"/>
              <a:t>10</a:t>
            </a:fld>
            <a:endParaRPr lang="en-US"/>
          </a:p>
        </p:txBody>
      </p:sp>
    </p:spTree>
    <p:extLst>
      <p:ext uri="{BB962C8B-B14F-4D97-AF65-F5344CB8AC3E}">
        <p14:creationId xmlns:p14="http://schemas.microsoft.com/office/powerpoint/2010/main" val="110538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462AF7-F076-4091-A871-D995DBA5CE80}" type="slidenum">
              <a:rPr lang="en-US" smtClean="0"/>
              <a:t>11</a:t>
            </a:fld>
            <a:endParaRPr lang="en-US"/>
          </a:p>
        </p:txBody>
      </p:sp>
    </p:spTree>
    <p:extLst>
      <p:ext uri="{BB962C8B-B14F-4D97-AF65-F5344CB8AC3E}">
        <p14:creationId xmlns:p14="http://schemas.microsoft.com/office/powerpoint/2010/main" val="2114877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writing, and getting</a:t>
            </a:r>
            <a:r>
              <a:rPr lang="en-US" baseline="0" dirty="0"/>
              <a:t> grant funding</a:t>
            </a:r>
            <a:endParaRPr lang="en-US" dirty="0"/>
          </a:p>
        </p:txBody>
      </p:sp>
      <p:sp>
        <p:nvSpPr>
          <p:cNvPr id="4" name="Slide Number Placeholder 3"/>
          <p:cNvSpPr>
            <a:spLocks noGrp="1"/>
          </p:cNvSpPr>
          <p:nvPr>
            <p:ph type="sldNum" sz="quarter" idx="10"/>
          </p:nvPr>
        </p:nvSpPr>
        <p:spPr/>
        <p:txBody>
          <a:bodyPr/>
          <a:lstStyle/>
          <a:p>
            <a:fld id="{A3462AF7-F076-4091-A871-D995DBA5CE80}" type="slidenum">
              <a:rPr lang="en-US" smtClean="0"/>
              <a:t>13</a:t>
            </a:fld>
            <a:endParaRPr lang="en-US"/>
          </a:p>
        </p:txBody>
      </p:sp>
    </p:spTree>
    <p:extLst>
      <p:ext uri="{BB962C8B-B14F-4D97-AF65-F5344CB8AC3E}">
        <p14:creationId xmlns:p14="http://schemas.microsoft.com/office/powerpoint/2010/main" val="172404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D32E9F-D649-469A-AAE9-402C3102E1A9}"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319265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32E9F-D649-469A-AAE9-402C3102E1A9}"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73679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32E9F-D649-469A-AAE9-402C3102E1A9}"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233838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32E9F-D649-469A-AAE9-402C3102E1A9}"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110126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D32E9F-D649-469A-AAE9-402C3102E1A9}"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370356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D32E9F-D649-469A-AAE9-402C3102E1A9}"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273535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D32E9F-D649-469A-AAE9-402C3102E1A9}" type="datetimeFigureOut">
              <a:rPr lang="en-US" smtClean="0"/>
              <a:t>7/26/2019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283412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D32E9F-D649-469A-AAE9-402C3102E1A9}" type="datetimeFigureOut">
              <a:rPr lang="en-US" smtClean="0"/>
              <a:t>7/26/2019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261285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32E9F-D649-469A-AAE9-402C3102E1A9}" type="datetimeFigureOut">
              <a:rPr lang="en-US" smtClean="0"/>
              <a:t>7/26/2019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14404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D32E9F-D649-469A-AAE9-402C3102E1A9}"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299412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D32E9F-D649-469A-AAE9-402C3102E1A9}"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81BBD-7409-4EE7-A848-B2F0CFAD09E4}" type="slidenum">
              <a:rPr lang="en-US" smtClean="0"/>
              <a:t>‹#›</a:t>
            </a:fld>
            <a:endParaRPr lang="en-US"/>
          </a:p>
        </p:txBody>
      </p:sp>
    </p:spTree>
    <p:extLst>
      <p:ext uri="{BB962C8B-B14F-4D97-AF65-F5344CB8AC3E}">
        <p14:creationId xmlns:p14="http://schemas.microsoft.com/office/powerpoint/2010/main" val="185368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32E9F-D649-469A-AAE9-402C3102E1A9}" type="datetimeFigureOut">
              <a:rPr lang="en-US" smtClean="0"/>
              <a:t>7/26/2019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81BBD-7409-4EE7-A848-B2F0CFAD09E4}" type="slidenum">
              <a:rPr lang="en-US" smtClean="0"/>
              <a:t>‹#›</a:t>
            </a:fld>
            <a:endParaRPr lang="en-US"/>
          </a:p>
        </p:txBody>
      </p:sp>
    </p:spTree>
    <p:extLst>
      <p:ext uri="{BB962C8B-B14F-4D97-AF65-F5344CB8AC3E}">
        <p14:creationId xmlns:p14="http://schemas.microsoft.com/office/powerpoint/2010/main" val="1712648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rintzkn@ucmail.uc.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TCN Spotlight Presentation</a:t>
            </a:r>
          </a:p>
        </p:txBody>
      </p:sp>
      <p:sp>
        <p:nvSpPr>
          <p:cNvPr id="3" name="Subtitle 2"/>
          <p:cNvSpPr>
            <a:spLocks noGrp="1"/>
          </p:cNvSpPr>
          <p:nvPr>
            <p:ph type="subTitle" idx="1"/>
          </p:nvPr>
        </p:nvSpPr>
        <p:spPr/>
        <p:txBody>
          <a:bodyPr>
            <a:normAutofit lnSpcReduction="10000"/>
          </a:bodyPr>
          <a:lstStyle/>
          <a:p>
            <a:r>
              <a:rPr lang="en-US" dirty="0"/>
              <a:t>Karlynn BrintzenhofeSzoc, PhD, MSW, FAOSW</a:t>
            </a:r>
          </a:p>
          <a:p>
            <a:r>
              <a:rPr lang="en-US" dirty="0"/>
              <a:t>Professor (as of August 15, 2019)</a:t>
            </a:r>
          </a:p>
          <a:p>
            <a:r>
              <a:rPr lang="en-US" dirty="0"/>
              <a:t>School of Social Work</a:t>
            </a:r>
          </a:p>
          <a:p>
            <a:r>
              <a:rPr lang="en-US" dirty="0"/>
              <a:t>College of Allied Health Sciences</a:t>
            </a:r>
          </a:p>
        </p:txBody>
      </p:sp>
    </p:spTree>
    <p:extLst>
      <p:ext uri="{BB962C8B-B14F-4D97-AF65-F5344CB8AC3E}">
        <p14:creationId xmlns:p14="http://schemas.microsoft.com/office/powerpoint/2010/main" val="3660885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results by me and Susan Pinney</a:t>
            </a:r>
          </a:p>
        </p:txBody>
      </p:sp>
      <p:sp>
        <p:nvSpPr>
          <p:cNvPr id="3" name="Content Placeholder 2"/>
          <p:cNvSpPr>
            <a:spLocks noGrp="1"/>
          </p:cNvSpPr>
          <p:nvPr>
            <p:ph idx="1"/>
          </p:nvPr>
        </p:nvSpPr>
        <p:spPr/>
        <p:txBody>
          <a:bodyPr/>
          <a:lstStyle/>
          <a:p>
            <a:r>
              <a:rPr lang="en-US" sz="3200" dirty="0"/>
              <a:t>Among women in the Breast Cancer Registry of Greater Cincinnati</a:t>
            </a:r>
          </a:p>
          <a:p>
            <a:pPr lvl="1"/>
            <a:r>
              <a:rPr lang="en-US" sz="3200" dirty="0"/>
              <a:t>Completed update survey #5</a:t>
            </a:r>
          </a:p>
          <a:p>
            <a:pPr lvl="1"/>
            <a:r>
              <a:rPr lang="en-US" sz="3200" dirty="0"/>
              <a:t>Had received chemotherapy in the past</a:t>
            </a:r>
          </a:p>
          <a:p>
            <a:pPr lvl="1"/>
            <a:r>
              <a:rPr lang="en-US" sz="3200" dirty="0"/>
              <a:t>Answered at least one of the three alcohol questions</a:t>
            </a:r>
          </a:p>
          <a:p>
            <a:r>
              <a:rPr lang="en-US" sz="3200" dirty="0"/>
              <a:t>Findings</a:t>
            </a:r>
          </a:p>
          <a:p>
            <a:pPr lvl="1"/>
            <a:r>
              <a:rPr lang="en-US" sz="3200" dirty="0"/>
              <a:t>28% drank during last round of chemotherapy</a:t>
            </a:r>
          </a:p>
          <a:p>
            <a:pPr lvl="1"/>
            <a:endParaRPr lang="en-US" dirty="0"/>
          </a:p>
        </p:txBody>
      </p:sp>
    </p:spTree>
    <p:extLst>
      <p:ext uri="{BB962C8B-B14F-4D97-AF65-F5344CB8AC3E}">
        <p14:creationId xmlns:p14="http://schemas.microsoft.com/office/powerpoint/2010/main" val="230340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do </a:t>
            </a:r>
            <a:r>
              <a:rPr lang="en-US" b="1" dirty="0"/>
              <a:t>I think </a:t>
            </a:r>
            <a:r>
              <a:rPr lang="en-US" dirty="0"/>
              <a:t>we need to add to the knowledge base?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6314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Lots</a:t>
            </a:r>
          </a:p>
        </p:txBody>
      </p:sp>
      <p:sp>
        <p:nvSpPr>
          <p:cNvPr id="3" name="Content Placeholder 2"/>
          <p:cNvSpPr>
            <a:spLocks noGrp="1"/>
          </p:cNvSpPr>
          <p:nvPr>
            <p:ph idx="1"/>
          </p:nvPr>
        </p:nvSpPr>
        <p:spPr/>
        <p:txBody>
          <a:bodyPr>
            <a:normAutofit/>
          </a:bodyPr>
          <a:lstStyle/>
          <a:p>
            <a:pPr marL="0" indent="0">
              <a:buNone/>
            </a:pPr>
            <a:r>
              <a:rPr lang="en-US" sz="3200" dirty="0"/>
              <a:t>and lots and lots and even more …</a:t>
            </a:r>
          </a:p>
          <a:p>
            <a:pPr marL="0" indent="0">
              <a:buNone/>
            </a:pPr>
            <a:endParaRPr lang="en-US" sz="3200" dirty="0"/>
          </a:p>
          <a:p>
            <a:pPr marL="0" indent="0">
              <a:buNone/>
            </a:pPr>
            <a:r>
              <a:rPr lang="en-US" sz="3200" dirty="0"/>
              <a:t>	</a:t>
            </a:r>
          </a:p>
        </p:txBody>
      </p:sp>
    </p:spTree>
    <p:extLst>
      <p:ext uri="{BB962C8B-B14F-4D97-AF65-F5344CB8AC3E}">
        <p14:creationId xmlns:p14="http://schemas.microsoft.com/office/powerpoint/2010/main" val="3608102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0719"/>
          </a:xfrm>
        </p:spPr>
        <p:txBody>
          <a:bodyPr>
            <a:normAutofit/>
          </a:bodyPr>
          <a:lstStyle/>
          <a:p>
            <a:r>
              <a:rPr lang="en-US" sz="4000" dirty="0">
                <a:latin typeface="Times New Roman" panose="02020603050405020304" pitchFamily="18" charset="0"/>
                <a:cs typeface="Times New Roman" panose="02020603050405020304" pitchFamily="18" charset="0"/>
              </a:rPr>
              <a:t>My current focus of research</a:t>
            </a:r>
          </a:p>
        </p:txBody>
      </p:sp>
      <p:sp>
        <p:nvSpPr>
          <p:cNvPr id="3" name="Content Placeholder 2"/>
          <p:cNvSpPr>
            <a:spLocks noGrp="1"/>
          </p:cNvSpPr>
          <p:nvPr>
            <p:ph idx="1"/>
          </p:nvPr>
        </p:nvSpPr>
        <p:spPr>
          <a:xfrm>
            <a:off x="838200" y="1568604"/>
            <a:ext cx="10515600" cy="4608359"/>
          </a:xfrm>
        </p:spPr>
        <p:txBody>
          <a:bodyPr>
            <a:normAutofit fontScale="85000" lnSpcReduction="20000"/>
          </a:bodyPr>
          <a:lstStyle/>
          <a:p>
            <a:pPr marL="0" indent="0">
              <a:buNone/>
            </a:pPr>
            <a:r>
              <a:rPr lang="en-US" sz="3800" dirty="0">
                <a:latin typeface="Times New Roman" panose="02020603050405020304" pitchFamily="18" charset="0"/>
                <a:cs typeface="Times New Roman" panose="02020603050405020304" pitchFamily="18" charset="0"/>
              </a:rPr>
              <a:t>1) What is the prevalence of alcohol use during treatment?</a:t>
            </a:r>
          </a:p>
          <a:p>
            <a:pPr marL="0" indent="0">
              <a:buNone/>
            </a:pPr>
            <a:endParaRPr lang="en-US" sz="3800" dirty="0">
              <a:latin typeface="Times New Roman" panose="02020603050405020304" pitchFamily="18" charset="0"/>
              <a:cs typeface="Times New Roman" panose="02020603050405020304" pitchFamily="18" charset="0"/>
            </a:endParaRPr>
          </a:p>
          <a:p>
            <a:pPr marL="0" indent="0">
              <a:buNone/>
            </a:pPr>
            <a:r>
              <a:rPr lang="en-US" sz="3800" dirty="0">
                <a:latin typeface="Times New Roman" panose="02020603050405020304" pitchFamily="18" charset="0"/>
                <a:cs typeface="Times New Roman" panose="02020603050405020304" pitchFamily="18" charset="0"/>
              </a:rPr>
              <a:t>2) What is interaction of psychosocial issues of cancer and alcohol use?</a:t>
            </a:r>
          </a:p>
          <a:p>
            <a:pPr lvl="1"/>
            <a:r>
              <a:rPr lang="en-US" sz="3200" dirty="0">
                <a:latin typeface="Times New Roman" panose="02020603050405020304" pitchFamily="18" charset="0"/>
                <a:cs typeface="Times New Roman" panose="02020603050405020304" pitchFamily="18" charset="0"/>
              </a:rPr>
              <a:t>Does the use of alcohol during cancer treatment complicate psychosocial issues?</a:t>
            </a:r>
          </a:p>
          <a:p>
            <a:pPr lvl="1"/>
            <a:r>
              <a:rPr lang="en-US" sz="3200" dirty="0">
                <a:latin typeface="Times New Roman" panose="02020603050405020304" pitchFamily="18" charset="0"/>
                <a:cs typeface="Times New Roman" panose="02020603050405020304" pitchFamily="18" charset="0"/>
              </a:rPr>
              <a:t>What is the impact of this complication on treatment adherence, patient-doctor relationships, and family dynamics, to name a few?</a:t>
            </a:r>
          </a:p>
          <a:p>
            <a:pPr lvl="1"/>
            <a:r>
              <a:rPr lang="en-US" sz="3200" dirty="0">
                <a:latin typeface="Times New Roman" panose="02020603050405020304" pitchFamily="18" charset="0"/>
                <a:cs typeface="Times New Roman" panose="02020603050405020304" pitchFamily="18" charset="0"/>
              </a:rPr>
              <a:t>Does the use of alcohol during cancer treatment result in higher healthcare costs?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3) </a:t>
            </a:r>
            <a:r>
              <a:rPr lang="en-US" sz="3800" dirty="0">
                <a:latin typeface="Times New Roman" panose="02020603050405020304" pitchFamily="18" charset="0"/>
                <a:cs typeface="Times New Roman" panose="02020603050405020304" pitchFamily="18" charset="0"/>
              </a:rPr>
              <a:t>What is the interaction of alcohol use on treatment efficacy?</a:t>
            </a:r>
          </a:p>
          <a:p>
            <a:endParaRPr lang="en-US" dirty="0"/>
          </a:p>
        </p:txBody>
      </p:sp>
    </p:spTree>
    <p:extLst>
      <p:ext uri="{BB962C8B-B14F-4D97-AF65-F5344CB8AC3E}">
        <p14:creationId xmlns:p14="http://schemas.microsoft.com/office/powerpoint/2010/main" val="4225388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0192"/>
          </a:xfrm>
        </p:spPr>
        <p:txBody>
          <a:bodyPr>
            <a:normAutofit/>
          </a:bodyPr>
          <a:lstStyle/>
          <a:p>
            <a:r>
              <a:rPr lang="en-US" sz="4000" dirty="0">
                <a:latin typeface="Times New Roman" panose="02020603050405020304" pitchFamily="18" charset="0"/>
                <a:cs typeface="Times New Roman" panose="02020603050405020304" pitchFamily="18" charset="0"/>
              </a:rPr>
              <a:t>Current plan and what do I need</a:t>
            </a:r>
          </a:p>
        </p:txBody>
      </p:sp>
      <p:sp>
        <p:nvSpPr>
          <p:cNvPr id="3" name="Content Placeholder 2"/>
          <p:cNvSpPr>
            <a:spLocks noGrp="1"/>
          </p:cNvSpPr>
          <p:nvPr>
            <p:ph idx="1"/>
          </p:nvPr>
        </p:nvSpPr>
        <p:spPr>
          <a:xfrm>
            <a:off x="838200" y="1375318"/>
            <a:ext cx="10515600" cy="4801645"/>
          </a:xfrm>
        </p:spPr>
        <p:txBody>
          <a:bodyPr>
            <a:noAutofit/>
          </a:bodyPr>
          <a:lstStyle/>
          <a:p>
            <a:pPr marL="514350" indent="-514350">
              <a:lnSpc>
                <a:spcPct val="100000"/>
              </a:lnSpc>
              <a:spcBef>
                <a:spcPts val="600"/>
              </a:spcBef>
              <a:buAutoNum type="arabicParenR"/>
            </a:pPr>
            <a:r>
              <a:rPr lang="en-US" sz="3000" dirty="0">
                <a:latin typeface="Times New Roman" panose="02020603050405020304" pitchFamily="18" charset="0"/>
                <a:cs typeface="Times New Roman" panose="02020603050405020304" pitchFamily="18" charset="0"/>
              </a:rPr>
              <a:t>Identify people who are interested in this topic, have skill sets needed, and have the time to participate</a:t>
            </a:r>
          </a:p>
          <a:p>
            <a:pPr marL="514350" indent="-514350">
              <a:lnSpc>
                <a:spcPct val="100000"/>
              </a:lnSpc>
              <a:spcBef>
                <a:spcPts val="600"/>
              </a:spcBef>
              <a:buAutoNum type="arabicParenR"/>
            </a:pPr>
            <a:r>
              <a:rPr lang="en-US" sz="3000" dirty="0">
                <a:latin typeface="Times New Roman" panose="02020603050405020304" pitchFamily="18" charset="0"/>
                <a:cs typeface="Times New Roman" panose="02020603050405020304" pitchFamily="18" charset="0"/>
              </a:rPr>
              <a:t>Conduct and publish a comprehensive search of the literature, review of the findings, and compilation the results.</a:t>
            </a:r>
          </a:p>
          <a:p>
            <a:pPr marL="514350" indent="-514350">
              <a:lnSpc>
                <a:spcPct val="100000"/>
              </a:lnSpc>
              <a:spcBef>
                <a:spcPts val="600"/>
              </a:spcBef>
              <a:buAutoNum type="arabicParenR"/>
            </a:pPr>
            <a:r>
              <a:rPr lang="en-US" sz="3000" dirty="0">
                <a:latin typeface="Times New Roman" panose="02020603050405020304" pitchFamily="18" charset="0"/>
                <a:cs typeface="Times New Roman" panose="02020603050405020304" pitchFamily="18" charset="0"/>
              </a:rPr>
              <a:t>Using the finding from #1 develop a research proposal, get funding, and implement study</a:t>
            </a:r>
          </a:p>
          <a:p>
            <a:pPr marL="514350" indent="-514350">
              <a:lnSpc>
                <a:spcPct val="100000"/>
              </a:lnSpc>
              <a:spcBef>
                <a:spcPts val="600"/>
              </a:spcBef>
              <a:buAutoNum type="arabicParenR"/>
            </a:pPr>
            <a:r>
              <a:rPr lang="en-US" sz="3000" dirty="0">
                <a:latin typeface="Times New Roman" panose="02020603050405020304" pitchFamily="18" charset="0"/>
                <a:cs typeface="Times New Roman" panose="02020603050405020304" pitchFamily="18" charset="0"/>
              </a:rPr>
              <a:t>Long term ….. if findings support it develop an intervention that focuses on dealing with the co-occurring cancer treatment and alcohol use</a:t>
            </a:r>
          </a:p>
        </p:txBody>
      </p:sp>
    </p:spTree>
    <p:extLst>
      <p:ext uri="{BB962C8B-B14F-4D97-AF65-F5344CB8AC3E}">
        <p14:creationId xmlns:p14="http://schemas.microsoft.com/office/powerpoint/2010/main" val="1309946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853" y="469232"/>
            <a:ext cx="10515600" cy="5871409"/>
          </a:xfrm>
        </p:spPr>
        <p:txBody>
          <a:bodyPr>
            <a:normAutofit/>
          </a:bodyPr>
          <a:lstStyle/>
          <a:p>
            <a:pPr algn="ctr"/>
            <a:r>
              <a:rPr lang="en-US" dirty="0"/>
              <a:t>Thank you</a:t>
            </a:r>
            <a:br>
              <a:rPr lang="en-US" dirty="0"/>
            </a:br>
            <a:br>
              <a:rPr lang="en-US" dirty="0"/>
            </a:br>
            <a:r>
              <a:rPr lang="en-US" dirty="0"/>
              <a:t>Questions and Answers</a:t>
            </a:r>
            <a:br>
              <a:rPr lang="en-US" dirty="0"/>
            </a:br>
            <a:r>
              <a:rPr lang="en-US" dirty="0">
                <a:hlinkClick r:id="rId2"/>
              </a:rPr>
              <a:t>brintzkn@ucmail.uc.edu</a:t>
            </a:r>
            <a:br>
              <a:rPr lang="en-US" dirty="0"/>
            </a:br>
            <a:br>
              <a:rPr lang="en-US" dirty="0"/>
            </a:br>
            <a:endParaRPr lang="en-US" dirty="0"/>
          </a:p>
        </p:txBody>
      </p:sp>
    </p:spTree>
    <p:extLst>
      <p:ext uri="{BB962C8B-B14F-4D97-AF65-F5344CB8AC3E}">
        <p14:creationId xmlns:p14="http://schemas.microsoft.com/office/powerpoint/2010/main" val="192908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My Topic for the Day</a:t>
            </a:r>
          </a:p>
        </p:txBody>
      </p:sp>
      <p:sp>
        <p:nvSpPr>
          <p:cNvPr id="3" name="Content Placeholder 2"/>
          <p:cNvSpPr>
            <a:spLocks noGrp="1"/>
          </p:cNvSpPr>
          <p:nvPr>
            <p:ph idx="1"/>
          </p:nvPr>
        </p:nvSpPr>
        <p:spPr/>
        <p:txBody>
          <a:bodyPr>
            <a:normAutofit/>
          </a:bodyPr>
          <a:lstStyle/>
          <a:p>
            <a:pPr marL="0" indent="0">
              <a:lnSpc>
                <a:spcPct val="150000"/>
              </a:lnSpc>
              <a:spcAft>
                <a:spcPts val="1200"/>
              </a:spcAft>
              <a:buNone/>
            </a:pPr>
            <a:r>
              <a:rPr lang="en-US" sz="3600" dirty="0">
                <a:latin typeface="Times New Roman" panose="02020603050405020304" pitchFamily="18" charset="0"/>
                <a:cs typeface="Times New Roman" panose="02020603050405020304" pitchFamily="18" charset="0"/>
              </a:rPr>
              <a:t>Alcohol use during active cancer treatment: What do we know now, what do we need to know, and will getting answers improve the psychosocial and health outcomes for people with cancer? </a:t>
            </a:r>
          </a:p>
        </p:txBody>
      </p:sp>
    </p:spTree>
    <p:extLst>
      <p:ext uri="{BB962C8B-B14F-4D97-AF65-F5344CB8AC3E}">
        <p14:creationId xmlns:p14="http://schemas.microsoft.com/office/powerpoint/2010/main" val="206825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522"/>
            <a:ext cx="10515600" cy="1136572"/>
          </a:xfrm>
        </p:spPr>
        <p:txBody>
          <a:bodyPr>
            <a:normAutofit/>
          </a:bodyPr>
          <a:lstStyle/>
          <a:p>
            <a:r>
              <a:rPr lang="en-US" sz="4000" dirty="0"/>
              <a:t>Why this topic?</a:t>
            </a:r>
          </a:p>
        </p:txBody>
      </p:sp>
      <p:sp>
        <p:nvSpPr>
          <p:cNvPr id="3" name="Content Placeholder 2"/>
          <p:cNvSpPr>
            <a:spLocks noGrp="1"/>
          </p:cNvSpPr>
          <p:nvPr>
            <p:ph idx="1"/>
          </p:nvPr>
        </p:nvSpPr>
        <p:spPr>
          <a:xfrm>
            <a:off x="838200" y="1308410"/>
            <a:ext cx="10515600" cy="4868553"/>
          </a:xfrm>
        </p:spPr>
        <p:txBody>
          <a:bodyPr>
            <a:normAutofit/>
          </a:bodyPr>
          <a:lstStyle/>
          <a:p>
            <a:pPr marL="0" indent="0">
              <a:lnSpc>
                <a:spcPct val="120000"/>
              </a:lnSpc>
              <a:buNone/>
            </a:pPr>
            <a:r>
              <a:rPr lang="en-US" sz="4100" dirty="0"/>
              <a:t>Over the past 6 years I discovered that there is little to nothing published on the interaction of the </a:t>
            </a:r>
            <a:r>
              <a:rPr lang="en-US" sz="4100" dirty="0">
                <a:solidFill>
                  <a:schemeClr val="accent2">
                    <a:lumMod val="75000"/>
                  </a:schemeClr>
                </a:solidFill>
              </a:rPr>
              <a:t>psychosocial issues related to having cancer and undergoing treatment</a:t>
            </a:r>
            <a:r>
              <a:rPr lang="en-US" sz="4100" dirty="0"/>
              <a:t> and </a:t>
            </a:r>
            <a:r>
              <a:rPr lang="en-US" sz="4100" dirty="0">
                <a:solidFill>
                  <a:schemeClr val="accent4">
                    <a:lumMod val="75000"/>
                  </a:schemeClr>
                </a:solidFill>
              </a:rPr>
              <a:t>the psychosocial issues related to alcohol use</a:t>
            </a:r>
            <a:r>
              <a:rPr lang="en-US" sz="4100"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9520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already know?</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443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408878"/>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The cancer numbers</a:t>
            </a:r>
          </a:p>
        </p:txBody>
      </p:sp>
      <p:sp>
        <p:nvSpPr>
          <p:cNvPr id="3" name="Content Placeholder 2"/>
          <p:cNvSpPr>
            <a:spLocks noGrp="1"/>
          </p:cNvSpPr>
          <p:nvPr>
            <p:ph idx="1"/>
          </p:nvPr>
        </p:nvSpPr>
        <p:spPr>
          <a:xfrm>
            <a:off x="838200" y="1325563"/>
            <a:ext cx="10515600" cy="4851400"/>
          </a:xfrm>
        </p:spPr>
        <p:txBody>
          <a:bodyPr/>
          <a:lstStyle/>
          <a:p>
            <a:pPr marL="403225" lvl="1" indent="-282575"/>
            <a:endParaRPr lang="en-US" sz="3200" dirty="0"/>
          </a:p>
          <a:p>
            <a:pPr marL="403225" lvl="1" indent="-282575">
              <a:lnSpc>
                <a:spcPct val="100000"/>
              </a:lnSpc>
              <a:spcBef>
                <a:spcPts val="600"/>
              </a:spcBef>
            </a:pPr>
            <a:r>
              <a:rPr lang="en-US" sz="3200" dirty="0">
                <a:latin typeface="Times New Roman" panose="02020603050405020304" pitchFamily="18" charset="0"/>
                <a:cs typeface="Times New Roman" panose="02020603050405020304" pitchFamily="18" charset="0"/>
              </a:rPr>
              <a:t>In 2019 over 1.7 million persons will get a cancer diagnosis</a:t>
            </a:r>
          </a:p>
          <a:p>
            <a:pPr marL="403225" lvl="1" indent="-282575">
              <a:lnSpc>
                <a:spcPct val="100000"/>
              </a:lnSpc>
              <a:spcBef>
                <a:spcPts val="600"/>
              </a:spcBef>
            </a:pPr>
            <a:r>
              <a:rPr lang="en-US" sz="3200" dirty="0">
                <a:latin typeface="Times New Roman" panose="02020603050405020304" pitchFamily="18" charset="0"/>
                <a:cs typeface="Times New Roman" panose="02020603050405020304" pitchFamily="18" charset="0"/>
              </a:rPr>
              <a:t>Around 600,000 will die from cancer in 2019</a:t>
            </a:r>
          </a:p>
          <a:p>
            <a:pPr marL="403225" lvl="1" indent="-282575">
              <a:lnSpc>
                <a:spcPct val="100000"/>
              </a:lnSpc>
              <a:spcBef>
                <a:spcPts val="600"/>
              </a:spcBef>
            </a:pPr>
            <a:r>
              <a:rPr lang="en-US" sz="3200" dirty="0">
                <a:latin typeface="Times New Roman" panose="02020603050405020304" pitchFamily="18" charset="0"/>
                <a:cs typeface="Times New Roman" panose="02020603050405020304" pitchFamily="18" charset="0"/>
              </a:rPr>
              <a:t>About 17 million people have cancer, are in treatment for cancer, or are post-treatment (survivors)</a:t>
            </a:r>
          </a:p>
          <a:p>
            <a:pPr marL="403225" lvl="1" indent="-282575">
              <a:lnSpc>
                <a:spcPct val="100000"/>
              </a:lnSpc>
              <a:spcBef>
                <a:spcPts val="600"/>
              </a:spcBef>
            </a:pPr>
            <a:r>
              <a:rPr lang="en-US" sz="3200" dirty="0">
                <a:latin typeface="Times New Roman" panose="02020603050405020304" pitchFamily="18" charset="0"/>
                <a:cs typeface="Times New Roman" panose="02020603050405020304" pitchFamily="18" charset="0"/>
              </a:rPr>
              <a:t>Survivors are expected to increase to 26 million by 2040</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18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70517"/>
          </a:xfrm>
        </p:spPr>
        <p:txBody>
          <a:bodyPr>
            <a:normAutofit fontScale="90000"/>
          </a:bodyPr>
          <a:lstStyle/>
          <a:p>
            <a:br>
              <a:rPr lang="en-US" dirty="0"/>
            </a:br>
            <a:r>
              <a:rPr lang="en-US" dirty="0">
                <a:latin typeface="Times New Roman" panose="02020603050405020304" pitchFamily="18" charset="0"/>
                <a:cs typeface="Times New Roman" panose="02020603050405020304" pitchFamily="18" charset="0"/>
              </a:rPr>
              <a:t>The alcohol numbers</a:t>
            </a:r>
          </a:p>
        </p:txBody>
      </p:sp>
      <p:sp>
        <p:nvSpPr>
          <p:cNvPr id="3" name="Content Placeholder 2"/>
          <p:cNvSpPr>
            <a:spLocks noGrp="1"/>
          </p:cNvSpPr>
          <p:nvPr>
            <p:ph idx="1"/>
          </p:nvPr>
        </p:nvSpPr>
        <p:spPr>
          <a:xfrm>
            <a:off x="838200" y="1256371"/>
            <a:ext cx="10515600" cy="4920591"/>
          </a:xfrm>
        </p:spPr>
        <p:txBody>
          <a:bodyPr>
            <a:noAutofit/>
          </a:bodyPr>
          <a:lstStyle/>
          <a:p>
            <a:pPr>
              <a:lnSpc>
                <a:spcPct val="100000"/>
              </a:lnSpc>
              <a:spcBef>
                <a:spcPts val="600"/>
              </a:spcBef>
            </a:pPr>
            <a:r>
              <a:rPr lang="en-US" sz="3200" dirty="0">
                <a:latin typeface="Times New Roman" panose="02020603050405020304" pitchFamily="18" charset="0"/>
                <a:cs typeface="Times New Roman" panose="02020603050405020304" pitchFamily="18" charset="0"/>
              </a:rPr>
              <a:t>In 2015 the prevalence of drinking within the past 30 days was 55.6% and drinking in the past year was 69.2% of the general population aged 26 and older. </a:t>
            </a:r>
          </a:p>
          <a:p>
            <a:pPr>
              <a:lnSpc>
                <a:spcPct val="100000"/>
              </a:lnSpc>
              <a:spcBef>
                <a:spcPts val="600"/>
              </a:spcBef>
            </a:pPr>
            <a:r>
              <a:rPr lang="en-US" sz="3200" dirty="0">
                <a:latin typeface="Times New Roman" panose="02020603050405020304" pitchFamily="18" charset="0"/>
                <a:cs typeface="Times New Roman" panose="02020603050405020304" pitchFamily="18" charset="0"/>
              </a:rPr>
              <a:t>These percentages equate to 115.6 and 143.8 million, respectively</a:t>
            </a:r>
          </a:p>
          <a:p>
            <a:pPr>
              <a:lnSpc>
                <a:spcPct val="100000"/>
              </a:lnSpc>
              <a:spcBef>
                <a:spcPts val="600"/>
              </a:spcBef>
            </a:pPr>
            <a:r>
              <a:rPr lang="en-US" sz="3200" dirty="0">
                <a:latin typeface="Times New Roman" panose="02020603050405020304" pitchFamily="18" charset="0"/>
                <a:cs typeface="Times New Roman" panose="02020603050405020304" pitchFamily="18" charset="0"/>
              </a:rPr>
              <a:t>In all ages the reported past year drinking in 2002 was 65.4% and in 2013 it was 72.7% </a:t>
            </a:r>
          </a:p>
          <a:p>
            <a:pPr>
              <a:lnSpc>
                <a:spcPct val="100000"/>
              </a:lnSpc>
              <a:spcBef>
                <a:spcPts val="600"/>
              </a:spcBef>
            </a:pPr>
            <a:r>
              <a:rPr lang="en-US" sz="3200" dirty="0">
                <a:latin typeface="Times New Roman" panose="02020603050405020304" pitchFamily="18" charset="0"/>
                <a:cs typeface="Times New Roman" panose="02020603050405020304" pitchFamily="18" charset="0"/>
              </a:rPr>
              <a:t>Increases in past-year drinking rose 15.8% for women and 6.8% in men</a:t>
            </a:r>
          </a:p>
        </p:txBody>
      </p:sp>
    </p:spTree>
    <p:extLst>
      <p:ext uri="{BB962C8B-B14F-4D97-AF65-F5344CB8AC3E}">
        <p14:creationId xmlns:p14="http://schemas.microsoft.com/office/powerpoint/2010/main" val="80802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48496" y="1068948"/>
            <a:ext cx="5112913" cy="47651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People who Drink Alcohol</a:t>
            </a:r>
          </a:p>
        </p:txBody>
      </p:sp>
      <p:sp>
        <p:nvSpPr>
          <p:cNvPr id="3" name="Oval 2"/>
          <p:cNvSpPr/>
          <p:nvPr/>
        </p:nvSpPr>
        <p:spPr>
          <a:xfrm>
            <a:off x="5586149" y="2494524"/>
            <a:ext cx="3260502" cy="3245476"/>
          </a:xfrm>
          <a:prstGeom prst="ellipse">
            <a:avLst/>
          </a:prstGeom>
          <a:solidFill>
            <a:schemeClr val="lt1">
              <a:alpha val="0"/>
            </a:schemeClr>
          </a:solidFill>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dirty="0">
                <a:solidFill>
                  <a:schemeClr val="tx1"/>
                </a:solidFill>
              </a:rPr>
              <a:t>People Diagnosed with Cancer and Undergo Treatment</a:t>
            </a:r>
          </a:p>
        </p:txBody>
      </p:sp>
      <p:sp>
        <p:nvSpPr>
          <p:cNvPr id="4" name="TextBox 3"/>
          <p:cNvSpPr txBox="1"/>
          <p:nvPr/>
        </p:nvSpPr>
        <p:spPr>
          <a:xfrm>
            <a:off x="7042281" y="704518"/>
            <a:ext cx="4440831" cy="1077218"/>
          </a:xfrm>
          <a:prstGeom prst="rect">
            <a:avLst/>
          </a:prstGeom>
          <a:noFill/>
        </p:spPr>
        <p:txBody>
          <a:bodyPr wrap="none" rtlCol="0">
            <a:spAutoFit/>
          </a:bodyPr>
          <a:lstStyle/>
          <a:p>
            <a:r>
              <a:rPr lang="en-US" sz="3200" dirty="0"/>
              <a:t>Alcohol and Cancer – </a:t>
            </a:r>
          </a:p>
          <a:p>
            <a:r>
              <a:rPr lang="en-US" sz="3200" dirty="0"/>
              <a:t>There must be an overlap</a:t>
            </a:r>
          </a:p>
        </p:txBody>
      </p:sp>
    </p:spTree>
    <p:extLst>
      <p:ext uri="{BB962C8B-B14F-4D97-AF65-F5344CB8AC3E}">
        <p14:creationId xmlns:p14="http://schemas.microsoft.com/office/powerpoint/2010/main" val="214404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033"/>
            <a:ext cx="10515600" cy="1119431"/>
          </a:xfrm>
        </p:spPr>
        <p:txBody>
          <a:bodyPr>
            <a:normAutofit/>
          </a:bodyPr>
          <a:lstStyle/>
          <a:p>
            <a:r>
              <a:rPr lang="en-US" sz="4000" dirty="0"/>
              <a:t>Alcohol use during cancer treatment</a:t>
            </a:r>
          </a:p>
        </p:txBody>
      </p:sp>
      <p:sp>
        <p:nvSpPr>
          <p:cNvPr id="3" name="Content Placeholder 2"/>
          <p:cNvSpPr>
            <a:spLocks noGrp="1"/>
          </p:cNvSpPr>
          <p:nvPr>
            <p:ph idx="1"/>
          </p:nvPr>
        </p:nvSpPr>
        <p:spPr>
          <a:xfrm>
            <a:off x="838200" y="1590909"/>
            <a:ext cx="10515600" cy="4698380"/>
          </a:xfrm>
        </p:spPr>
        <p:txBody>
          <a:bodyPr>
            <a:normAutofit/>
          </a:bodyPr>
          <a:lstStyle/>
          <a:p>
            <a:r>
              <a:rPr lang="en-US" sz="3200" dirty="0"/>
              <a:t>Alcohol is a known risk factor for eight cancers</a:t>
            </a:r>
          </a:p>
          <a:p>
            <a:r>
              <a:rPr lang="en-US" sz="3200" dirty="0"/>
              <a:t>The literature on the impact of alcohol use among survivors of cancer on recurrence, second primary, disease free survival, and overall survival is inconsistent</a:t>
            </a:r>
          </a:p>
          <a:p>
            <a:r>
              <a:rPr lang="en-US" sz="3200" dirty="0"/>
              <a:t>Getting a diagnosis of cancer and undergoing treatment brings about a wide range of negative psychosocial outcomes</a:t>
            </a:r>
          </a:p>
        </p:txBody>
      </p:sp>
    </p:spTree>
    <p:extLst>
      <p:ext uri="{BB962C8B-B14F-4D97-AF65-F5344CB8AC3E}">
        <p14:creationId xmlns:p14="http://schemas.microsoft.com/office/powerpoint/2010/main" val="180402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033"/>
            <a:ext cx="10515600" cy="1119431"/>
          </a:xfrm>
        </p:spPr>
        <p:txBody>
          <a:bodyPr>
            <a:normAutofit/>
          </a:bodyPr>
          <a:lstStyle/>
          <a:p>
            <a:r>
              <a:rPr lang="en-US" sz="4000" dirty="0"/>
              <a:t>Alcohol use during cancer treatment (</a:t>
            </a:r>
            <a:r>
              <a:rPr lang="en-US" sz="4000" dirty="0" err="1"/>
              <a:t>con’t</a:t>
            </a:r>
            <a:r>
              <a:rPr lang="en-US" sz="4000" dirty="0"/>
              <a:t>)</a:t>
            </a:r>
          </a:p>
        </p:txBody>
      </p:sp>
      <p:sp>
        <p:nvSpPr>
          <p:cNvPr id="3" name="Content Placeholder 2"/>
          <p:cNvSpPr>
            <a:spLocks noGrp="1"/>
          </p:cNvSpPr>
          <p:nvPr>
            <p:ph idx="1"/>
          </p:nvPr>
        </p:nvSpPr>
        <p:spPr>
          <a:xfrm>
            <a:off x="838200" y="1635513"/>
            <a:ext cx="10515600" cy="4348975"/>
          </a:xfrm>
        </p:spPr>
        <p:txBody>
          <a:bodyPr>
            <a:normAutofit/>
          </a:bodyPr>
          <a:lstStyle/>
          <a:p>
            <a:r>
              <a:rPr lang="en-US" sz="3200" dirty="0"/>
              <a:t>Alcohol use can bring about its own set of problematic psychosocial outcomes </a:t>
            </a:r>
          </a:p>
          <a:p>
            <a:r>
              <a:rPr lang="en-US" sz="3200" dirty="0"/>
              <a:t>People with cancer who are or were heavy drinkers experience less treatment related nausea and vomiting</a:t>
            </a:r>
          </a:p>
          <a:p>
            <a:r>
              <a:rPr lang="en-US" sz="3200" dirty="0"/>
              <a:t>People with a diagnosis of head and neck cancer who are moderate drinkers report fewer overall side effects from treatment</a:t>
            </a:r>
          </a:p>
        </p:txBody>
      </p:sp>
    </p:spTree>
    <p:extLst>
      <p:ext uri="{BB962C8B-B14F-4D97-AF65-F5344CB8AC3E}">
        <p14:creationId xmlns:p14="http://schemas.microsoft.com/office/powerpoint/2010/main" val="1657338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1003</Words>
  <Application>Microsoft Office PowerPoint</Application>
  <PresentationFormat>Widescreen</PresentationFormat>
  <Paragraphs>98</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TCN Spotlight Presentation</vt:lpstr>
      <vt:lpstr>My Topic for the Day</vt:lpstr>
      <vt:lpstr>Why this topic?</vt:lpstr>
      <vt:lpstr>What do we already know?</vt:lpstr>
      <vt:lpstr>The cancer numbers</vt:lpstr>
      <vt:lpstr> The alcohol numbers</vt:lpstr>
      <vt:lpstr>PowerPoint Presentation</vt:lpstr>
      <vt:lpstr>Alcohol use during cancer treatment</vt:lpstr>
      <vt:lpstr>Alcohol use during cancer treatment (con’t)</vt:lpstr>
      <vt:lpstr>Study results by me and Susan Pinney</vt:lpstr>
      <vt:lpstr>What do I think we need to add to the knowledge base?</vt:lpstr>
      <vt:lpstr>Lots</vt:lpstr>
      <vt:lpstr>My current focus of research</vt:lpstr>
      <vt:lpstr>Current plan and what do I need</vt:lpstr>
      <vt:lpstr>Thank you  Questions and Answers brintzkn@ucmail.uc.edu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TCN Spotlight Presentation</dc:title>
  <dc:creator>BrintzenhofeSzoc, Karlynn (brintzkn)</dc:creator>
  <cp:lastModifiedBy>Hildreth, Laura (hildrele)</cp:lastModifiedBy>
  <cp:revision>21</cp:revision>
  <dcterms:created xsi:type="dcterms:W3CDTF">2019-07-22T16:37:45Z</dcterms:created>
  <dcterms:modified xsi:type="dcterms:W3CDTF">2019-07-26T16:37:45Z</dcterms:modified>
</cp:coreProperties>
</file>