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8"/>
  </p:notesMasterIdLst>
  <p:sldIdLst>
    <p:sldId id="274" r:id="rId2"/>
    <p:sldId id="279" r:id="rId3"/>
    <p:sldId id="323" r:id="rId4"/>
    <p:sldId id="280" r:id="rId5"/>
    <p:sldId id="282" r:id="rId6"/>
    <p:sldId id="316" r:id="rId7"/>
    <p:sldId id="311" r:id="rId8"/>
    <p:sldId id="324" r:id="rId9"/>
    <p:sldId id="325" r:id="rId10"/>
    <p:sldId id="284" r:id="rId11"/>
    <p:sldId id="321" r:id="rId12"/>
    <p:sldId id="320" r:id="rId13"/>
    <p:sldId id="317" r:id="rId14"/>
    <p:sldId id="322" r:id="rId15"/>
    <p:sldId id="312" r:id="rId16"/>
    <p:sldId id="30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477"/>
    <a:srgbClr val="C4D600"/>
    <a:srgbClr val="E03C31"/>
    <a:srgbClr val="440099"/>
    <a:srgbClr val="1C0477"/>
    <a:srgbClr val="D53B9A"/>
    <a:srgbClr val="1BA5A5"/>
    <a:srgbClr val="1BA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autoAdjust="0"/>
    <p:restoredTop sz="80984" autoAdjust="0"/>
  </p:normalViewPr>
  <p:slideViewPr>
    <p:cSldViewPr snapToGrid="0">
      <p:cViewPr varScale="1">
        <p:scale>
          <a:sx n="85" d="100"/>
          <a:sy n="85" d="100"/>
        </p:scale>
        <p:origin x="193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57C53-F8AF-874F-B3A4-9970A2A85A0D}" type="doc">
      <dgm:prSet loTypeId="urn:microsoft.com/office/officeart/2005/8/layout/cycle5" loCatId="" qsTypeId="urn:microsoft.com/office/officeart/2005/8/quickstyle/simple4" qsCatId="simple" csTypeId="urn:microsoft.com/office/officeart/2005/8/colors/accent3_2" csCatId="accent3" phldr="1"/>
      <dgm:spPr/>
      <dgm:t>
        <a:bodyPr/>
        <a:lstStyle/>
        <a:p>
          <a:endParaRPr lang="en-US"/>
        </a:p>
      </dgm:t>
    </dgm:pt>
    <dgm:pt modelId="{D6E2A2E4-2C0E-6D44-954B-53C4D6F32E8B}">
      <dgm:prSet phldrT="[Text]" custT="1"/>
      <dgm:spPr>
        <a:solidFill>
          <a:srgbClr val="440099"/>
        </a:solidFill>
      </dgm:spPr>
      <dgm:t>
        <a:bodyPr/>
        <a:lstStyle/>
        <a:p>
          <a:r>
            <a:rPr lang="en-US" sz="1000" b="1" dirty="0">
              <a:solidFill>
                <a:schemeClr val="bg1"/>
              </a:solidFill>
            </a:rPr>
            <a:t>Climate</a:t>
          </a:r>
          <a:r>
            <a:rPr lang="en-US" sz="1000" b="1" dirty="0">
              <a:solidFill>
                <a:schemeClr val="tx1"/>
              </a:solidFill>
            </a:rPr>
            <a:t> </a:t>
          </a:r>
          <a:r>
            <a:rPr lang="en-US" sz="1000" b="1" dirty="0">
              <a:solidFill>
                <a:schemeClr val="bg1"/>
              </a:solidFill>
            </a:rPr>
            <a:t>Survey </a:t>
          </a:r>
        </a:p>
      </dgm:t>
    </dgm:pt>
    <dgm:pt modelId="{3AADCFEF-52A6-8541-A641-442B10F4F5C8}" type="parTrans" cxnId="{CA2FB179-97A6-4B4E-A773-BFA2D9440AA3}">
      <dgm:prSet/>
      <dgm:spPr/>
      <dgm:t>
        <a:bodyPr/>
        <a:lstStyle/>
        <a:p>
          <a:endParaRPr lang="en-US"/>
        </a:p>
      </dgm:t>
    </dgm:pt>
    <dgm:pt modelId="{9BE0B38C-ABBB-8D45-9E02-D9A47B2A411E}" type="sibTrans" cxnId="{CA2FB179-97A6-4B4E-A773-BFA2D9440AA3}">
      <dgm:prSet/>
      <dgm:spPr>
        <a:ln w="44450">
          <a:solidFill>
            <a:srgbClr val="C4D600"/>
          </a:solidFill>
        </a:ln>
      </dgm:spPr>
      <dgm:t>
        <a:bodyPr/>
        <a:lstStyle/>
        <a:p>
          <a:endParaRPr lang="en-US"/>
        </a:p>
      </dgm:t>
    </dgm:pt>
    <dgm:pt modelId="{D755AA2B-AFBF-8B4D-8E1D-BA61B5B02E43}">
      <dgm:prSet phldrT="[Text]" custT="1"/>
      <dgm:spPr>
        <a:solidFill>
          <a:srgbClr val="440099"/>
        </a:solidFill>
      </dgm:spPr>
      <dgm:t>
        <a:bodyPr/>
        <a:lstStyle/>
        <a:p>
          <a:r>
            <a:rPr lang="en-US" sz="900" b="1" dirty="0">
              <a:solidFill>
                <a:schemeClr val="bg1"/>
              </a:solidFill>
            </a:rPr>
            <a:t>Programming Recommendation and Long-Term Plan </a:t>
          </a:r>
        </a:p>
      </dgm:t>
    </dgm:pt>
    <dgm:pt modelId="{6E8DECF9-E141-EA46-90DB-025D37C3A93D}" type="parTrans" cxnId="{E4C598BD-45FD-B048-AFAB-351299F8DFEC}">
      <dgm:prSet/>
      <dgm:spPr/>
      <dgm:t>
        <a:bodyPr/>
        <a:lstStyle/>
        <a:p>
          <a:endParaRPr lang="en-US"/>
        </a:p>
      </dgm:t>
    </dgm:pt>
    <dgm:pt modelId="{706F24A1-1517-074D-A889-A2C531C78277}" type="sibTrans" cxnId="{E4C598BD-45FD-B048-AFAB-351299F8DFEC}">
      <dgm:prSet/>
      <dgm:spPr>
        <a:ln w="45085">
          <a:solidFill>
            <a:srgbClr val="C4D600"/>
          </a:solidFill>
        </a:ln>
      </dgm:spPr>
      <dgm:t>
        <a:bodyPr/>
        <a:lstStyle/>
        <a:p>
          <a:endParaRPr lang="en-US"/>
        </a:p>
      </dgm:t>
    </dgm:pt>
    <dgm:pt modelId="{4F7898BA-B839-CE4C-BEA4-D3C53264FC28}">
      <dgm:prSet phldrT="[Text]" custT="1"/>
      <dgm:spPr>
        <a:solidFill>
          <a:srgbClr val="440099"/>
        </a:solidFill>
      </dgm:spPr>
      <dgm:t>
        <a:bodyPr/>
        <a:lstStyle/>
        <a:p>
          <a:r>
            <a:rPr lang="en-US" sz="1000" b="1" dirty="0">
              <a:solidFill>
                <a:schemeClr val="bg1"/>
              </a:solidFill>
            </a:rPr>
            <a:t>Program Implementation </a:t>
          </a:r>
        </a:p>
      </dgm:t>
    </dgm:pt>
    <dgm:pt modelId="{3CEB313D-E6E7-AF42-87F8-58427B592380}" type="parTrans" cxnId="{C226E34C-F4A1-6F4F-B70F-ED084867D27F}">
      <dgm:prSet/>
      <dgm:spPr/>
      <dgm:t>
        <a:bodyPr/>
        <a:lstStyle/>
        <a:p>
          <a:endParaRPr lang="en-US"/>
        </a:p>
      </dgm:t>
    </dgm:pt>
    <dgm:pt modelId="{54AF387F-266C-8943-9DA5-A95CC467D566}" type="sibTrans" cxnId="{C226E34C-F4A1-6F4F-B70F-ED084867D27F}">
      <dgm:prSet/>
      <dgm:spPr>
        <a:ln w="44450">
          <a:solidFill>
            <a:srgbClr val="C4D600"/>
          </a:solidFill>
        </a:ln>
      </dgm:spPr>
      <dgm:t>
        <a:bodyPr/>
        <a:lstStyle/>
        <a:p>
          <a:endParaRPr lang="en-US"/>
        </a:p>
      </dgm:t>
    </dgm:pt>
    <dgm:pt modelId="{34163298-7882-CD4F-9CD5-1B5FD23BF2CF}">
      <dgm:prSet phldrT="[Text]" custT="1"/>
      <dgm:spPr>
        <a:solidFill>
          <a:srgbClr val="440099"/>
        </a:solidFill>
      </dgm:spPr>
      <dgm:t>
        <a:bodyPr/>
        <a:lstStyle/>
        <a:p>
          <a:r>
            <a:rPr lang="en-US" sz="1000" b="1" dirty="0">
              <a:solidFill>
                <a:schemeClr val="bg1"/>
              </a:solidFill>
            </a:rPr>
            <a:t>Program Assessment </a:t>
          </a:r>
        </a:p>
      </dgm:t>
    </dgm:pt>
    <dgm:pt modelId="{0D7D0665-B4CD-1F42-91DF-8252FC89DEC7}" type="parTrans" cxnId="{65E9B0CB-63FD-A84C-95EE-212CF865D3BF}">
      <dgm:prSet/>
      <dgm:spPr/>
      <dgm:t>
        <a:bodyPr/>
        <a:lstStyle/>
        <a:p>
          <a:endParaRPr lang="en-US"/>
        </a:p>
      </dgm:t>
    </dgm:pt>
    <dgm:pt modelId="{E0CA54A9-8D1E-034B-A54F-A502358C6D8A}" type="sibTrans" cxnId="{65E9B0CB-63FD-A84C-95EE-212CF865D3BF}">
      <dgm:prSet/>
      <dgm:spPr>
        <a:ln w="44450">
          <a:solidFill>
            <a:srgbClr val="C4D600"/>
          </a:solidFill>
        </a:ln>
      </dgm:spPr>
      <dgm:t>
        <a:bodyPr/>
        <a:lstStyle/>
        <a:p>
          <a:endParaRPr lang="en-US"/>
        </a:p>
      </dgm:t>
    </dgm:pt>
    <dgm:pt modelId="{D474496E-D259-BF4D-AFC3-6CDDEE672553}" type="pres">
      <dgm:prSet presAssocID="{2BC57C53-F8AF-874F-B3A4-9970A2A85A0D}" presName="cycle" presStyleCnt="0">
        <dgm:presLayoutVars>
          <dgm:dir/>
          <dgm:resizeHandles val="exact"/>
        </dgm:presLayoutVars>
      </dgm:prSet>
      <dgm:spPr/>
    </dgm:pt>
    <dgm:pt modelId="{F8CFBBC8-F4D6-1247-9A14-FB20636C3E1C}" type="pres">
      <dgm:prSet presAssocID="{D6E2A2E4-2C0E-6D44-954B-53C4D6F32E8B}" presName="node" presStyleLbl="node1" presStyleIdx="0" presStyleCnt="4" custScaleX="119196" custScaleY="106425">
        <dgm:presLayoutVars>
          <dgm:bulletEnabled val="1"/>
        </dgm:presLayoutVars>
      </dgm:prSet>
      <dgm:spPr/>
    </dgm:pt>
    <dgm:pt modelId="{E2D4527A-EA2F-BD45-B92B-9C67B0E478AC}" type="pres">
      <dgm:prSet presAssocID="{D6E2A2E4-2C0E-6D44-954B-53C4D6F32E8B}" presName="spNode" presStyleCnt="0"/>
      <dgm:spPr/>
    </dgm:pt>
    <dgm:pt modelId="{EE44BB4E-9E70-CF43-B6E0-9F39FD8F0C62}" type="pres">
      <dgm:prSet presAssocID="{9BE0B38C-ABBB-8D45-9E02-D9A47B2A411E}" presName="sibTrans" presStyleLbl="sibTrans1D1" presStyleIdx="0" presStyleCnt="4"/>
      <dgm:spPr/>
    </dgm:pt>
    <dgm:pt modelId="{43C579B9-B084-8B45-A17B-2BC0DA3ABC4D}" type="pres">
      <dgm:prSet presAssocID="{D755AA2B-AFBF-8B4D-8E1D-BA61B5B02E43}" presName="node" presStyleLbl="node1" presStyleIdx="1" presStyleCnt="4" custScaleX="119196" custScaleY="106425">
        <dgm:presLayoutVars>
          <dgm:bulletEnabled val="1"/>
        </dgm:presLayoutVars>
      </dgm:prSet>
      <dgm:spPr/>
    </dgm:pt>
    <dgm:pt modelId="{1A9C4AC1-67BF-FB41-AB26-E261D714D0D3}" type="pres">
      <dgm:prSet presAssocID="{D755AA2B-AFBF-8B4D-8E1D-BA61B5B02E43}" presName="spNode" presStyleCnt="0"/>
      <dgm:spPr/>
    </dgm:pt>
    <dgm:pt modelId="{B2D6846B-D3ED-4B41-A2A4-6213D6AF0393}" type="pres">
      <dgm:prSet presAssocID="{706F24A1-1517-074D-A889-A2C531C78277}" presName="sibTrans" presStyleLbl="sibTrans1D1" presStyleIdx="1" presStyleCnt="4"/>
      <dgm:spPr/>
    </dgm:pt>
    <dgm:pt modelId="{C7E16A16-2DE0-8047-B25D-F43A6EC67B7E}" type="pres">
      <dgm:prSet presAssocID="{4F7898BA-B839-CE4C-BEA4-D3C53264FC28}" presName="node" presStyleLbl="node1" presStyleIdx="2" presStyleCnt="4" custScaleX="119196" custScaleY="106425">
        <dgm:presLayoutVars>
          <dgm:bulletEnabled val="1"/>
        </dgm:presLayoutVars>
      </dgm:prSet>
      <dgm:spPr/>
    </dgm:pt>
    <dgm:pt modelId="{BD4D747E-1932-EC4A-97B6-BDD8E3FF51D8}" type="pres">
      <dgm:prSet presAssocID="{4F7898BA-B839-CE4C-BEA4-D3C53264FC28}" presName="spNode" presStyleCnt="0"/>
      <dgm:spPr/>
    </dgm:pt>
    <dgm:pt modelId="{EA911C00-0F2E-8B49-A304-2E39DDE15BE0}" type="pres">
      <dgm:prSet presAssocID="{54AF387F-266C-8943-9DA5-A95CC467D566}" presName="sibTrans" presStyleLbl="sibTrans1D1" presStyleIdx="2" presStyleCnt="4"/>
      <dgm:spPr/>
    </dgm:pt>
    <dgm:pt modelId="{77A6A004-D416-A644-946A-8464711A0F30}" type="pres">
      <dgm:prSet presAssocID="{34163298-7882-CD4F-9CD5-1B5FD23BF2CF}" presName="node" presStyleLbl="node1" presStyleIdx="3" presStyleCnt="4" custScaleX="119196" custScaleY="106425">
        <dgm:presLayoutVars>
          <dgm:bulletEnabled val="1"/>
        </dgm:presLayoutVars>
      </dgm:prSet>
      <dgm:spPr/>
    </dgm:pt>
    <dgm:pt modelId="{9B13F60A-8C57-8245-94E4-8894CDEC4366}" type="pres">
      <dgm:prSet presAssocID="{34163298-7882-CD4F-9CD5-1B5FD23BF2CF}" presName="spNode" presStyleCnt="0"/>
      <dgm:spPr/>
    </dgm:pt>
    <dgm:pt modelId="{EBE130ED-F9D0-D84D-BDB3-FA191CDEF301}" type="pres">
      <dgm:prSet presAssocID="{E0CA54A9-8D1E-034B-A54F-A502358C6D8A}" presName="sibTrans" presStyleLbl="sibTrans1D1" presStyleIdx="3" presStyleCnt="4"/>
      <dgm:spPr/>
    </dgm:pt>
  </dgm:ptLst>
  <dgm:cxnLst>
    <dgm:cxn modelId="{6A236118-4BDF-0C47-832F-1A7AA0809EA7}" type="presOf" srcId="{D6E2A2E4-2C0E-6D44-954B-53C4D6F32E8B}" destId="{F8CFBBC8-F4D6-1247-9A14-FB20636C3E1C}" srcOrd="0" destOrd="0" presId="urn:microsoft.com/office/officeart/2005/8/layout/cycle5"/>
    <dgm:cxn modelId="{D8347B31-4313-504B-B4A4-F90274D94D8D}" type="presOf" srcId="{706F24A1-1517-074D-A889-A2C531C78277}" destId="{B2D6846B-D3ED-4B41-A2A4-6213D6AF0393}" srcOrd="0" destOrd="0" presId="urn:microsoft.com/office/officeart/2005/8/layout/cycle5"/>
    <dgm:cxn modelId="{2D613637-B481-9D40-A76E-80D3430C7D75}" type="presOf" srcId="{2BC57C53-F8AF-874F-B3A4-9970A2A85A0D}" destId="{D474496E-D259-BF4D-AFC3-6CDDEE672553}" srcOrd="0" destOrd="0" presId="urn:microsoft.com/office/officeart/2005/8/layout/cycle5"/>
    <dgm:cxn modelId="{787A1C4B-A504-914A-80E2-6D1765D6CA66}" type="presOf" srcId="{4F7898BA-B839-CE4C-BEA4-D3C53264FC28}" destId="{C7E16A16-2DE0-8047-B25D-F43A6EC67B7E}" srcOrd="0" destOrd="0" presId="urn:microsoft.com/office/officeart/2005/8/layout/cycle5"/>
    <dgm:cxn modelId="{C226E34C-F4A1-6F4F-B70F-ED084867D27F}" srcId="{2BC57C53-F8AF-874F-B3A4-9970A2A85A0D}" destId="{4F7898BA-B839-CE4C-BEA4-D3C53264FC28}" srcOrd="2" destOrd="0" parTransId="{3CEB313D-E6E7-AF42-87F8-58427B592380}" sibTransId="{54AF387F-266C-8943-9DA5-A95CC467D566}"/>
    <dgm:cxn modelId="{CA2FB179-97A6-4B4E-A773-BFA2D9440AA3}" srcId="{2BC57C53-F8AF-874F-B3A4-9970A2A85A0D}" destId="{D6E2A2E4-2C0E-6D44-954B-53C4D6F32E8B}" srcOrd="0" destOrd="0" parTransId="{3AADCFEF-52A6-8541-A641-442B10F4F5C8}" sibTransId="{9BE0B38C-ABBB-8D45-9E02-D9A47B2A411E}"/>
    <dgm:cxn modelId="{B815838B-4FF5-1B40-80EB-141254FC5C34}" type="presOf" srcId="{E0CA54A9-8D1E-034B-A54F-A502358C6D8A}" destId="{EBE130ED-F9D0-D84D-BDB3-FA191CDEF301}" srcOrd="0" destOrd="0" presId="urn:microsoft.com/office/officeart/2005/8/layout/cycle5"/>
    <dgm:cxn modelId="{E2579A92-7DC7-4841-A6C3-8100F4CDB56C}" type="presOf" srcId="{D755AA2B-AFBF-8B4D-8E1D-BA61B5B02E43}" destId="{43C579B9-B084-8B45-A17B-2BC0DA3ABC4D}" srcOrd="0" destOrd="0" presId="urn:microsoft.com/office/officeart/2005/8/layout/cycle5"/>
    <dgm:cxn modelId="{F09733BB-D405-C44B-AED1-17DA0DA8388B}" type="presOf" srcId="{54AF387F-266C-8943-9DA5-A95CC467D566}" destId="{EA911C00-0F2E-8B49-A304-2E39DDE15BE0}" srcOrd="0" destOrd="0" presId="urn:microsoft.com/office/officeart/2005/8/layout/cycle5"/>
    <dgm:cxn modelId="{E4C598BD-45FD-B048-AFAB-351299F8DFEC}" srcId="{2BC57C53-F8AF-874F-B3A4-9970A2A85A0D}" destId="{D755AA2B-AFBF-8B4D-8E1D-BA61B5B02E43}" srcOrd="1" destOrd="0" parTransId="{6E8DECF9-E141-EA46-90DB-025D37C3A93D}" sibTransId="{706F24A1-1517-074D-A889-A2C531C78277}"/>
    <dgm:cxn modelId="{65E9B0CB-63FD-A84C-95EE-212CF865D3BF}" srcId="{2BC57C53-F8AF-874F-B3A4-9970A2A85A0D}" destId="{34163298-7882-CD4F-9CD5-1B5FD23BF2CF}" srcOrd="3" destOrd="0" parTransId="{0D7D0665-B4CD-1F42-91DF-8252FC89DEC7}" sibTransId="{E0CA54A9-8D1E-034B-A54F-A502358C6D8A}"/>
    <dgm:cxn modelId="{0C9255DE-0C44-874D-A0CA-B5AA7AEEE3C5}" type="presOf" srcId="{9BE0B38C-ABBB-8D45-9E02-D9A47B2A411E}" destId="{EE44BB4E-9E70-CF43-B6E0-9F39FD8F0C62}" srcOrd="0" destOrd="0" presId="urn:microsoft.com/office/officeart/2005/8/layout/cycle5"/>
    <dgm:cxn modelId="{28155FF6-0CDE-4745-988E-8B002DAD9ABD}" type="presOf" srcId="{34163298-7882-CD4F-9CD5-1B5FD23BF2CF}" destId="{77A6A004-D416-A644-946A-8464711A0F30}" srcOrd="0" destOrd="0" presId="urn:microsoft.com/office/officeart/2005/8/layout/cycle5"/>
    <dgm:cxn modelId="{9141316B-5AE8-7A48-A26A-5C6255D89325}" type="presParOf" srcId="{D474496E-D259-BF4D-AFC3-6CDDEE672553}" destId="{F8CFBBC8-F4D6-1247-9A14-FB20636C3E1C}" srcOrd="0" destOrd="0" presId="urn:microsoft.com/office/officeart/2005/8/layout/cycle5"/>
    <dgm:cxn modelId="{F095802D-F56D-284D-84DB-77B64DA36F96}" type="presParOf" srcId="{D474496E-D259-BF4D-AFC3-6CDDEE672553}" destId="{E2D4527A-EA2F-BD45-B92B-9C67B0E478AC}" srcOrd="1" destOrd="0" presId="urn:microsoft.com/office/officeart/2005/8/layout/cycle5"/>
    <dgm:cxn modelId="{54CFC28D-1324-AD47-BC15-A55AA5E3616D}" type="presParOf" srcId="{D474496E-D259-BF4D-AFC3-6CDDEE672553}" destId="{EE44BB4E-9E70-CF43-B6E0-9F39FD8F0C62}" srcOrd="2" destOrd="0" presId="urn:microsoft.com/office/officeart/2005/8/layout/cycle5"/>
    <dgm:cxn modelId="{724F95B9-4CDA-D04E-9314-E7E5BC6AAE03}" type="presParOf" srcId="{D474496E-D259-BF4D-AFC3-6CDDEE672553}" destId="{43C579B9-B084-8B45-A17B-2BC0DA3ABC4D}" srcOrd="3" destOrd="0" presId="urn:microsoft.com/office/officeart/2005/8/layout/cycle5"/>
    <dgm:cxn modelId="{D9990E97-0081-7B45-95F1-469E80E54EE1}" type="presParOf" srcId="{D474496E-D259-BF4D-AFC3-6CDDEE672553}" destId="{1A9C4AC1-67BF-FB41-AB26-E261D714D0D3}" srcOrd="4" destOrd="0" presId="urn:microsoft.com/office/officeart/2005/8/layout/cycle5"/>
    <dgm:cxn modelId="{351A9EFC-4771-4045-AA59-ADA488819C4C}" type="presParOf" srcId="{D474496E-D259-BF4D-AFC3-6CDDEE672553}" destId="{B2D6846B-D3ED-4B41-A2A4-6213D6AF0393}" srcOrd="5" destOrd="0" presId="urn:microsoft.com/office/officeart/2005/8/layout/cycle5"/>
    <dgm:cxn modelId="{C2598781-B398-2A4D-9A76-5042A71C15B8}" type="presParOf" srcId="{D474496E-D259-BF4D-AFC3-6CDDEE672553}" destId="{C7E16A16-2DE0-8047-B25D-F43A6EC67B7E}" srcOrd="6" destOrd="0" presId="urn:microsoft.com/office/officeart/2005/8/layout/cycle5"/>
    <dgm:cxn modelId="{163CF5D7-FE70-D143-AFC7-545027913F21}" type="presParOf" srcId="{D474496E-D259-BF4D-AFC3-6CDDEE672553}" destId="{BD4D747E-1932-EC4A-97B6-BDD8E3FF51D8}" srcOrd="7" destOrd="0" presId="urn:microsoft.com/office/officeart/2005/8/layout/cycle5"/>
    <dgm:cxn modelId="{ED211221-DD43-A549-BFCF-2564BD3899E1}" type="presParOf" srcId="{D474496E-D259-BF4D-AFC3-6CDDEE672553}" destId="{EA911C00-0F2E-8B49-A304-2E39DDE15BE0}" srcOrd="8" destOrd="0" presId="urn:microsoft.com/office/officeart/2005/8/layout/cycle5"/>
    <dgm:cxn modelId="{E13C9E48-2541-4F42-ADDC-E9879F544A75}" type="presParOf" srcId="{D474496E-D259-BF4D-AFC3-6CDDEE672553}" destId="{77A6A004-D416-A644-946A-8464711A0F30}" srcOrd="9" destOrd="0" presId="urn:microsoft.com/office/officeart/2005/8/layout/cycle5"/>
    <dgm:cxn modelId="{BADE2EC6-CEFC-7843-B023-788ADC7DC791}" type="presParOf" srcId="{D474496E-D259-BF4D-AFC3-6CDDEE672553}" destId="{9B13F60A-8C57-8245-94E4-8894CDEC4366}" srcOrd="10" destOrd="0" presId="urn:microsoft.com/office/officeart/2005/8/layout/cycle5"/>
    <dgm:cxn modelId="{BAA4B80B-2386-194F-A97C-8EB0BDDF072B}" type="presParOf" srcId="{D474496E-D259-BF4D-AFC3-6CDDEE672553}" destId="{EBE130ED-F9D0-D84D-BDB3-FA191CDEF301}" srcOrd="11" destOrd="0" presId="urn:microsoft.com/office/officeart/2005/8/layout/cycle5"/>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BC57C53-F8AF-874F-B3A4-9970A2A85A0D}" type="doc">
      <dgm:prSet loTypeId="urn:microsoft.com/office/officeart/2005/8/layout/cycle5" loCatId="" qsTypeId="urn:microsoft.com/office/officeart/2005/8/quickstyle/simple4" qsCatId="simple" csTypeId="urn:microsoft.com/office/officeart/2005/8/colors/accent3_2" csCatId="accent3" phldr="1"/>
      <dgm:spPr/>
      <dgm:t>
        <a:bodyPr/>
        <a:lstStyle/>
        <a:p>
          <a:endParaRPr lang="en-US"/>
        </a:p>
      </dgm:t>
    </dgm:pt>
    <dgm:pt modelId="{D6E2A2E4-2C0E-6D44-954B-53C4D6F32E8B}">
      <dgm:prSet phldrT="[Text]" custT="1"/>
      <dgm:spPr>
        <a:solidFill>
          <a:srgbClr val="440099"/>
        </a:solidFill>
      </dgm:spPr>
      <dgm:t>
        <a:bodyPr/>
        <a:lstStyle/>
        <a:p>
          <a:r>
            <a:rPr lang="en-US" sz="1000" b="1" dirty="0">
              <a:solidFill>
                <a:schemeClr val="bg1"/>
              </a:solidFill>
            </a:rPr>
            <a:t>Climate</a:t>
          </a:r>
          <a:r>
            <a:rPr lang="en-US" sz="1000" b="1" dirty="0">
              <a:solidFill>
                <a:schemeClr val="tx1"/>
              </a:solidFill>
            </a:rPr>
            <a:t> </a:t>
          </a:r>
          <a:r>
            <a:rPr lang="en-US" sz="1000" b="1" dirty="0">
              <a:solidFill>
                <a:schemeClr val="bg1"/>
              </a:solidFill>
            </a:rPr>
            <a:t>Survey </a:t>
          </a:r>
        </a:p>
      </dgm:t>
    </dgm:pt>
    <dgm:pt modelId="{3AADCFEF-52A6-8541-A641-442B10F4F5C8}" type="parTrans" cxnId="{CA2FB179-97A6-4B4E-A773-BFA2D9440AA3}">
      <dgm:prSet/>
      <dgm:spPr/>
      <dgm:t>
        <a:bodyPr/>
        <a:lstStyle/>
        <a:p>
          <a:endParaRPr lang="en-US"/>
        </a:p>
      </dgm:t>
    </dgm:pt>
    <dgm:pt modelId="{9BE0B38C-ABBB-8D45-9E02-D9A47B2A411E}" type="sibTrans" cxnId="{CA2FB179-97A6-4B4E-A773-BFA2D9440AA3}">
      <dgm:prSet/>
      <dgm:spPr>
        <a:ln w="44450">
          <a:solidFill>
            <a:srgbClr val="C4D600"/>
          </a:solidFill>
        </a:ln>
      </dgm:spPr>
      <dgm:t>
        <a:bodyPr/>
        <a:lstStyle/>
        <a:p>
          <a:endParaRPr lang="en-US"/>
        </a:p>
      </dgm:t>
    </dgm:pt>
    <dgm:pt modelId="{D755AA2B-AFBF-8B4D-8E1D-BA61B5B02E43}">
      <dgm:prSet phldrT="[Text]" custT="1"/>
      <dgm:spPr>
        <a:solidFill>
          <a:srgbClr val="440099"/>
        </a:solidFill>
      </dgm:spPr>
      <dgm:t>
        <a:bodyPr/>
        <a:lstStyle/>
        <a:p>
          <a:r>
            <a:rPr lang="en-US" sz="900" b="1" dirty="0">
              <a:solidFill>
                <a:schemeClr val="bg1"/>
              </a:solidFill>
            </a:rPr>
            <a:t>Programming Recommendation and Long-Term Plan </a:t>
          </a:r>
        </a:p>
      </dgm:t>
    </dgm:pt>
    <dgm:pt modelId="{6E8DECF9-E141-EA46-90DB-025D37C3A93D}" type="parTrans" cxnId="{E4C598BD-45FD-B048-AFAB-351299F8DFEC}">
      <dgm:prSet/>
      <dgm:spPr/>
      <dgm:t>
        <a:bodyPr/>
        <a:lstStyle/>
        <a:p>
          <a:endParaRPr lang="en-US"/>
        </a:p>
      </dgm:t>
    </dgm:pt>
    <dgm:pt modelId="{706F24A1-1517-074D-A889-A2C531C78277}" type="sibTrans" cxnId="{E4C598BD-45FD-B048-AFAB-351299F8DFEC}">
      <dgm:prSet/>
      <dgm:spPr>
        <a:ln w="45085">
          <a:solidFill>
            <a:srgbClr val="C4D600"/>
          </a:solidFill>
        </a:ln>
      </dgm:spPr>
      <dgm:t>
        <a:bodyPr/>
        <a:lstStyle/>
        <a:p>
          <a:endParaRPr lang="en-US"/>
        </a:p>
      </dgm:t>
    </dgm:pt>
    <dgm:pt modelId="{4F7898BA-B839-CE4C-BEA4-D3C53264FC28}">
      <dgm:prSet phldrT="[Text]" custT="1"/>
      <dgm:spPr>
        <a:solidFill>
          <a:srgbClr val="440099"/>
        </a:solidFill>
      </dgm:spPr>
      <dgm:t>
        <a:bodyPr/>
        <a:lstStyle/>
        <a:p>
          <a:r>
            <a:rPr lang="en-US" sz="1000" b="1" dirty="0">
              <a:solidFill>
                <a:schemeClr val="bg1"/>
              </a:solidFill>
            </a:rPr>
            <a:t>Program Implementation </a:t>
          </a:r>
        </a:p>
      </dgm:t>
    </dgm:pt>
    <dgm:pt modelId="{3CEB313D-E6E7-AF42-87F8-58427B592380}" type="parTrans" cxnId="{C226E34C-F4A1-6F4F-B70F-ED084867D27F}">
      <dgm:prSet/>
      <dgm:spPr/>
      <dgm:t>
        <a:bodyPr/>
        <a:lstStyle/>
        <a:p>
          <a:endParaRPr lang="en-US"/>
        </a:p>
      </dgm:t>
    </dgm:pt>
    <dgm:pt modelId="{54AF387F-266C-8943-9DA5-A95CC467D566}" type="sibTrans" cxnId="{C226E34C-F4A1-6F4F-B70F-ED084867D27F}">
      <dgm:prSet/>
      <dgm:spPr>
        <a:ln w="44450">
          <a:solidFill>
            <a:srgbClr val="C4D600"/>
          </a:solidFill>
        </a:ln>
      </dgm:spPr>
      <dgm:t>
        <a:bodyPr/>
        <a:lstStyle/>
        <a:p>
          <a:endParaRPr lang="en-US"/>
        </a:p>
      </dgm:t>
    </dgm:pt>
    <dgm:pt modelId="{34163298-7882-CD4F-9CD5-1B5FD23BF2CF}">
      <dgm:prSet phldrT="[Text]" custT="1"/>
      <dgm:spPr>
        <a:solidFill>
          <a:srgbClr val="440099"/>
        </a:solidFill>
      </dgm:spPr>
      <dgm:t>
        <a:bodyPr/>
        <a:lstStyle/>
        <a:p>
          <a:r>
            <a:rPr lang="en-US" sz="1000" b="1" dirty="0">
              <a:solidFill>
                <a:schemeClr val="bg1"/>
              </a:solidFill>
            </a:rPr>
            <a:t>Program Assessment </a:t>
          </a:r>
        </a:p>
      </dgm:t>
    </dgm:pt>
    <dgm:pt modelId="{0D7D0665-B4CD-1F42-91DF-8252FC89DEC7}" type="parTrans" cxnId="{65E9B0CB-63FD-A84C-95EE-212CF865D3BF}">
      <dgm:prSet/>
      <dgm:spPr/>
      <dgm:t>
        <a:bodyPr/>
        <a:lstStyle/>
        <a:p>
          <a:endParaRPr lang="en-US"/>
        </a:p>
      </dgm:t>
    </dgm:pt>
    <dgm:pt modelId="{E0CA54A9-8D1E-034B-A54F-A502358C6D8A}" type="sibTrans" cxnId="{65E9B0CB-63FD-A84C-95EE-212CF865D3BF}">
      <dgm:prSet/>
      <dgm:spPr>
        <a:ln w="44450">
          <a:solidFill>
            <a:srgbClr val="C4D600"/>
          </a:solidFill>
        </a:ln>
      </dgm:spPr>
      <dgm:t>
        <a:bodyPr/>
        <a:lstStyle/>
        <a:p>
          <a:endParaRPr lang="en-US"/>
        </a:p>
      </dgm:t>
    </dgm:pt>
    <dgm:pt modelId="{D474496E-D259-BF4D-AFC3-6CDDEE672553}" type="pres">
      <dgm:prSet presAssocID="{2BC57C53-F8AF-874F-B3A4-9970A2A85A0D}" presName="cycle" presStyleCnt="0">
        <dgm:presLayoutVars>
          <dgm:dir/>
          <dgm:resizeHandles val="exact"/>
        </dgm:presLayoutVars>
      </dgm:prSet>
      <dgm:spPr/>
    </dgm:pt>
    <dgm:pt modelId="{F8CFBBC8-F4D6-1247-9A14-FB20636C3E1C}" type="pres">
      <dgm:prSet presAssocID="{D6E2A2E4-2C0E-6D44-954B-53C4D6F32E8B}" presName="node" presStyleLbl="node1" presStyleIdx="0" presStyleCnt="4" custScaleX="119196" custScaleY="106425">
        <dgm:presLayoutVars>
          <dgm:bulletEnabled val="1"/>
        </dgm:presLayoutVars>
      </dgm:prSet>
      <dgm:spPr/>
    </dgm:pt>
    <dgm:pt modelId="{E2D4527A-EA2F-BD45-B92B-9C67B0E478AC}" type="pres">
      <dgm:prSet presAssocID="{D6E2A2E4-2C0E-6D44-954B-53C4D6F32E8B}" presName="spNode" presStyleCnt="0"/>
      <dgm:spPr/>
    </dgm:pt>
    <dgm:pt modelId="{EE44BB4E-9E70-CF43-B6E0-9F39FD8F0C62}" type="pres">
      <dgm:prSet presAssocID="{9BE0B38C-ABBB-8D45-9E02-D9A47B2A411E}" presName="sibTrans" presStyleLbl="sibTrans1D1" presStyleIdx="0" presStyleCnt="4"/>
      <dgm:spPr/>
    </dgm:pt>
    <dgm:pt modelId="{43C579B9-B084-8B45-A17B-2BC0DA3ABC4D}" type="pres">
      <dgm:prSet presAssocID="{D755AA2B-AFBF-8B4D-8E1D-BA61B5B02E43}" presName="node" presStyleLbl="node1" presStyleIdx="1" presStyleCnt="4" custScaleX="119196" custScaleY="106425">
        <dgm:presLayoutVars>
          <dgm:bulletEnabled val="1"/>
        </dgm:presLayoutVars>
      </dgm:prSet>
      <dgm:spPr/>
    </dgm:pt>
    <dgm:pt modelId="{1A9C4AC1-67BF-FB41-AB26-E261D714D0D3}" type="pres">
      <dgm:prSet presAssocID="{D755AA2B-AFBF-8B4D-8E1D-BA61B5B02E43}" presName="spNode" presStyleCnt="0"/>
      <dgm:spPr/>
    </dgm:pt>
    <dgm:pt modelId="{B2D6846B-D3ED-4B41-A2A4-6213D6AF0393}" type="pres">
      <dgm:prSet presAssocID="{706F24A1-1517-074D-A889-A2C531C78277}" presName="sibTrans" presStyleLbl="sibTrans1D1" presStyleIdx="1" presStyleCnt="4"/>
      <dgm:spPr/>
    </dgm:pt>
    <dgm:pt modelId="{C7E16A16-2DE0-8047-B25D-F43A6EC67B7E}" type="pres">
      <dgm:prSet presAssocID="{4F7898BA-B839-CE4C-BEA4-D3C53264FC28}" presName="node" presStyleLbl="node1" presStyleIdx="2" presStyleCnt="4" custScaleX="119196" custScaleY="106425">
        <dgm:presLayoutVars>
          <dgm:bulletEnabled val="1"/>
        </dgm:presLayoutVars>
      </dgm:prSet>
      <dgm:spPr/>
    </dgm:pt>
    <dgm:pt modelId="{BD4D747E-1932-EC4A-97B6-BDD8E3FF51D8}" type="pres">
      <dgm:prSet presAssocID="{4F7898BA-B839-CE4C-BEA4-D3C53264FC28}" presName="spNode" presStyleCnt="0"/>
      <dgm:spPr/>
    </dgm:pt>
    <dgm:pt modelId="{EA911C00-0F2E-8B49-A304-2E39DDE15BE0}" type="pres">
      <dgm:prSet presAssocID="{54AF387F-266C-8943-9DA5-A95CC467D566}" presName="sibTrans" presStyleLbl="sibTrans1D1" presStyleIdx="2" presStyleCnt="4"/>
      <dgm:spPr/>
    </dgm:pt>
    <dgm:pt modelId="{77A6A004-D416-A644-946A-8464711A0F30}" type="pres">
      <dgm:prSet presAssocID="{34163298-7882-CD4F-9CD5-1B5FD23BF2CF}" presName="node" presStyleLbl="node1" presStyleIdx="3" presStyleCnt="4" custScaleX="119196" custScaleY="106425">
        <dgm:presLayoutVars>
          <dgm:bulletEnabled val="1"/>
        </dgm:presLayoutVars>
      </dgm:prSet>
      <dgm:spPr/>
    </dgm:pt>
    <dgm:pt modelId="{9B13F60A-8C57-8245-94E4-8894CDEC4366}" type="pres">
      <dgm:prSet presAssocID="{34163298-7882-CD4F-9CD5-1B5FD23BF2CF}" presName="spNode" presStyleCnt="0"/>
      <dgm:spPr/>
    </dgm:pt>
    <dgm:pt modelId="{EBE130ED-F9D0-D84D-BDB3-FA191CDEF301}" type="pres">
      <dgm:prSet presAssocID="{E0CA54A9-8D1E-034B-A54F-A502358C6D8A}" presName="sibTrans" presStyleLbl="sibTrans1D1" presStyleIdx="3" presStyleCnt="4"/>
      <dgm:spPr/>
    </dgm:pt>
  </dgm:ptLst>
  <dgm:cxnLst>
    <dgm:cxn modelId="{6A236118-4BDF-0C47-832F-1A7AA0809EA7}" type="presOf" srcId="{D6E2A2E4-2C0E-6D44-954B-53C4D6F32E8B}" destId="{F8CFBBC8-F4D6-1247-9A14-FB20636C3E1C}" srcOrd="0" destOrd="0" presId="urn:microsoft.com/office/officeart/2005/8/layout/cycle5"/>
    <dgm:cxn modelId="{D8347B31-4313-504B-B4A4-F90274D94D8D}" type="presOf" srcId="{706F24A1-1517-074D-A889-A2C531C78277}" destId="{B2D6846B-D3ED-4B41-A2A4-6213D6AF0393}" srcOrd="0" destOrd="0" presId="urn:microsoft.com/office/officeart/2005/8/layout/cycle5"/>
    <dgm:cxn modelId="{2D613637-B481-9D40-A76E-80D3430C7D75}" type="presOf" srcId="{2BC57C53-F8AF-874F-B3A4-9970A2A85A0D}" destId="{D474496E-D259-BF4D-AFC3-6CDDEE672553}" srcOrd="0" destOrd="0" presId="urn:microsoft.com/office/officeart/2005/8/layout/cycle5"/>
    <dgm:cxn modelId="{787A1C4B-A504-914A-80E2-6D1765D6CA66}" type="presOf" srcId="{4F7898BA-B839-CE4C-BEA4-D3C53264FC28}" destId="{C7E16A16-2DE0-8047-B25D-F43A6EC67B7E}" srcOrd="0" destOrd="0" presId="urn:microsoft.com/office/officeart/2005/8/layout/cycle5"/>
    <dgm:cxn modelId="{C226E34C-F4A1-6F4F-B70F-ED084867D27F}" srcId="{2BC57C53-F8AF-874F-B3A4-9970A2A85A0D}" destId="{4F7898BA-B839-CE4C-BEA4-D3C53264FC28}" srcOrd="2" destOrd="0" parTransId="{3CEB313D-E6E7-AF42-87F8-58427B592380}" sibTransId="{54AF387F-266C-8943-9DA5-A95CC467D566}"/>
    <dgm:cxn modelId="{CA2FB179-97A6-4B4E-A773-BFA2D9440AA3}" srcId="{2BC57C53-F8AF-874F-B3A4-9970A2A85A0D}" destId="{D6E2A2E4-2C0E-6D44-954B-53C4D6F32E8B}" srcOrd="0" destOrd="0" parTransId="{3AADCFEF-52A6-8541-A641-442B10F4F5C8}" sibTransId="{9BE0B38C-ABBB-8D45-9E02-D9A47B2A411E}"/>
    <dgm:cxn modelId="{B815838B-4FF5-1B40-80EB-141254FC5C34}" type="presOf" srcId="{E0CA54A9-8D1E-034B-A54F-A502358C6D8A}" destId="{EBE130ED-F9D0-D84D-BDB3-FA191CDEF301}" srcOrd="0" destOrd="0" presId="urn:microsoft.com/office/officeart/2005/8/layout/cycle5"/>
    <dgm:cxn modelId="{E2579A92-7DC7-4841-A6C3-8100F4CDB56C}" type="presOf" srcId="{D755AA2B-AFBF-8B4D-8E1D-BA61B5B02E43}" destId="{43C579B9-B084-8B45-A17B-2BC0DA3ABC4D}" srcOrd="0" destOrd="0" presId="urn:microsoft.com/office/officeart/2005/8/layout/cycle5"/>
    <dgm:cxn modelId="{F09733BB-D405-C44B-AED1-17DA0DA8388B}" type="presOf" srcId="{54AF387F-266C-8943-9DA5-A95CC467D566}" destId="{EA911C00-0F2E-8B49-A304-2E39DDE15BE0}" srcOrd="0" destOrd="0" presId="urn:microsoft.com/office/officeart/2005/8/layout/cycle5"/>
    <dgm:cxn modelId="{E4C598BD-45FD-B048-AFAB-351299F8DFEC}" srcId="{2BC57C53-F8AF-874F-B3A4-9970A2A85A0D}" destId="{D755AA2B-AFBF-8B4D-8E1D-BA61B5B02E43}" srcOrd="1" destOrd="0" parTransId="{6E8DECF9-E141-EA46-90DB-025D37C3A93D}" sibTransId="{706F24A1-1517-074D-A889-A2C531C78277}"/>
    <dgm:cxn modelId="{65E9B0CB-63FD-A84C-95EE-212CF865D3BF}" srcId="{2BC57C53-F8AF-874F-B3A4-9970A2A85A0D}" destId="{34163298-7882-CD4F-9CD5-1B5FD23BF2CF}" srcOrd="3" destOrd="0" parTransId="{0D7D0665-B4CD-1F42-91DF-8252FC89DEC7}" sibTransId="{E0CA54A9-8D1E-034B-A54F-A502358C6D8A}"/>
    <dgm:cxn modelId="{0C9255DE-0C44-874D-A0CA-B5AA7AEEE3C5}" type="presOf" srcId="{9BE0B38C-ABBB-8D45-9E02-D9A47B2A411E}" destId="{EE44BB4E-9E70-CF43-B6E0-9F39FD8F0C62}" srcOrd="0" destOrd="0" presId="urn:microsoft.com/office/officeart/2005/8/layout/cycle5"/>
    <dgm:cxn modelId="{28155FF6-0CDE-4745-988E-8B002DAD9ABD}" type="presOf" srcId="{34163298-7882-CD4F-9CD5-1B5FD23BF2CF}" destId="{77A6A004-D416-A644-946A-8464711A0F30}" srcOrd="0" destOrd="0" presId="urn:microsoft.com/office/officeart/2005/8/layout/cycle5"/>
    <dgm:cxn modelId="{9141316B-5AE8-7A48-A26A-5C6255D89325}" type="presParOf" srcId="{D474496E-D259-BF4D-AFC3-6CDDEE672553}" destId="{F8CFBBC8-F4D6-1247-9A14-FB20636C3E1C}" srcOrd="0" destOrd="0" presId="urn:microsoft.com/office/officeart/2005/8/layout/cycle5"/>
    <dgm:cxn modelId="{F095802D-F56D-284D-84DB-77B64DA36F96}" type="presParOf" srcId="{D474496E-D259-BF4D-AFC3-6CDDEE672553}" destId="{E2D4527A-EA2F-BD45-B92B-9C67B0E478AC}" srcOrd="1" destOrd="0" presId="urn:microsoft.com/office/officeart/2005/8/layout/cycle5"/>
    <dgm:cxn modelId="{54CFC28D-1324-AD47-BC15-A55AA5E3616D}" type="presParOf" srcId="{D474496E-D259-BF4D-AFC3-6CDDEE672553}" destId="{EE44BB4E-9E70-CF43-B6E0-9F39FD8F0C62}" srcOrd="2" destOrd="0" presId="urn:microsoft.com/office/officeart/2005/8/layout/cycle5"/>
    <dgm:cxn modelId="{724F95B9-4CDA-D04E-9314-E7E5BC6AAE03}" type="presParOf" srcId="{D474496E-D259-BF4D-AFC3-6CDDEE672553}" destId="{43C579B9-B084-8B45-A17B-2BC0DA3ABC4D}" srcOrd="3" destOrd="0" presId="urn:microsoft.com/office/officeart/2005/8/layout/cycle5"/>
    <dgm:cxn modelId="{D9990E97-0081-7B45-95F1-469E80E54EE1}" type="presParOf" srcId="{D474496E-D259-BF4D-AFC3-6CDDEE672553}" destId="{1A9C4AC1-67BF-FB41-AB26-E261D714D0D3}" srcOrd="4" destOrd="0" presId="urn:microsoft.com/office/officeart/2005/8/layout/cycle5"/>
    <dgm:cxn modelId="{351A9EFC-4771-4045-AA59-ADA488819C4C}" type="presParOf" srcId="{D474496E-D259-BF4D-AFC3-6CDDEE672553}" destId="{B2D6846B-D3ED-4B41-A2A4-6213D6AF0393}" srcOrd="5" destOrd="0" presId="urn:microsoft.com/office/officeart/2005/8/layout/cycle5"/>
    <dgm:cxn modelId="{C2598781-B398-2A4D-9A76-5042A71C15B8}" type="presParOf" srcId="{D474496E-D259-BF4D-AFC3-6CDDEE672553}" destId="{C7E16A16-2DE0-8047-B25D-F43A6EC67B7E}" srcOrd="6" destOrd="0" presId="urn:microsoft.com/office/officeart/2005/8/layout/cycle5"/>
    <dgm:cxn modelId="{163CF5D7-FE70-D143-AFC7-545027913F21}" type="presParOf" srcId="{D474496E-D259-BF4D-AFC3-6CDDEE672553}" destId="{BD4D747E-1932-EC4A-97B6-BDD8E3FF51D8}" srcOrd="7" destOrd="0" presId="urn:microsoft.com/office/officeart/2005/8/layout/cycle5"/>
    <dgm:cxn modelId="{ED211221-DD43-A549-BFCF-2564BD3899E1}" type="presParOf" srcId="{D474496E-D259-BF4D-AFC3-6CDDEE672553}" destId="{EA911C00-0F2E-8B49-A304-2E39DDE15BE0}" srcOrd="8" destOrd="0" presId="urn:microsoft.com/office/officeart/2005/8/layout/cycle5"/>
    <dgm:cxn modelId="{E13C9E48-2541-4F42-ADDC-E9879F544A75}" type="presParOf" srcId="{D474496E-D259-BF4D-AFC3-6CDDEE672553}" destId="{77A6A004-D416-A644-946A-8464711A0F30}" srcOrd="9" destOrd="0" presId="urn:microsoft.com/office/officeart/2005/8/layout/cycle5"/>
    <dgm:cxn modelId="{BADE2EC6-CEFC-7843-B023-788ADC7DC791}" type="presParOf" srcId="{D474496E-D259-BF4D-AFC3-6CDDEE672553}" destId="{9B13F60A-8C57-8245-94E4-8894CDEC4366}" srcOrd="10" destOrd="0" presId="urn:microsoft.com/office/officeart/2005/8/layout/cycle5"/>
    <dgm:cxn modelId="{BAA4B80B-2386-194F-A97C-8EB0BDDF072B}" type="presParOf" srcId="{D474496E-D259-BF4D-AFC3-6CDDEE672553}" destId="{EBE130ED-F9D0-D84D-BDB3-FA191CDEF301}" srcOrd="11" destOrd="0" presId="urn:microsoft.com/office/officeart/2005/8/layout/cycle5"/>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BC57C53-F8AF-874F-B3A4-9970A2A85A0D}" type="doc">
      <dgm:prSet loTypeId="urn:microsoft.com/office/officeart/2005/8/layout/cycle5" loCatId="" qsTypeId="urn:microsoft.com/office/officeart/2005/8/quickstyle/simple4" qsCatId="simple" csTypeId="urn:microsoft.com/office/officeart/2005/8/colors/accent3_2" csCatId="accent3" phldr="1"/>
      <dgm:spPr/>
      <dgm:t>
        <a:bodyPr/>
        <a:lstStyle/>
        <a:p>
          <a:endParaRPr lang="en-US"/>
        </a:p>
      </dgm:t>
    </dgm:pt>
    <dgm:pt modelId="{D6E2A2E4-2C0E-6D44-954B-53C4D6F32E8B}">
      <dgm:prSet phldrT="[Text]" custT="1"/>
      <dgm:spPr>
        <a:solidFill>
          <a:srgbClr val="440099"/>
        </a:solidFill>
      </dgm:spPr>
      <dgm:t>
        <a:bodyPr/>
        <a:lstStyle/>
        <a:p>
          <a:r>
            <a:rPr lang="en-US" sz="14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Climate</a:t>
          </a:r>
          <a:r>
            <a:rPr lang="en-US" sz="1400" b="1" i="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Survey </a:t>
          </a:r>
        </a:p>
      </dgm:t>
    </dgm:pt>
    <dgm:pt modelId="{3AADCFEF-52A6-8541-A641-442B10F4F5C8}" type="parTrans" cxnId="{CA2FB179-97A6-4B4E-A773-BFA2D9440AA3}">
      <dgm:prSet/>
      <dgm:spPr/>
      <dgm:t>
        <a:bodyPr/>
        <a:lstStyle/>
        <a:p>
          <a:endParaRPr lang="en-US"/>
        </a:p>
      </dgm:t>
    </dgm:pt>
    <dgm:pt modelId="{9BE0B38C-ABBB-8D45-9E02-D9A47B2A411E}" type="sibTrans" cxnId="{CA2FB179-97A6-4B4E-A773-BFA2D9440AA3}">
      <dgm:prSet/>
      <dgm:spPr>
        <a:ln w="44450">
          <a:solidFill>
            <a:srgbClr val="C4D600"/>
          </a:solidFill>
        </a:ln>
      </dgm:spPr>
      <dgm:t>
        <a:bodyPr/>
        <a:lstStyle/>
        <a:p>
          <a:endParaRPr lang="en-US"/>
        </a:p>
      </dgm:t>
    </dgm:pt>
    <dgm:pt modelId="{D755AA2B-AFBF-8B4D-8E1D-BA61B5B02E43}">
      <dgm:prSet phldrT="[Text]" custT="1"/>
      <dgm:spPr>
        <a:solidFill>
          <a:srgbClr val="440099"/>
        </a:solidFill>
      </dgm:spPr>
      <dgm:t>
        <a:bodyPr/>
        <a:lstStyle/>
        <a:p>
          <a:r>
            <a:rPr lang="en-US" sz="14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Programming Recommendation and Long-Term Plan </a:t>
          </a:r>
        </a:p>
      </dgm:t>
    </dgm:pt>
    <dgm:pt modelId="{6E8DECF9-E141-EA46-90DB-025D37C3A93D}" type="parTrans" cxnId="{E4C598BD-45FD-B048-AFAB-351299F8DFEC}">
      <dgm:prSet/>
      <dgm:spPr/>
      <dgm:t>
        <a:bodyPr/>
        <a:lstStyle/>
        <a:p>
          <a:endParaRPr lang="en-US"/>
        </a:p>
      </dgm:t>
    </dgm:pt>
    <dgm:pt modelId="{706F24A1-1517-074D-A889-A2C531C78277}" type="sibTrans" cxnId="{E4C598BD-45FD-B048-AFAB-351299F8DFEC}">
      <dgm:prSet/>
      <dgm:spPr>
        <a:ln w="45085">
          <a:solidFill>
            <a:srgbClr val="C4D600"/>
          </a:solidFill>
        </a:ln>
      </dgm:spPr>
      <dgm:t>
        <a:bodyPr/>
        <a:lstStyle/>
        <a:p>
          <a:endParaRPr lang="en-US"/>
        </a:p>
      </dgm:t>
    </dgm:pt>
    <dgm:pt modelId="{4F7898BA-B839-CE4C-BEA4-D3C53264FC28}">
      <dgm:prSet phldrT="[Text]" custT="1"/>
      <dgm:spPr>
        <a:solidFill>
          <a:srgbClr val="440099"/>
        </a:solidFill>
      </dgm:spPr>
      <dgm:t>
        <a:bodyPr/>
        <a:lstStyle/>
        <a:p>
          <a:r>
            <a:rPr lang="en-US" sz="14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 Implementation </a:t>
          </a:r>
        </a:p>
      </dgm:t>
    </dgm:pt>
    <dgm:pt modelId="{3CEB313D-E6E7-AF42-87F8-58427B592380}" type="parTrans" cxnId="{C226E34C-F4A1-6F4F-B70F-ED084867D27F}">
      <dgm:prSet/>
      <dgm:spPr/>
      <dgm:t>
        <a:bodyPr/>
        <a:lstStyle/>
        <a:p>
          <a:endParaRPr lang="en-US"/>
        </a:p>
      </dgm:t>
    </dgm:pt>
    <dgm:pt modelId="{54AF387F-266C-8943-9DA5-A95CC467D566}" type="sibTrans" cxnId="{C226E34C-F4A1-6F4F-B70F-ED084867D27F}">
      <dgm:prSet/>
      <dgm:spPr>
        <a:ln w="44450">
          <a:solidFill>
            <a:srgbClr val="C4D600"/>
          </a:solidFill>
        </a:ln>
      </dgm:spPr>
      <dgm:t>
        <a:bodyPr/>
        <a:lstStyle/>
        <a:p>
          <a:endParaRPr lang="en-US"/>
        </a:p>
      </dgm:t>
    </dgm:pt>
    <dgm:pt modelId="{34163298-7882-CD4F-9CD5-1B5FD23BF2CF}">
      <dgm:prSet phldrT="[Text]" custT="1"/>
      <dgm:spPr>
        <a:solidFill>
          <a:srgbClr val="440099"/>
        </a:solidFill>
      </dgm:spPr>
      <dgm:t>
        <a:bodyPr/>
        <a:lstStyle/>
        <a:p>
          <a:r>
            <a:rPr lang="en-US" sz="1400" b="1" i="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 Assessment </a:t>
          </a:r>
        </a:p>
      </dgm:t>
    </dgm:pt>
    <dgm:pt modelId="{0D7D0665-B4CD-1F42-91DF-8252FC89DEC7}" type="parTrans" cxnId="{65E9B0CB-63FD-A84C-95EE-212CF865D3BF}">
      <dgm:prSet/>
      <dgm:spPr/>
      <dgm:t>
        <a:bodyPr/>
        <a:lstStyle/>
        <a:p>
          <a:endParaRPr lang="en-US"/>
        </a:p>
      </dgm:t>
    </dgm:pt>
    <dgm:pt modelId="{E0CA54A9-8D1E-034B-A54F-A502358C6D8A}" type="sibTrans" cxnId="{65E9B0CB-63FD-A84C-95EE-212CF865D3BF}">
      <dgm:prSet/>
      <dgm:spPr>
        <a:ln w="44450">
          <a:solidFill>
            <a:srgbClr val="C4D600"/>
          </a:solidFill>
        </a:ln>
      </dgm:spPr>
      <dgm:t>
        <a:bodyPr/>
        <a:lstStyle/>
        <a:p>
          <a:endParaRPr lang="en-US"/>
        </a:p>
      </dgm:t>
    </dgm:pt>
    <dgm:pt modelId="{D474496E-D259-BF4D-AFC3-6CDDEE672553}" type="pres">
      <dgm:prSet presAssocID="{2BC57C53-F8AF-874F-B3A4-9970A2A85A0D}" presName="cycle" presStyleCnt="0">
        <dgm:presLayoutVars>
          <dgm:dir/>
          <dgm:resizeHandles val="exact"/>
        </dgm:presLayoutVars>
      </dgm:prSet>
      <dgm:spPr/>
    </dgm:pt>
    <dgm:pt modelId="{F8CFBBC8-F4D6-1247-9A14-FB20636C3E1C}" type="pres">
      <dgm:prSet presAssocID="{D6E2A2E4-2C0E-6D44-954B-53C4D6F32E8B}" presName="node" presStyleLbl="node1" presStyleIdx="0" presStyleCnt="4" custScaleX="137677" custScaleY="129205">
        <dgm:presLayoutVars>
          <dgm:bulletEnabled val="1"/>
        </dgm:presLayoutVars>
      </dgm:prSet>
      <dgm:spPr/>
    </dgm:pt>
    <dgm:pt modelId="{E2D4527A-EA2F-BD45-B92B-9C67B0E478AC}" type="pres">
      <dgm:prSet presAssocID="{D6E2A2E4-2C0E-6D44-954B-53C4D6F32E8B}" presName="spNode" presStyleCnt="0"/>
      <dgm:spPr/>
    </dgm:pt>
    <dgm:pt modelId="{EE44BB4E-9E70-CF43-B6E0-9F39FD8F0C62}" type="pres">
      <dgm:prSet presAssocID="{9BE0B38C-ABBB-8D45-9E02-D9A47B2A411E}" presName="sibTrans" presStyleLbl="sibTrans1D1" presStyleIdx="0" presStyleCnt="4"/>
      <dgm:spPr/>
    </dgm:pt>
    <dgm:pt modelId="{43C579B9-B084-8B45-A17B-2BC0DA3ABC4D}" type="pres">
      <dgm:prSet presAssocID="{D755AA2B-AFBF-8B4D-8E1D-BA61B5B02E43}" presName="node" presStyleLbl="node1" presStyleIdx="1" presStyleCnt="4" custScaleX="137677" custScaleY="129626">
        <dgm:presLayoutVars>
          <dgm:bulletEnabled val="1"/>
        </dgm:presLayoutVars>
      </dgm:prSet>
      <dgm:spPr/>
    </dgm:pt>
    <dgm:pt modelId="{1A9C4AC1-67BF-FB41-AB26-E261D714D0D3}" type="pres">
      <dgm:prSet presAssocID="{D755AA2B-AFBF-8B4D-8E1D-BA61B5B02E43}" presName="spNode" presStyleCnt="0"/>
      <dgm:spPr/>
    </dgm:pt>
    <dgm:pt modelId="{B2D6846B-D3ED-4B41-A2A4-6213D6AF0393}" type="pres">
      <dgm:prSet presAssocID="{706F24A1-1517-074D-A889-A2C531C78277}" presName="sibTrans" presStyleLbl="sibTrans1D1" presStyleIdx="1" presStyleCnt="4"/>
      <dgm:spPr/>
    </dgm:pt>
    <dgm:pt modelId="{C7E16A16-2DE0-8047-B25D-F43A6EC67B7E}" type="pres">
      <dgm:prSet presAssocID="{4F7898BA-B839-CE4C-BEA4-D3C53264FC28}" presName="node" presStyleLbl="node1" presStyleIdx="2" presStyleCnt="4" custScaleX="137677" custScaleY="128083">
        <dgm:presLayoutVars>
          <dgm:bulletEnabled val="1"/>
        </dgm:presLayoutVars>
      </dgm:prSet>
      <dgm:spPr/>
    </dgm:pt>
    <dgm:pt modelId="{BD4D747E-1932-EC4A-97B6-BDD8E3FF51D8}" type="pres">
      <dgm:prSet presAssocID="{4F7898BA-B839-CE4C-BEA4-D3C53264FC28}" presName="spNode" presStyleCnt="0"/>
      <dgm:spPr/>
    </dgm:pt>
    <dgm:pt modelId="{EA911C00-0F2E-8B49-A304-2E39DDE15BE0}" type="pres">
      <dgm:prSet presAssocID="{54AF387F-266C-8943-9DA5-A95CC467D566}" presName="sibTrans" presStyleLbl="sibTrans1D1" presStyleIdx="2" presStyleCnt="4"/>
      <dgm:spPr/>
    </dgm:pt>
    <dgm:pt modelId="{77A6A004-D416-A644-946A-8464711A0F30}" type="pres">
      <dgm:prSet presAssocID="{34163298-7882-CD4F-9CD5-1B5FD23BF2CF}" presName="node" presStyleLbl="node1" presStyleIdx="3" presStyleCnt="4" custScaleX="134223" custScaleY="129487">
        <dgm:presLayoutVars>
          <dgm:bulletEnabled val="1"/>
        </dgm:presLayoutVars>
      </dgm:prSet>
      <dgm:spPr/>
    </dgm:pt>
    <dgm:pt modelId="{9B13F60A-8C57-8245-94E4-8894CDEC4366}" type="pres">
      <dgm:prSet presAssocID="{34163298-7882-CD4F-9CD5-1B5FD23BF2CF}" presName="spNode" presStyleCnt="0"/>
      <dgm:spPr/>
    </dgm:pt>
    <dgm:pt modelId="{EBE130ED-F9D0-D84D-BDB3-FA191CDEF301}" type="pres">
      <dgm:prSet presAssocID="{E0CA54A9-8D1E-034B-A54F-A502358C6D8A}" presName="sibTrans" presStyleLbl="sibTrans1D1" presStyleIdx="3" presStyleCnt="4"/>
      <dgm:spPr/>
    </dgm:pt>
  </dgm:ptLst>
  <dgm:cxnLst>
    <dgm:cxn modelId="{6A236118-4BDF-0C47-832F-1A7AA0809EA7}" type="presOf" srcId="{D6E2A2E4-2C0E-6D44-954B-53C4D6F32E8B}" destId="{F8CFBBC8-F4D6-1247-9A14-FB20636C3E1C}" srcOrd="0" destOrd="0" presId="urn:microsoft.com/office/officeart/2005/8/layout/cycle5"/>
    <dgm:cxn modelId="{D8347B31-4313-504B-B4A4-F90274D94D8D}" type="presOf" srcId="{706F24A1-1517-074D-A889-A2C531C78277}" destId="{B2D6846B-D3ED-4B41-A2A4-6213D6AF0393}" srcOrd="0" destOrd="0" presId="urn:microsoft.com/office/officeart/2005/8/layout/cycle5"/>
    <dgm:cxn modelId="{2D613637-B481-9D40-A76E-80D3430C7D75}" type="presOf" srcId="{2BC57C53-F8AF-874F-B3A4-9970A2A85A0D}" destId="{D474496E-D259-BF4D-AFC3-6CDDEE672553}" srcOrd="0" destOrd="0" presId="urn:microsoft.com/office/officeart/2005/8/layout/cycle5"/>
    <dgm:cxn modelId="{787A1C4B-A504-914A-80E2-6D1765D6CA66}" type="presOf" srcId="{4F7898BA-B839-CE4C-BEA4-D3C53264FC28}" destId="{C7E16A16-2DE0-8047-B25D-F43A6EC67B7E}" srcOrd="0" destOrd="0" presId="urn:microsoft.com/office/officeart/2005/8/layout/cycle5"/>
    <dgm:cxn modelId="{C226E34C-F4A1-6F4F-B70F-ED084867D27F}" srcId="{2BC57C53-F8AF-874F-B3A4-9970A2A85A0D}" destId="{4F7898BA-B839-CE4C-BEA4-D3C53264FC28}" srcOrd="2" destOrd="0" parTransId="{3CEB313D-E6E7-AF42-87F8-58427B592380}" sibTransId="{54AF387F-266C-8943-9DA5-A95CC467D566}"/>
    <dgm:cxn modelId="{CA2FB179-97A6-4B4E-A773-BFA2D9440AA3}" srcId="{2BC57C53-F8AF-874F-B3A4-9970A2A85A0D}" destId="{D6E2A2E4-2C0E-6D44-954B-53C4D6F32E8B}" srcOrd="0" destOrd="0" parTransId="{3AADCFEF-52A6-8541-A641-442B10F4F5C8}" sibTransId="{9BE0B38C-ABBB-8D45-9E02-D9A47B2A411E}"/>
    <dgm:cxn modelId="{B815838B-4FF5-1B40-80EB-141254FC5C34}" type="presOf" srcId="{E0CA54A9-8D1E-034B-A54F-A502358C6D8A}" destId="{EBE130ED-F9D0-D84D-BDB3-FA191CDEF301}" srcOrd="0" destOrd="0" presId="urn:microsoft.com/office/officeart/2005/8/layout/cycle5"/>
    <dgm:cxn modelId="{E2579A92-7DC7-4841-A6C3-8100F4CDB56C}" type="presOf" srcId="{D755AA2B-AFBF-8B4D-8E1D-BA61B5B02E43}" destId="{43C579B9-B084-8B45-A17B-2BC0DA3ABC4D}" srcOrd="0" destOrd="0" presId="urn:microsoft.com/office/officeart/2005/8/layout/cycle5"/>
    <dgm:cxn modelId="{F09733BB-D405-C44B-AED1-17DA0DA8388B}" type="presOf" srcId="{54AF387F-266C-8943-9DA5-A95CC467D566}" destId="{EA911C00-0F2E-8B49-A304-2E39DDE15BE0}" srcOrd="0" destOrd="0" presId="urn:microsoft.com/office/officeart/2005/8/layout/cycle5"/>
    <dgm:cxn modelId="{E4C598BD-45FD-B048-AFAB-351299F8DFEC}" srcId="{2BC57C53-F8AF-874F-B3A4-9970A2A85A0D}" destId="{D755AA2B-AFBF-8B4D-8E1D-BA61B5B02E43}" srcOrd="1" destOrd="0" parTransId="{6E8DECF9-E141-EA46-90DB-025D37C3A93D}" sibTransId="{706F24A1-1517-074D-A889-A2C531C78277}"/>
    <dgm:cxn modelId="{65E9B0CB-63FD-A84C-95EE-212CF865D3BF}" srcId="{2BC57C53-F8AF-874F-B3A4-9970A2A85A0D}" destId="{34163298-7882-CD4F-9CD5-1B5FD23BF2CF}" srcOrd="3" destOrd="0" parTransId="{0D7D0665-B4CD-1F42-91DF-8252FC89DEC7}" sibTransId="{E0CA54A9-8D1E-034B-A54F-A502358C6D8A}"/>
    <dgm:cxn modelId="{0C9255DE-0C44-874D-A0CA-B5AA7AEEE3C5}" type="presOf" srcId="{9BE0B38C-ABBB-8D45-9E02-D9A47B2A411E}" destId="{EE44BB4E-9E70-CF43-B6E0-9F39FD8F0C62}" srcOrd="0" destOrd="0" presId="urn:microsoft.com/office/officeart/2005/8/layout/cycle5"/>
    <dgm:cxn modelId="{28155FF6-0CDE-4745-988E-8B002DAD9ABD}" type="presOf" srcId="{34163298-7882-CD4F-9CD5-1B5FD23BF2CF}" destId="{77A6A004-D416-A644-946A-8464711A0F30}" srcOrd="0" destOrd="0" presId="urn:microsoft.com/office/officeart/2005/8/layout/cycle5"/>
    <dgm:cxn modelId="{9141316B-5AE8-7A48-A26A-5C6255D89325}" type="presParOf" srcId="{D474496E-D259-BF4D-AFC3-6CDDEE672553}" destId="{F8CFBBC8-F4D6-1247-9A14-FB20636C3E1C}" srcOrd="0" destOrd="0" presId="urn:microsoft.com/office/officeart/2005/8/layout/cycle5"/>
    <dgm:cxn modelId="{F095802D-F56D-284D-84DB-77B64DA36F96}" type="presParOf" srcId="{D474496E-D259-BF4D-AFC3-6CDDEE672553}" destId="{E2D4527A-EA2F-BD45-B92B-9C67B0E478AC}" srcOrd="1" destOrd="0" presId="urn:microsoft.com/office/officeart/2005/8/layout/cycle5"/>
    <dgm:cxn modelId="{54CFC28D-1324-AD47-BC15-A55AA5E3616D}" type="presParOf" srcId="{D474496E-D259-BF4D-AFC3-6CDDEE672553}" destId="{EE44BB4E-9E70-CF43-B6E0-9F39FD8F0C62}" srcOrd="2" destOrd="0" presId="urn:microsoft.com/office/officeart/2005/8/layout/cycle5"/>
    <dgm:cxn modelId="{724F95B9-4CDA-D04E-9314-E7E5BC6AAE03}" type="presParOf" srcId="{D474496E-D259-BF4D-AFC3-6CDDEE672553}" destId="{43C579B9-B084-8B45-A17B-2BC0DA3ABC4D}" srcOrd="3" destOrd="0" presId="urn:microsoft.com/office/officeart/2005/8/layout/cycle5"/>
    <dgm:cxn modelId="{D9990E97-0081-7B45-95F1-469E80E54EE1}" type="presParOf" srcId="{D474496E-D259-BF4D-AFC3-6CDDEE672553}" destId="{1A9C4AC1-67BF-FB41-AB26-E261D714D0D3}" srcOrd="4" destOrd="0" presId="urn:microsoft.com/office/officeart/2005/8/layout/cycle5"/>
    <dgm:cxn modelId="{351A9EFC-4771-4045-AA59-ADA488819C4C}" type="presParOf" srcId="{D474496E-D259-BF4D-AFC3-6CDDEE672553}" destId="{B2D6846B-D3ED-4B41-A2A4-6213D6AF0393}" srcOrd="5" destOrd="0" presId="urn:microsoft.com/office/officeart/2005/8/layout/cycle5"/>
    <dgm:cxn modelId="{C2598781-B398-2A4D-9A76-5042A71C15B8}" type="presParOf" srcId="{D474496E-D259-BF4D-AFC3-6CDDEE672553}" destId="{C7E16A16-2DE0-8047-B25D-F43A6EC67B7E}" srcOrd="6" destOrd="0" presId="urn:microsoft.com/office/officeart/2005/8/layout/cycle5"/>
    <dgm:cxn modelId="{163CF5D7-FE70-D143-AFC7-545027913F21}" type="presParOf" srcId="{D474496E-D259-BF4D-AFC3-6CDDEE672553}" destId="{BD4D747E-1932-EC4A-97B6-BDD8E3FF51D8}" srcOrd="7" destOrd="0" presId="urn:microsoft.com/office/officeart/2005/8/layout/cycle5"/>
    <dgm:cxn modelId="{ED211221-DD43-A549-BFCF-2564BD3899E1}" type="presParOf" srcId="{D474496E-D259-BF4D-AFC3-6CDDEE672553}" destId="{EA911C00-0F2E-8B49-A304-2E39DDE15BE0}" srcOrd="8" destOrd="0" presId="urn:microsoft.com/office/officeart/2005/8/layout/cycle5"/>
    <dgm:cxn modelId="{E13C9E48-2541-4F42-ADDC-E9879F544A75}" type="presParOf" srcId="{D474496E-D259-BF4D-AFC3-6CDDEE672553}" destId="{77A6A004-D416-A644-946A-8464711A0F30}" srcOrd="9" destOrd="0" presId="urn:microsoft.com/office/officeart/2005/8/layout/cycle5"/>
    <dgm:cxn modelId="{BADE2EC6-CEFC-7843-B023-788ADC7DC791}" type="presParOf" srcId="{D474496E-D259-BF4D-AFC3-6CDDEE672553}" destId="{9B13F60A-8C57-8245-94E4-8894CDEC4366}" srcOrd="10" destOrd="0" presId="urn:microsoft.com/office/officeart/2005/8/layout/cycle5"/>
    <dgm:cxn modelId="{BAA4B80B-2386-194F-A97C-8EB0BDDF072B}" type="presParOf" srcId="{D474496E-D259-BF4D-AFC3-6CDDEE672553}" destId="{EBE130ED-F9D0-D84D-BDB3-FA191CDEF301}" srcOrd="11" destOrd="0" presId="urn:microsoft.com/office/officeart/2005/8/layout/cycle5"/>
  </dgm:cxnLst>
  <dgm:bg>
    <a:no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FBBC8-F4D6-1247-9A14-FB20636C3E1C}">
      <dsp:nvSpPr>
        <dsp:cNvPr id="0" name=""/>
        <dsp:cNvSpPr/>
      </dsp:nvSpPr>
      <dsp:spPr>
        <a:xfrm>
          <a:off x="1384096" y="-17648"/>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Climate</a:t>
          </a:r>
          <a:r>
            <a:rPr lang="en-US" sz="1000" b="1" kern="1200" dirty="0">
              <a:solidFill>
                <a:schemeClr val="tx1"/>
              </a:solidFill>
            </a:rPr>
            <a:t> </a:t>
          </a:r>
          <a:r>
            <a:rPr lang="en-US" sz="1000" b="1" kern="1200" dirty="0">
              <a:solidFill>
                <a:schemeClr val="bg1"/>
              </a:solidFill>
            </a:rPr>
            <a:t>Survey </a:t>
          </a:r>
        </a:p>
      </dsp:txBody>
      <dsp:txXfrm>
        <a:off x="1413110" y="11366"/>
        <a:ext cx="966101" cy="536332"/>
      </dsp:txXfrm>
    </dsp:sp>
    <dsp:sp modelId="{EE44BB4E-9E70-CF43-B6E0-9F39FD8F0C62}">
      <dsp:nvSpPr>
        <dsp:cNvPr id="0" name=""/>
        <dsp:cNvSpPr/>
      </dsp:nvSpPr>
      <dsp:spPr>
        <a:xfrm>
          <a:off x="973911" y="279532"/>
          <a:ext cx="1844498" cy="1844498"/>
        </a:xfrm>
        <a:custGeom>
          <a:avLst/>
          <a:gdLst/>
          <a:ahLst/>
          <a:cxnLst/>
          <a:rect l="0" t="0" r="0" b="0"/>
          <a:pathLst>
            <a:path>
              <a:moveTo>
                <a:pt x="1528379" y="227159"/>
              </a:moveTo>
              <a:arcTo wR="922249" hR="922249" stAng="18665340"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43C579B9-B084-8B45-A17B-2BC0DA3ABC4D}">
      <dsp:nvSpPr>
        <dsp:cNvPr id="0" name=""/>
        <dsp:cNvSpPr/>
      </dsp:nvSpPr>
      <dsp:spPr>
        <a:xfrm>
          <a:off x="2306345" y="904601"/>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Programming Recommendation and Long-Term Plan </a:t>
          </a:r>
        </a:p>
      </dsp:txBody>
      <dsp:txXfrm>
        <a:off x="2335359" y="933615"/>
        <a:ext cx="966101" cy="536332"/>
      </dsp:txXfrm>
    </dsp:sp>
    <dsp:sp modelId="{B2D6846B-D3ED-4B41-A2A4-6213D6AF0393}">
      <dsp:nvSpPr>
        <dsp:cNvPr id="0" name=""/>
        <dsp:cNvSpPr/>
      </dsp:nvSpPr>
      <dsp:spPr>
        <a:xfrm>
          <a:off x="973911" y="279532"/>
          <a:ext cx="1844498" cy="1844498"/>
        </a:xfrm>
        <a:custGeom>
          <a:avLst/>
          <a:gdLst/>
          <a:ahLst/>
          <a:cxnLst/>
          <a:rect l="0" t="0" r="0" b="0"/>
          <a:pathLst>
            <a:path>
              <a:moveTo>
                <a:pt x="1750027" y="1328852"/>
              </a:moveTo>
              <a:arcTo wR="922249" hR="922249" stAng="1569614" swAng="1365046"/>
            </a:path>
          </a:pathLst>
        </a:custGeom>
        <a:noFill/>
        <a:ln w="45085"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C7E16A16-2DE0-8047-B25D-F43A6EC67B7E}">
      <dsp:nvSpPr>
        <dsp:cNvPr id="0" name=""/>
        <dsp:cNvSpPr/>
      </dsp:nvSpPr>
      <dsp:spPr>
        <a:xfrm>
          <a:off x="1384096" y="1826850"/>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Program Implementation </a:t>
          </a:r>
        </a:p>
      </dsp:txBody>
      <dsp:txXfrm>
        <a:off x="1413110" y="1855864"/>
        <a:ext cx="966101" cy="536332"/>
      </dsp:txXfrm>
    </dsp:sp>
    <dsp:sp modelId="{EA911C00-0F2E-8B49-A304-2E39DDE15BE0}">
      <dsp:nvSpPr>
        <dsp:cNvPr id="0" name=""/>
        <dsp:cNvSpPr/>
      </dsp:nvSpPr>
      <dsp:spPr>
        <a:xfrm>
          <a:off x="973911" y="279532"/>
          <a:ext cx="1844498" cy="1844498"/>
        </a:xfrm>
        <a:custGeom>
          <a:avLst/>
          <a:gdLst/>
          <a:ahLst/>
          <a:cxnLst/>
          <a:rect l="0" t="0" r="0" b="0"/>
          <a:pathLst>
            <a:path>
              <a:moveTo>
                <a:pt x="316118" y="1617338"/>
              </a:moveTo>
              <a:arcTo wR="922249" hR="922249" stAng="7865340"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77A6A004-D416-A644-946A-8464711A0F30}">
      <dsp:nvSpPr>
        <dsp:cNvPr id="0" name=""/>
        <dsp:cNvSpPr/>
      </dsp:nvSpPr>
      <dsp:spPr>
        <a:xfrm>
          <a:off x="461847" y="904601"/>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Program Assessment </a:t>
          </a:r>
        </a:p>
      </dsp:txBody>
      <dsp:txXfrm>
        <a:off x="490861" y="933615"/>
        <a:ext cx="966101" cy="536332"/>
      </dsp:txXfrm>
    </dsp:sp>
    <dsp:sp modelId="{EBE130ED-F9D0-D84D-BDB3-FA191CDEF301}">
      <dsp:nvSpPr>
        <dsp:cNvPr id="0" name=""/>
        <dsp:cNvSpPr/>
      </dsp:nvSpPr>
      <dsp:spPr>
        <a:xfrm>
          <a:off x="973911" y="279532"/>
          <a:ext cx="1844498" cy="1844498"/>
        </a:xfrm>
        <a:custGeom>
          <a:avLst/>
          <a:gdLst/>
          <a:ahLst/>
          <a:cxnLst/>
          <a:rect l="0" t="0" r="0" b="0"/>
          <a:pathLst>
            <a:path>
              <a:moveTo>
                <a:pt x="94470" y="515645"/>
              </a:moveTo>
              <a:arcTo wR="922249" hR="922249" stAng="12369614"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FBBC8-F4D6-1247-9A14-FB20636C3E1C}">
      <dsp:nvSpPr>
        <dsp:cNvPr id="0" name=""/>
        <dsp:cNvSpPr/>
      </dsp:nvSpPr>
      <dsp:spPr>
        <a:xfrm>
          <a:off x="1384096" y="-17648"/>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Climate</a:t>
          </a:r>
          <a:r>
            <a:rPr lang="en-US" sz="1000" b="1" kern="1200" dirty="0">
              <a:solidFill>
                <a:schemeClr val="tx1"/>
              </a:solidFill>
            </a:rPr>
            <a:t> </a:t>
          </a:r>
          <a:r>
            <a:rPr lang="en-US" sz="1000" b="1" kern="1200" dirty="0">
              <a:solidFill>
                <a:schemeClr val="bg1"/>
              </a:solidFill>
            </a:rPr>
            <a:t>Survey </a:t>
          </a:r>
        </a:p>
      </dsp:txBody>
      <dsp:txXfrm>
        <a:off x="1413110" y="11366"/>
        <a:ext cx="966101" cy="536332"/>
      </dsp:txXfrm>
    </dsp:sp>
    <dsp:sp modelId="{EE44BB4E-9E70-CF43-B6E0-9F39FD8F0C62}">
      <dsp:nvSpPr>
        <dsp:cNvPr id="0" name=""/>
        <dsp:cNvSpPr/>
      </dsp:nvSpPr>
      <dsp:spPr>
        <a:xfrm>
          <a:off x="973911" y="279532"/>
          <a:ext cx="1844498" cy="1844498"/>
        </a:xfrm>
        <a:custGeom>
          <a:avLst/>
          <a:gdLst/>
          <a:ahLst/>
          <a:cxnLst/>
          <a:rect l="0" t="0" r="0" b="0"/>
          <a:pathLst>
            <a:path>
              <a:moveTo>
                <a:pt x="1528379" y="227159"/>
              </a:moveTo>
              <a:arcTo wR="922249" hR="922249" stAng="18665340"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43C579B9-B084-8B45-A17B-2BC0DA3ABC4D}">
      <dsp:nvSpPr>
        <dsp:cNvPr id="0" name=""/>
        <dsp:cNvSpPr/>
      </dsp:nvSpPr>
      <dsp:spPr>
        <a:xfrm>
          <a:off x="2306345" y="904601"/>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Programming Recommendation and Long-Term Plan </a:t>
          </a:r>
        </a:p>
      </dsp:txBody>
      <dsp:txXfrm>
        <a:off x="2335359" y="933615"/>
        <a:ext cx="966101" cy="536332"/>
      </dsp:txXfrm>
    </dsp:sp>
    <dsp:sp modelId="{B2D6846B-D3ED-4B41-A2A4-6213D6AF0393}">
      <dsp:nvSpPr>
        <dsp:cNvPr id="0" name=""/>
        <dsp:cNvSpPr/>
      </dsp:nvSpPr>
      <dsp:spPr>
        <a:xfrm>
          <a:off x="973911" y="279532"/>
          <a:ext cx="1844498" cy="1844498"/>
        </a:xfrm>
        <a:custGeom>
          <a:avLst/>
          <a:gdLst/>
          <a:ahLst/>
          <a:cxnLst/>
          <a:rect l="0" t="0" r="0" b="0"/>
          <a:pathLst>
            <a:path>
              <a:moveTo>
                <a:pt x="1750027" y="1328852"/>
              </a:moveTo>
              <a:arcTo wR="922249" hR="922249" stAng="1569614" swAng="1365046"/>
            </a:path>
          </a:pathLst>
        </a:custGeom>
        <a:noFill/>
        <a:ln w="45085"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C7E16A16-2DE0-8047-B25D-F43A6EC67B7E}">
      <dsp:nvSpPr>
        <dsp:cNvPr id="0" name=""/>
        <dsp:cNvSpPr/>
      </dsp:nvSpPr>
      <dsp:spPr>
        <a:xfrm>
          <a:off x="1384096" y="1826850"/>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Program Implementation </a:t>
          </a:r>
        </a:p>
      </dsp:txBody>
      <dsp:txXfrm>
        <a:off x="1413110" y="1855864"/>
        <a:ext cx="966101" cy="536332"/>
      </dsp:txXfrm>
    </dsp:sp>
    <dsp:sp modelId="{EA911C00-0F2E-8B49-A304-2E39DDE15BE0}">
      <dsp:nvSpPr>
        <dsp:cNvPr id="0" name=""/>
        <dsp:cNvSpPr/>
      </dsp:nvSpPr>
      <dsp:spPr>
        <a:xfrm>
          <a:off x="973911" y="279532"/>
          <a:ext cx="1844498" cy="1844498"/>
        </a:xfrm>
        <a:custGeom>
          <a:avLst/>
          <a:gdLst/>
          <a:ahLst/>
          <a:cxnLst/>
          <a:rect l="0" t="0" r="0" b="0"/>
          <a:pathLst>
            <a:path>
              <a:moveTo>
                <a:pt x="316118" y="1617338"/>
              </a:moveTo>
              <a:arcTo wR="922249" hR="922249" stAng="7865340"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77A6A004-D416-A644-946A-8464711A0F30}">
      <dsp:nvSpPr>
        <dsp:cNvPr id="0" name=""/>
        <dsp:cNvSpPr/>
      </dsp:nvSpPr>
      <dsp:spPr>
        <a:xfrm>
          <a:off x="461847" y="904601"/>
          <a:ext cx="1024129" cy="594360"/>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Program Assessment </a:t>
          </a:r>
        </a:p>
      </dsp:txBody>
      <dsp:txXfrm>
        <a:off x="490861" y="933615"/>
        <a:ext cx="966101" cy="536332"/>
      </dsp:txXfrm>
    </dsp:sp>
    <dsp:sp modelId="{EBE130ED-F9D0-D84D-BDB3-FA191CDEF301}">
      <dsp:nvSpPr>
        <dsp:cNvPr id="0" name=""/>
        <dsp:cNvSpPr/>
      </dsp:nvSpPr>
      <dsp:spPr>
        <a:xfrm>
          <a:off x="973911" y="279532"/>
          <a:ext cx="1844498" cy="1844498"/>
        </a:xfrm>
        <a:custGeom>
          <a:avLst/>
          <a:gdLst/>
          <a:ahLst/>
          <a:cxnLst/>
          <a:rect l="0" t="0" r="0" b="0"/>
          <a:pathLst>
            <a:path>
              <a:moveTo>
                <a:pt x="94470" y="515645"/>
              </a:moveTo>
              <a:arcTo wR="922249" hR="922249" stAng="12369614" swAng="1365046"/>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FBBC8-F4D6-1247-9A14-FB20636C3E1C}">
      <dsp:nvSpPr>
        <dsp:cNvPr id="0" name=""/>
        <dsp:cNvSpPr/>
      </dsp:nvSpPr>
      <dsp:spPr>
        <a:xfrm>
          <a:off x="1700007" y="-122640"/>
          <a:ext cx="1828796" cy="1115569"/>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Climate</a:t>
          </a:r>
          <a:r>
            <a:rPr lang="en-US" sz="1400" b="1" i="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b="1" i="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Survey </a:t>
          </a:r>
        </a:p>
      </dsp:txBody>
      <dsp:txXfrm>
        <a:off x="1754465" y="-68182"/>
        <a:ext cx="1719880" cy="1006653"/>
      </dsp:txXfrm>
    </dsp:sp>
    <dsp:sp modelId="{EE44BB4E-9E70-CF43-B6E0-9F39FD8F0C62}">
      <dsp:nvSpPr>
        <dsp:cNvPr id="0" name=""/>
        <dsp:cNvSpPr/>
      </dsp:nvSpPr>
      <dsp:spPr>
        <a:xfrm>
          <a:off x="1185955" y="435143"/>
          <a:ext cx="2856899" cy="2856899"/>
        </a:xfrm>
        <a:custGeom>
          <a:avLst/>
          <a:gdLst/>
          <a:ahLst/>
          <a:cxnLst/>
          <a:rect l="0" t="0" r="0" b="0"/>
          <a:pathLst>
            <a:path>
              <a:moveTo>
                <a:pt x="2441650" y="421527"/>
              </a:moveTo>
              <a:arcTo wR="1428449" hR="1428449" stAng="18910685" swAng="982911"/>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43C579B9-B084-8B45-A17B-2BC0DA3ABC4D}">
      <dsp:nvSpPr>
        <dsp:cNvPr id="0" name=""/>
        <dsp:cNvSpPr/>
      </dsp:nvSpPr>
      <dsp:spPr>
        <a:xfrm>
          <a:off x="3128457" y="1303991"/>
          <a:ext cx="1828796" cy="1119204"/>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Programming Recommendation and Long-Term Plan </a:t>
          </a:r>
        </a:p>
      </dsp:txBody>
      <dsp:txXfrm>
        <a:off x="3183092" y="1358626"/>
        <a:ext cx="1719526" cy="1009934"/>
      </dsp:txXfrm>
    </dsp:sp>
    <dsp:sp modelId="{B2D6846B-D3ED-4B41-A2A4-6213D6AF0393}">
      <dsp:nvSpPr>
        <dsp:cNvPr id="0" name=""/>
        <dsp:cNvSpPr/>
      </dsp:nvSpPr>
      <dsp:spPr>
        <a:xfrm>
          <a:off x="1185955" y="435143"/>
          <a:ext cx="2856899" cy="2856899"/>
        </a:xfrm>
        <a:custGeom>
          <a:avLst/>
          <a:gdLst/>
          <a:ahLst/>
          <a:cxnLst/>
          <a:rect l="0" t="0" r="0" b="0"/>
          <a:pathLst>
            <a:path>
              <a:moveTo>
                <a:pt x="2684508" y="2108733"/>
              </a:moveTo>
              <a:arcTo wR="1428449" hR="1428449" stAng="1706404" swAng="982911"/>
            </a:path>
          </a:pathLst>
        </a:custGeom>
        <a:noFill/>
        <a:ln w="45085"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C7E16A16-2DE0-8047-B25D-F43A6EC67B7E}">
      <dsp:nvSpPr>
        <dsp:cNvPr id="0" name=""/>
        <dsp:cNvSpPr/>
      </dsp:nvSpPr>
      <dsp:spPr>
        <a:xfrm>
          <a:off x="1700007" y="2739102"/>
          <a:ext cx="1828796" cy="1105881"/>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 Implementation </a:t>
          </a:r>
        </a:p>
      </dsp:txBody>
      <dsp:txXfrm>
        <a:off x="1753992" y="2793087"/>
        <a:ext cx="1720826" cy="997911"/>
      </dsp:txXfrm>
    </dsp:sp>
    <dsp:sp modelId="{EA911C00-0F2E-8B49-A304-2E39DDE15BE0}">
      <dsp:nvSpPr>
        <dsp:cNvPr id="0" name=""/>
        <dsp:cNvSpPr/>
      </dsp:nvSpPr>
      <dsp:spPr>
        <a:xfrm>
          <a:off x="1185955" y="435143"/>
          <a:ext cx="2856899" cy="2856899"/>
        </a:xfrm>
        <a:custGeom>
          <a:avLst/>
          <a:gdLst/>
          <a:ahLst/>
          <a:cxnLst/>
          <a:rect l="0" t="0" r="0" b="0"/>
          <a:pathLst>
            <a:path>
              <a:moveTo>
                <a:pt x="415159" y="2435282"/>
              </a:moveTo>
              <a:arcTo wR="1428449" hR="1428449" stAng="8110990" swAng="983871"/>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 modelId="{77A6A004-D416-A644-946A-8464711A0F30}">
      <dsp:nvSpPr>
        <dsp:cNvPr id="0" name=""/>
        <dsp:cNvSpPr/>
      </dsp:nvSpPr>
      <dsp:spPr>
        <a:xfrm>
          <a:off x="294497" y="1304591"/>
          <a:ext cx="1782915" cy="1118004"/>
        </a:xfrm>
        <a:prstGeom prst="roundRect">
          <a:avLst/>
        </a:prstGeom>
        <a:solidFill>
          <a:srgbClr val="4400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Program Assessment </a:t>
          </a:r>
        </a:p>
      </dsp:txBody>
      <dsp:txXfrm>
        <a:off x="349073" y="1359167"/>
        <a:ext cx="1673763" cy="1008852"/>
      </dsp:txXfrm>
    </dsp:sp>
    <dsp:sp modelId="{EBE130ED-F9D0-D84D-BDB3-FA191CDEF301}">
      <dsp:nvSpPr>
        <dsp:cNvPr id="0" name=""/>
        <dsp:cNvSpPr/>
      </dsp:nvSpPr>
      <dsp:spPr>
        <a:xfrm>
          <a:off x="1185955" y="435143"/>
          <a:ext cx="2856899" cy="2856899"/>
        </a:xfrm>
        <a:custGeom>
          <a:avLst/>
          <a:gdLst/>
          <a:ahLst/>
          <a:cxnLst/>
          <a:rect l="0" t="0" r="0" b="0"/>
          <a:pathLst>
            <a:path>
              <a:moveTo>
                <a:pt x="172141" y="748628"/>
              </a:moveTo>
              <a:arcTo wR="1428449" hR="1428449" stAng="12505140" swAng="983871"/>
            </a:path>
          </a:pathLst>
        </a:custGeom>
        <a:noFill/>
        <a:ln w="44450" cap="flat" cmpd="sng" algn="ctr">
          <a:solidFill>
            <a:srgbClr val="C4D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B08DB-72D8-4CA4-A495-5709ED011704}" type="datetimeFigureOut">
              <a:rPr lang="en-US" smtClean="0"/>
              <a:pPr/>
              <a:t>10/23/2019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6C018-CE0D-412F-A529-6614809CF511}" type="slidenum">
              <a:rPr lang="en-US" smtClean="0"/>
              <a:pPr/>
              <a:t>‹#›</a:t>
            </a:fld>
            <a:endParaRPr lang="en-US"/>
          </a:p>
        </p:txBody>
      </p:sp>
    </p:spTree>
    <p:extLst>
      <p:ext uri="{BB962C8B-B14F-4D97-AF65-F5344CB8AC3E}">
        <p14:creationId xmlns:p14="http://schemas.microsoft.com/office/powerpoint/2010/main" val="163111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a:t>
            </a:fld>
            <a:endParaRPr lang="en-US"/>
          </a:p>
        </p:txBody>
      </p:sp>
    </p:spTree>
    <p:extLst>
      <p:ext uri="{BB962C8B-B14F-4D97-AF65-F5344CB8AC3E}">
        <p14:creationId xmlns:p14="http://schemas.microsoft.com/office/powerpoint/2010/main" val="376713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10</a:t>
            </a:fld>
            <a:endParaRPr lang="en-US"/>
          </a:p>
        </p:txBody>
      </p:sp>
    </p:spTree>
    <p:extLst>
      <p:ext uri="{BB962C8B-B14F-4D97-AF65-F5344CB8AC3E}">
        <p14:creationId xmlns:p14="http://schemas.microsoft.com/office/powerpoint/2010/main" val="240107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11</a:t>
            </a:fld>
            <a:endParaRPr lang="en-US"/>
          </a:p>
        </p:txBody>
      </p:sp>
    </p:spTree>
    <p:extLst>
      <p:ext uri="{BB962C8B-B14F-4D97-AF65-F5344CB8AC3E}">
        <p14:creationId xmlns:p14="http://schemas.microsoft.com/office/powerpoint/2010/main" val="71977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12</a:t>
            </a:fld>
            <a:endParaRPr lang="en-US"/>
          </a:p>
        </p:txBody>
      </p:sp>
    </p:spTree>
    <p:extLst>
      <p:ext uri="{BB962C8B-B14F-4D97-AF65-F5344CB8AC3E}">
        <p14:creationId xmlns:p14="http://schemas.microsoft.com/office/powerpoint/2010/main" val="295528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13</a:t>
            </a:fld>
            <a:endParaRPr lang="en-US"/>
          </a:p>
        </p:txBody>
      </p:sp>
    </p:spTree>
    <p:extLst>
      <p:ext uri="{BB962C8B-B14F-4D97-AF65-F5344CB8AC3E}">
        <p14:creationId xmlns:p14="http://schemas.microsoft.com/office/powerpoint/2010/main" val="360329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14</a:t>
            </a:fld>
            <a:endParaRPr lang="en-US"/>
          </a:p>
        </p:txBody>
      </p:sp>
    </p:spTree>
    <p:extLst>
      <p:ext uri="{BB962C8B-B14F-4D97-AF65-F5344CB8AC3E}">
        <p14:creationId xmlns:p14="http://schemas.microsoft.com/office/powerpoint/2010/main" val="188492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6C018-CE0D-412F-A529-6614809CF511}" type="slidenum">
              <a:rPr lang="en-US" smtClean="0"/>
              <a:pPr/>
              <a:t>15</a:t>
            </a:fld>
            <a:endParaRPr lang="en-US"/>
          </a:p>
        </p:txBody>
      </p:sp>
    </p:spTree>
    <p:extLst>
      <p:ext uri="{BB962C8B-B14F-4D97-AF65-F5344CB8AC3E}">
        <p14:creationId xmlns:p14="http://schemas.microsoft.com/office/powerpoint/2010/main" val="319230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16</a:t>
            </a:fld>
            <a:endParaRPr lang="en-US"/>
          </a:p>
        </p:txBody>
      </p:sp>
    </p:spTree>
    <p:extLst>
      <p:ext uri="{BB962C8B-B14F-4D97-AF65-F5344CB8AC3E}">
        <p14:creationId xmlns:p14="http://schemas.microsoft.com/office/powerpoint/2010/main" val="1617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2</a:t>
            </a:fld>
            <a:endParaRPr lang="en-US"/>
          </a:p>
        </p:txBody>
      </p:sp>
    </p:spTree>
    <p:extLst>
      <p:ext uri="{BB962C8B-B14F-4D97-AF65-F5344CB8AC3E}">
        <p14:creationId xmlns:p14="http://schemas.microsoft.com/office/powerpoint/2010/main" val="205716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16C018-CE0D-412F-A529-6614809CF511}" type="slidenum">
              <a:rPr lang="en-US" smtClean="0"/>
              <a:pPr/>
              <a:t>3</a:t>
            </a:fld>
            <a:endParaRPr lang="en-US"/>
          </a:p>
        </p:txBody>
      </p:sp>
    </p:spTree>
    <p:extLst>
      <p:ext uri="{BB962C8B-B14F-4D97-AF65-F5344CB8AC3E}">
        <p14:creationId xmlns:p14="http://schemas.microsoft.com/office/powerpoint/2010/main" val="258433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4</a:t>
            </a:fld>
            <a:endParaRPr lang="en-US"/>
          </a:p>
        </p:txBody>
      </p:sp>
    </p:spTree>
    <p:extLst>
      <p:ext uri="{BB962C8B-B14F-4D97-AF65-F5344CB8AC3E}">
        <p14:creationId xmlns:p14="http://schemas.microsoft.com/office/powerpoint/2010/main" val="196512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5</a:t>
            </a:fld>
            <a:endParaRPr lang="en-US"/>
          </a:p>
        </p:txBody>
      </p:sp>
    </p:spTree>
    <p:extLst>
      <p:ext uri="{BB962C8B-B14F-4D97-AF65-F5344CB8AC3E}">
        <p14:creationId xmlns:p14="http://schemas.microsoft.com/office/powerpoint/2010/main" val="70381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6</a:t>
            </a:fld>
            <a:endParaRPr lang="en-US"/>
          </a:p>
        </p:txBody>
      </p:sp>
    </p:spTree>
    <p:extLst>
      <p:ext uri="{BB962C8B-B14F-4D97-AF65-F5344CB8AC3E}">
        <p14:creationId xmlns:p14="http://schemas.microsoft.com/office/powerpoint/2010/main" val="183068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7</a:t>
            </a:fld>
            <a:endParaRPr lang="en-US"/>
          </a:p>
        </p:txBody>
      </p:sp>
    </p:spTree>
    <p:extLst>
      <p:ext uri="{BB962C8B-B14F-4D97-AF65-F5344CB8AC3E}">
        <p14:creationId xmlns:p14="http://schemas.microsoft.com/office/powerpoint/2010/main" val="348912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8</a:t>
            </a:fld>
            <a:endParaRPr lang="en-US"/>
          </a:p>
        </p:txBody>
      </p:sp>
    </p:spTree>
    <p:extLst>
      <p:ext uri="{BB962C8B-B14F-4D97-AF65-F5344CB8AC3E}">
        <p14:creationId xmlns:p14="http://schemas.microsoft.com/office/powerpoint/2010/main" val="64041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6C018-CE0D-412F-A529-6614809CF511}" type="slidenum">
              <a:rPr lang="en-US" smtClean="0"/>
              <a:pPr/>
              <a:t>9</a:t>
            </a:fld>
            <a:endParaRPr lang="en-US"/>
          </a:p>
        </p:txBody>
      </p:sp>
    </p:spTree>
    <p:extLst>
      <p:ext uri="{BB962C8B-B14F-4D97-AF65-F5344CB8AC3E}">
        <p14:creationId xmlns:p14="http://schemas.microsoft.com/office/powerpoint/2010/main" val="177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C1B9A-38E5-49C7-A8D8-B9A7A1753275}" type="datetimeFigureOut">
              <a:rPr lang="en-US" smtClean="0"/>
              <a:pPr/>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EEFED-B030-4278-ABEA-95D43C6DBE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C1B9A-38E5-49C7-A8D8-B9A7A1753275}" type="datetimeFigureOut">
              <a:rPr lang="en-US" smtClean="0"/>
              <a:pPr/>
              <a:t>10/23/2019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EEFED-B030-4278-ABEA-95D43C6DBE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ourcesofstrength.org/peer-leaders/video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bringchange2mind.org/" TargetMode="External"/><Relationship Id="rId5" Type="http://schemas.openxmlformats.org/officeDocument/2006/relationships/image" Target="../media/image7.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hyperlink" Target="https://bobcat.militaryfamilies.psu.edu/sites/default/files/placed-programs/Wyman%20et%20al%202010.pdf" TargetMode="External"/><Relationship Id="rId3" Type="http://schemas.openxmlformats.org/officeDocument/2006/relationships/image" Target="../media/image1.png"/><Relationship Id="rId7" Type="http://schemas.openxmlformats.org/officeDocument/2006/relationships/hyperlink" Target="https://sourcesofstrength.org/discover/evidenc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drive.google.com/file/d/14Ze9ULRyxc8ny0MMqPX07Jf0TNOCzyar/view" TargetMode="External"/><Relationship Id="rId5" Type="http://schemas.openxmlformats.org/officeDocument/2006/relationships/image" Target="../media/image7.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hyperlink" Target="http://cincywarriorrun.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1n5.org/innovationchalleng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1n5.org/resources-for-faculty"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hyperlink" Target="https://qprinstitute.com/about-qp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9448"/>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845428"/>
            <a:ext cx="12192000" cy="461665"/>
          </a:xfrm>
          <a:prstGeom prst="rect">
            <a:avLst/>
          </a:prstGeom>
          <a:noFill/>
        </p:spPr>
        <p:txBody>
          <a:bodyPr wrap="square" rtlCol="0">
            <a:spAutoFit/>
          </a:bodyPr>
          <a:lstStyle/>
          <a:p>
            <a:pPr algn="ctr"/>
            <a:r>
              <a:rPr lang="en-US" sz="2400" dirty="0">
                <a:latin typeface="Helvetica Neue"/>
                <a:cs typeface="Helvetica Neue"/>
              </a:rPr>
              <a:t>Stop the </a:t>
            </a:r>
            <a:r>
              <a:rPr lang="en-US" sz="2400" b="1" dirty="0">
                <a:solidFill>
                  <a:srgbClr val="000090"/>
                </a:solidFill>
                <a:latin typeface="Helvetica Neue"/>
                <a:cs typeface="Helvetica Neue"/>
              </a:rPr>
              <a:t>STIGMA</a:t>
            </a:r>
            <a:r>
              <a:rPr lang="en-US" sz="2400" dirty="0">
                <a:latin typeface="Helvetica Neue"/>
                <a:cs typeface="Helvetica Neue"/>
              </a:rPr>
              <a:t>, Start the </a:t>
            </a:r>
            <a:r>
              <a:rPr lang="en-US" sz="2400" b="1" dirty="0">
                <a:solidFill>
                  <a:srgbClr val="000090"/>
                </a:solidFill>
                <a:latin typeface="Helvetica Neue"/>
                <a:cs typeface="Helvetica Neue"/>
              </a:rPr>
              <a:t>CONVERSATION</a:t>
            </a:r>
          </a:p>
        </p:txBody>
      </p:sp>
      <p:pic>
        <p:nvPicPr>
          <p:cNvPr id="2" name="Picture 1"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946" y="1261396"/>
            <a:ext cx="5646732" cy="24169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21" y="1468999"/>
            <a:ext cx="11501605" cy="630942"/>
          </a:xfrm>
          <a:prstGeom prst="rect">
            <a:avLst/>
          </a:prstGeom>
        </p:spPr>
        <p:txBody>
          <a:bodyPr wrap="square">
            <a:spAutoFit/>
          </a:bodyPr>
          <a:lstStyle/>
          <a:p>
            <a:pPr lvl="1" defTabSz="914400">
              <a:spcAft>
                <a:spcPts val="600"/>
              </a:spcAft>
              <a:tabLst>
                <a:tab pos="803275" algn="l"/>
              </a:tabLst>
              <a:defRPr/>
            </a:pPr>
            <a:endParaRPr lang="en-US" sz="1600" kern="0" dirty="0">
              <a:solidFill>
                <a:sysClr val="windowText" lastClr="000000"/>
              </a:solidFill>
              <a:latin typeface="Helvetica Neue"/>
              <a:cs typeface="Helvetica Neue"/>
            </a:endParaRPr>
          </a:p>
          <a:p>
            <a:pPr marL="742950" lvl="1" indent="-285750" defTabSz="914400">
              <a:spcAft>
                <a:spcPts val="600"/>
              </a:spcAft>
              <a:buFont typeface="Arial" panose="020B0604020202020204" pitchFamily="34" charset="0"/>
              <a:buChar char="•"/>
              <a:defRPr/>
            </a:pPr>
            <a:endParaRPr lang="en-US" sz="1400" kern="0" dirty="0">
              <a:solidFill>
                <a:sysClr val="windowText" lastClr="000000"/>
              </a:solidFill>
              <a:latin typeface="Helvetica Neue"/>
              <a:cs typeface="Helvetica Neue"/>
            </a:endParaRPr>
          </a:p>
        </p:txBody>
      </p:sp>
      <p:sp>
        <p:nvSpPr>
          <p:cNvPr id="9" name="TextBox 8"/>
          <p:cNvSpPr txBox="1"/>
          <p:nvPr/>
        </p:nvSpPr>
        <p:spPr>
          <a:xfrm>
            <a:off x="17634" y="141128"/>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PEER-TO-PEER PROGRAMS</a:t>
            </a:r>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638" y="853400"/>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pic>
        <p:nvPicPr>
          <p:cNvPr id="11" name="Picture 10">
            <a:extLst>
              <a:ext uri="{FF2B5EF4-FFF2-40B4-BE49-F238E27FC236}">
                <a16:creationId xmlns:a16="http://schemas.microsoft.com/office/drawing/2014/main" id="{AC4B8802-7C84-BE43-B936-41BA80E0A1F0}"/>
              </a:ext>
            </a:extLst>
          </p:cNvPr>
          <p:cNvPicPr>
            <a:picLocks noChangeAspect="1"/>
          </p:cNvPicPr>
          <p:nvPr/>
        </p:nvPicPr>
        <p:blipFill rotWithShape="1">
          <a:blip r:embed="rId4">
            <a:extLst>
              <a:ext uri="{28A0092B-C50C-407E-A947-70E740481C1C}">
                <a14:useLocalDpi xmlns:a14="http://schemas.microsoft.com/office/drawing/2010/main" val="0"/>
              </a:ext>
            </a:extLst>
          </a:blip>
          <a:srcRect t="20186" b="29837"/>
          <a:stretch/>
        </p:blipFill>
        <p:spPr>
          <a:xfrm>
            <a:off x="7945436" y="1353240"/>
            <a:ext cx="2595568" cy="729671"/>
          </a:xfrm>
          <a:prstGeom prst="rect">
            <a:avLst/>
          </a:prstGeom>
        </p:spPr>
      </p:pic>
      <p:cxnSp>
        <p:nvCxnSpPr>
          <p:cNvPr id="14" name="Straight Connector 13">
            <a:extLst>
              <a:ext uri="{FF2B5EF4-FFF2-40B4-BE49-F238E27FC236}">
                <a16:creationId xmlns:a16="http://schemas.microsoft.com/office/drawing/2014/main" id="{4E2F96CB-98CF-6541-9C1B-68D336E56D16}"/>
              </a:ext>
            </a:extLst>
          </p:cNvPr>
          <p:cNvCxnSpPr>
            <a:cxnSpLocks/>
          </p:cNvCxnSpPr>
          <p:nvPr/>
        </p:nvCxnSpPr>
        <p:spPr>
          <a:xfrm flipH="1">
            <a:off x="6095999" y="1303102"/>
            <a:ext cx="1" cy="4726926"/>
          </a:xfrm>
          <a:prstGeom prst="line">
            <a:avLst/>
          </a:prstGeom>
          <a:ln w="38100">
            <a:solidFill>
              <a:srgbClr val="C4D6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B2D488-B3F1-3041-B886-CEE4930EAE72}"/>
              </a:ext>
            </a:extLst>
          </p:cNvPr>
          <p:cNvSpPr txBox="1"/>
          <p:nvPr/>
        </p:nvSpPr>
        <p:spPr>
          <a:xfrm>
            <a:off x="346512" y="2167674"/>
            <a:ext cx="5424755" cy="4308872"/>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Overview:</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Any student is able to participate in the BC2M club</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One or two school advisors assist with running the club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BC2M program manager (Erin Horn) supports each club and will physically visit each school at least 2-3 times a year with phone/email support between visits.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BC2M portal which hosts: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Event and activity ideas each club can customize to their schools needs.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Educational presentation and discussion questions to use at club meetings</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Advisor Guidebook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Weekly newsletters with program updates and information</a:t>
            </a:r>
          </a:p>
          <a:p>
            <a:pPr marL="285750"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EBE202CF-D734-1A40-8C20-659DD569F325}"/>
              </a:ext>
            </a:extLst>
          </p:cNvPr>
          <p:cNvSpPr txBox="1"/>
          <p:nvPr/>
        </p:nvSpPr>
        <p:spPr>
          <a:xfrm>
            <a:off x="6530842" y="2221527"/>
            <a:ext cx="5424755" cy="3293209"/>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Overview:</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Students are select to be peer leaders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Students are trained during a full-day of training with a certified national trainer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Advisors and select teachers are trained in a full-day of training with a certified national training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Sources of Strength website and social media to help brainstorm ideas for school-wide events and activities.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Advisors have access to the Advisor Resource Guide and checklist, campaign materials, videos and more.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headquarters program manager</a:t>
            </a:r>
          </a:p>
        </p:txBody>
      </p:sp>
      <p:sp>
        <p:nvSpPr>
          <p:cNvPr id="17" name="TextBox 16">
            <a:extLst>
              <a:ext uri="{FF2B5EF4-FFF2-40B4-BE49-F238E27FC236}">
                <a16:creationId xmlns:a16="http://schemas.microsoft.com/office/drawing/2014/main" id="{947164E6-619D-B947-AEC0-CB83A36E030F}"/>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pic>
        <p:nvPicPr>
          <p:cNvPr id="18" name="Picture 17">
            <a:extLst>
              <a:ext uri="{FF2B5EF4-FFF2-40B4-BE49-F238E27FC236}">
                <a16:creationId xmlns:a16="http://schemas.microsoft.com/office/drawing/2014/main" id="{8DA12F5F-DF82-5542-B772-20E16F2C5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487" y="1279559"/>
            <a:ext cx="3662737" cy="6104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21" y="1468999"/>
            <a:ext cx="11501605" cy="630942"/>
          </a:xfrm>
          <a:prstGeom prst="rect">
            <a:avLst/>
          </a:prstGeom>
        </p:spPr>
        <p:txBody>
          <a:bodyPr wrap="square">
            <a:spAutoFit/>
          </a:bodyPr>
          <a:lstStyle/>
          <a:p>
            <a:pPr lvl="1" defTabSz="914400">
              <a:spcAft>
                <a:spcPts val="600"/>
              </a:spcAft>
              <a:tabLst>
                <a:tab pos="803275" algn="l"/>
              </a:tabLst>
              <a:defRPr/>
            </a:pPr>
            <a:endParaRPr lang="en-US" sz="1600" kern="0" dirty="0">
              <a:solidFill>
                <a:sysClr val="windowText" lastClr="000000"/>
              </a:solidFill>
              <a:latin typeface="Helvetica Neue"/>
              <a:cs typeface="Helvetica Neue"/>
            </a:endParaRPr>
          </a:p>
          <a:p>
            <a:pPr marL="742950" lvl="1" indent="-285750" defTabSz="914400">
              <a:spcAft>
                <a:spcPts val="600"/>
              </a:spcAft>
              <a:buFont typeface="Arial" panose="020B0604020202020204" pitchFamily="34" charset="0"/>
              <a:buChar char="•"/>
              <a:defRPr/>
            </a:pPr>
            <a:endParaRPr lang="en-US" sz="1400" kern="0" dirty="0">
              <a:solidFill>
                <a:sysClr val="windowText" lastClr="000000"/>
              </a:solidFill>
              <a:latin typeface="Helvetica Neue"/>
              <a:cs typeface="Helvetica Neue"/>
            </a:endParaRPr>
          </a:p>
        </p:txBody>
      </p:sp>
      <p:sp>
        <p:nvSpPr>
          <p:cNvPr id="9" name="TextBox 8"/>
          <p:cNvSpPr txBox="1"/>
          <p:nvPr/>
        </p:nvSpPr>
        <p:spPr>
          <a:xfrm>
            <a:off x="17634" y="141128"/>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PEER-TO-PEER PROGRAMS</a:t>
            </a:r>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638" y="853400"/>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pic>
        <p:nvPicPr>
          <p:cNvPr id="5" name="Picture 4">
            <a:extLst>
              <a:ext uri="{FF2B5EF4-FFF2-40B4-BE49-F238E27FC236}">
                <a16:creationId xmlns:a16="http://schemas.microsoft.com/office/drawing/2014/main" id="{7DB05B72-CCE4-BF4F-B7D9-D638728BF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87" y="1279559"/>
            <a:ext cx="3662737" cy="610456"/>
          </a:xfrm>
          <a:prstGeom prst="rect">
            <a:avLst/>
          </a:prstGeom>
        </p:spPr>
      </p:pic>
      <p:pic>
        <p:nvPicPr>
          <p:cNvPr id="11" name="Picture 10">
            <a:extLst>
              <a:ext uri="{FF2B5EF4-FFF2-40B4-BE49-F238E27FC236}">
                <a16:creationId xmlns:a16="http://schemas.microsoft.com/office/drawing/2014/main" id="{AC4B8802-7C84-BE43-B936-41BA80E0A1F0}"/>
              </a:ext>
            </a:extLst>
          </p:cNvPr>
          <p:cNvPicPr>
            <a:picLocks noChangeAspect="1"/>
          </p:cNvPicPr>
          <p:nvPr/>
        </p:nvPicPr>
        <p:blipFill rotWithShape="1">
          <a:blip r:embed="rId5">
            <a:extLst>
              <a:ext uri="{28A0092B-C50C-407E-A947-70E740481C1C}">
                <a14:useLocalDpi xmlns:a14="http://schemas.microsoft.com/office/drawing/2010/main" val="0"/>
              </a:ext>
            </a:extLst>
          </a:blip>
          <a:srcRect t="20186" b="29837"/>
          <a:stretch/>
        </p:blipFill>
        <p:spPr>
          <a:xfrm>
            <a:off x="7945436" y="1353240"/>
            <a:ext cx="2595568" cy="729671"/>
          </a:xfrm>
          <a:prstGeom prst="rect">
            <a:avLst/>
          </a:prstGeom>
        </p:spPr>
      </p:pic>
      <p:cxnSp>
        <p:nvCxnSpPr>
          <p:cNvPr id="14" name="Straight Connector 13">
            <a:extLst>
              <a:ext uri="{FF2B5EF4-FFF2-40B4-BE49-F238E27FC236}">
                <a16:creationId xmlns:a16="http://schemas.microsoft.com/office/drawing/2014/main" id="{4E2F96CB-98CF-6541-9C1B-68D336E56D16}"/>
              </a:ext>
            </a:extLst>
          </p:cNvPr>
          <p:cNvCxnSpPr>
            <a:cxnSpLocks/>
          </p:cNvCxnSpPr>
          <p:nvPr/>
        </p:nvCxnSpPr>
        <p:spPr>
          <a:xfrm flipH="1">
            <a:off x="6095999" y="1303102"/>
            <a:ext cx="1" cy="4726926"/>
          </a:xfrm>
          <a:prstGeom prst="line">
            <a:avLst/>
          </a:prstGeom>
          <a:ln w="38100">
            <a:solidFill>
              <a:srgbClr val="C4D6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B2D488-B3F1-3041-B886-CEE4930EAE72}"/>
              </a:ext>
            </a:extLst>
          </p:cNvPr>
          <p:cNvSpPr txBox="1"/>
          <p:nvPr/>
        </p:nvSpPr>
        <p:spPr>
          <a:xfrm>
            <a:off x="320386" y="2246052"/>
            <a:ext cx="5584023" cy="4093428"/>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Program Support: </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Local BC2M program manager supports each club and will physically visit each school at least 2-3 times a year with phone/email support between visits.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BC2M portal which hosts: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Event and activity ideas each club can customize to their schools needs.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Educational presentation and discussion questions to use at club meetings</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PSA’s for student use</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Advisor Guidebook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Weekly newsletters with program updates and information</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To learn more go to: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6"/>
              </a:rPr>
              <a:t>https://bringchange2mind.org/</a:t>
            </a:r>
            <a:r>
              <a:rPr lang="en-US" sz="1600" dirty="0">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EBE202CF-D734-1A40-8C20-659DD569F325}"/>
              </a:ext>
            </a:extLst>
          </p:cNvPr>
          <p:cNvSpPr txBox="1"/>
          <p:nvPr/>
        </p:nvSpPr>
        <p:spPr>
          <a:xfrm>
            <a:off x="6441682" y="2246052"/>
            <a:ext cx="5424755" cy="3539430"/>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Program Support: </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Sources of Strength website and social media to help brainstorm ideas for school-wide events and activities. Information includes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Campaign ideas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Video library of how to create campaigns </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Video PSA’s for students to use</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Advisors have access to the Advisor Resource Guide and checklist, campaign materials, videos and more.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Access to the headquarters program manager</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To learn more go to: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7"/>
              </a:rPr>
              <a:t>https://sourcesofstrength.org/</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TextBox 16">
            <a:extLst>
              <a:ext uri="{FF2B5EF4-FFF2-40B4-BE49-F238E27FC236}">
                <a16:creationId xmlns:a16="http://schemas.microsoft.com/office/drawing/2014/main" id="{947164E6-619D-B947-AEC0-CB83A36E030F}"/>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Tree>
    <p:extLst>
      <p:ext uri="{BB962C8B-B14F-4D97-AF65-F5344CB8AC3E}">
        <p14:creationId xmlns:p14="http://schemas.microsoft.com/office/powerpoint/2010/main" val="396716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21" y="1468999"/>
            <a:ext cx="11501605" cy="630942"/>
          </a:xfrm>
          <a:prstGeom prst="rect">
            <a:avLst/>
          </a:prstGeom>
        </p:spPr>
        <p:txBody>
          <a:bodyPr wrap="square">
            <a:spAutoFit/>
          </a:bodyPr>
          <a:lstStyle/>
          <a:p>
            <a:pPr lvl="1" defTabSz="914400">
              <a:spcAft>
                <a:spcPts val="600"/>
              </a:spcAft>
              <a:tabLst>
                <a:tab pos="803275" algn="l"/>
              </a:tabLst>
              <a:defRPr/>
            </a:pPr>
            <a:endParaRPr lang="en-US" sz="1600" kern="0" dirty="0">
              <a:solidFill>
                <a:sysClr val="windowText" lastClr="000000"/>
              </a:solidFill>
              <a:latin typeface="Helvetica Neue"/>
              <a:cs typeface="Helvetica Neue"/>
            </a:endParaRPr>
          </a:p>
          <a:p>
            <a:pPr marL="742950" lvl="1" indent="-285750" defTabSz="914400">
              <a:spcAft>
                <a:spcPts val="600"/>
              </a:spcAft>
              <a:buFont typeface="Arial" panose="020B0604020202020204" pitchFamily="34" charset="0"/>
              <a:buChar char="•"/>
              <a:defRPr/>
            </a:pPr>
            <a:endParaRPr lang="en-US" sz="1400" kern="0" dirty="0">
              <a:solidFill>
                <a:sysClr val="windowText" lastClr="000000"/>
              </a:solidFill>
              <a:latin typeface="Helvetica Neue"/>
              <a:cs typeface="Helvetica Neue"/>
            </a:endParaRPr>
          </a:p>
        </p:txBody>
      </p:sp>
      <p:sp>
        <p:nvSpPr>
          <p:cNvPr id="9" name="TextBox 8"/>
          <p:cNvSpPr txBox="1"/>
          <p:nvPr/>
        </p:nvSpPr>
        <p:spPr>
          <a:xfrm>
            <a:off x="17634" y="141128"/>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PEER-TO-PEER PROGRAMS</a:t>
            </a:r>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638" y="853400"/>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pic>
        <p:nvPicPr>
          <p:cNvPr id="5" name="Picture 4">
            <a:extLst>
              <a:ext uri="{FF2B5EF4-FFF2-40B4-BE49-F238E27FC236}">
                <a16:creationId xmlns:a16="http://schemas.microsoft.com/office/drawing/2014/main" id="{7DB05B72-CCE4-BF4F-B7D9-D638728BF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89" y="1412848"/>
            <a:ext cx="3662737" cy="610456"/>
          </a:xfrm>
          <a:prstGeom prst="rect">
            <a:avLst/>
          </a:prstGeom>
        </p:spPr>
      </p:pic>
      <p:pic>
        <p:nvPicPr>
          <p:cNvPr id="11" name="Picture 10">
            <a:extLst>
              <a:ext uri="{FF2B5EF4-FFF2-40B4-BE49-F238E27FC236}">
                <a16:creationId xmlns:a16="http://schemas.microsoft.com/office/drawing/2014/main" id="{AC4B8802-7C84-BE43-B936-41BA80E0A1F0}"/>
              </a:ext>
            </a:extLst>
          </p:cNvPr>
          <p:cNvPicPr>
            <a:picLocks noChangeAspect="1"/>
          </p:cNvPicPr>
          <p:nvPr/>
        </p:nvPicPr>
        <p:blipFill rotWithShape="1">
          <a:blip r:embed="rId5">
            <a:extLst>
              <a:ext uri="{28A0092B-C50C-407E-A947-70E740481C1C}">
                <a14:useLocalDpi xmlns:a14="http://schemas.microsoft.com/office/drawing/2010/main" val="0"/>
              </a:ext>
            </a:extLst>
          </a:blip>
          <a:srcRect t="20186" b="29837"/>
          <a:stretch/>
        </p:blipFill>
        <p:spPr>
          <a:xfrm>
            <a:off x="7945436" y="1353240"/>
            <a:ext cx="2595568" cy="729671"/>
          </a:xfrm>
          <a:prstGeom prst="rect">
            <a:avLst/>
          </a:prstGeom>
        </p:spPr>
      </p:pic>
      <p:sp>
        <p:nvSpPr>
          <p:cNvPr id="15" name="TextBox 14">
            <a:extLst>
              <a:ext uri="{FF2B5EF4-FFF2-40B4-BE49-F238E27FC236}">
                <a16:creationId xmlns:a16="http://schemas.microsoft.com/office/drawing/2014/main" id="{5EB2D488-B3F1-3041-B886-CEE4930EAE72}"/>
              </a:ext>
            </a:extLst>
          </p:cNvPr>
          <p:cNvSpPr txBox="1"/>
          <p:nvPr/>
        </p:nvSpPr>
        <p:spPr>
          <a:xfrm>
            <a:off x="354714" y="2351342"/>
            <a:ext cx="5424755" cy="2893100"/>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Cost: </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Free</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BC2M provides a $500 grant to help fund activities related to the BC2M mission.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Club swag is provided (free of charge) to help unify the BC2M members and highlight the presence of the club on campus. </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One–year, free subscription to Headspace meditation app for all club members (valued at $145). </a:t>
            </a:r>
          </a:p>
          <a:p>
            <a:endParaRPr lang="en-US" dirty="0"/>
          </a:p>
        </p:txBody>
      </p:sp>
      <p:sp>
        <p:nvSpPr>
          <p:cNvPr id="16" name="TextBox 15">
            <a:extLst>
              <a:ext uri="{FF2B5EF4-FFF2-40B4-BE49-F238E27FC236}">
                <a16:creationId xmlns:a16="http://schemas.microsoft.com/office/drawing/2014/main" id="{EBE202CF-D734-1A40-8C20-659DD569F325}"/>
              </a:ext>
            </a:extLst>
          </p:cNvPr>
          <p:cNvSpPr txBox="1"/>
          <p:nvPr/>
        </p:nvSpPr>
        <p:spPr>
          <a:xfrm>
            <a:off x="6455273" y="2401247"/>
            <a:ext cx="5424755" cy="2154436"/>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Cost:</a:t>
            </a:r>
          </a:p>
          <a:p>
            <a:endParaRPr lang="en-US"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First year: $5,000 per school for full-day advisor training and full-day peer leader training.</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Second year: pending as we work to train a 1N5 employee to be a National Trainer</a:t>
            </a:r>
          </a:p>
          <a:p>
            <a:endParaRPr lang="en-US" dirty="0"/>
          </a:p>
        </p:txBody>
      </p:sp>
      <p:sp>
        <p:nvSpPr>
          <p:cNvPr id="13" name="TextBox 12">
            <a:extLst>
              <a:ext uri="{FF2B5EF4-FFF2-40B4-BE49-F238E27FC236}">
                <a16:creationId xmlns:a16="http://schemas.microsoft.com/office/drawing/2014/main" id="{97405BA0-DE84-674A-96BB-BC64377FCA90}"/>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cxnSp>
        <p:nvCxnSpPr>
          <p:cNvPr id="17" name="Straight Connector 16">
            <a:extLst>
              <a:ext uri="{FF2B5EF4-FFF2-40B4-BE49-F238E27FC236}">
                <a16:creationId xmlns:a16="http://schemas.microsoft.com/office/drawing/2014/main" id="{24AC9452-75E8-9340-91E0-ED924A5D7E33}"/>
              </a:ext>
            </a:extLst>
          </p:cNvPr>
          <p:cNvCxnSpPr>
            <a:cxnSpLocks/>
          </p:cNvCxnSpPr>
          <p:nvPr/>
        </p:nvCxnSpPr>
        <p:spPr>
          <a:xfrm flipH="1">
            <a:off x="6095999" y="1303102"/>
            <a:ext cx="1" cy="4726926"/>
          </a:xfrm>
          <a:prstGeom prst="line">
            <a:avLst/>
          </a:prstGeom>
          <a:ln w="38100">
            <a:solidFill>
              <a:srgbClr val="C4D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21" y="1468999"/>
            <a:ext cx="11501605" cy="630942"/>
          </a:xfrm>
          <a:prstGeom prst="rect">
            <a:avLst/>
          </a:prstGeom>
        </p:spPr>
        <p:txBody>
          <a:bodyPr wrap="square">
            <a:spAutoFit/>
          </a:bodyPr>
          <a:lstStyle/>
          <a:p>
            <a:pPr lvl="1" defTabSz="914400">
              <a:spcAft>
                <a:spcPts val="600"/>
              </a:spcAft>
              <a:tabLst>
                <a:tab pos="803275" algn="l"/>
              </a:tabLst>
              <a:defRPr/>
            </a:pPr>
            <a:endParaRPr lang="en-US" sz="1600" kern="0" dirty="0">
              <a:solidFill>
                <a:sysClr val="windowText" lastClr="000000"/>
              </a:solidFill>
              <a:latin typeface="Helvetica Neue"/>
              <a:cs typeface="Helvetica Neue"/>
            </a:endParaRPr>
          </a:p>
          <a:p>
            <a:pPr marL="742950" lvl="1" indent="-285750" defTabSz="914400">
              <a:spcAft>
                <a:spcPts val="600"/>
              </a:spcAft>
              <a:buFont typeface="Arial" panose="020B0604020202020204" pitchFamily="34" charset="0"/>
              <a:buChar char="•"/>
              <a:defRPr/>
            </a:pPr>
            <a:endParaRPr lang="en-US" sz="1400" kern="0" dirty="0">
              <a:solidFill>
                <a:sysClr val="windowText" lastClr="000000"/>
              </a:solidFill>
              <a:latin typeface="Helvetica Neue"/>
              <a:cs typeface="Helvetica Neue"/>
            </a:endParaRPr>
          </a:p>
        </p:txBody>
      </p:sp>
      <p:sp>
        <p:nvSpPr>
          <p:cNvPr id="9" name="TextBox 8"/>
          <p:cNvSpPr txBox="1"/>
          <p:nvPr/>
        </p:nvSpPr>
        <p:spPr>
          <a:xfrm>
            <a:off x="17634" y="141128"/>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PEER-TO-PEER PROGRAMS</a:t>
            </a:r>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638" y="853400"/>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pic>
        <p:nvPicPr>
          <p:cNvPr id="5" name="Picture 4">
            <a:extLst>
              <a:ext uri="{FF2B5EF4-FFF2-40B4-BE49-F238E27FC236}">
                <a16:creationId xmlns:a16="http://schemas.microsoft.com/office/drawing/2014/main" id="{7DB05B72-CCE4-BF4F-B7D9-D638728BF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89" y="1412848"/>
            <a:ext cx="3662737" cy="610456"/>
          </a:xfrm>
          <a:prstGeom prst="rect">
            <a:avLst/>
          </a:prstGeom>
        </p:spPr>
      </p:pic>
      <p:pic>
        <p:nvPicPr>
          <p:cNvPr id="11" name="Picture 10">
            <a:extLst>
              <a:ext uri="{FF2B5EF4-FFF2-40B4-BE49-F238E27FC236}">
                <a16:creationId xmlns:a16="http://schemas.microsoft.com/office/drawing/2014/main" id="{AC4B8802-7C84-BE43-B936-41BA80E0A1F0}"/>
              </a:ext>
            </a:extLst>
          </p:cNvPr>
          <p:cNvPicPr>
            <a:picLocks noChangeAspect="1"/>
          </p:cNvPicPr>
          <p:nvPr/>
        </p:nvPicPr>
        <p:blipFill rotWithShape="1">
          <a:blip r:embed="rId5">
            <a:extLst>
              <a:ext uri="{28A0092B-C50C-407E-A947-70E740481C1C}">
                <a14:useLocalDpi xmlns:a14="http://schemas.microsoft.com/office/drawing/2010/main" val="0"/>
              </a:ext>
            </a:extLst>
          </a:blip>
          <a:srcRect t="20186" b="29837"/>
          <a:stretch/>
        </p:blipFill>
        <p:spPr>
          <a:xfrm>
            <a:off x="7945436" y="1353240"/>
            <a:ext cx="2595568" cy="729671"/>
          </a:xfrm>
          <a:prstGeom prst="rect">
            <a:avLst/>
          </a:prstGeom>
        </p:spPr>
      </p:pic>
      <p:sp>
        <p:nvSpPr>
          <p:cNvPr id="16" name="TextBox 15">
            <a:extLst>
              <a:ext uri="{FF2B5EF4-FFF2-40B4-BE49-F238E27FC236}">
                <a16:creationId xmlns:a16="http://schemas.microsoft.com/office/drawing/2014/main" id="{EBE202CF-D734-1A40-8C20-659DD569F325}"/>
              </a:ext>
            </a:extLst>
          </p:cNvPr>
          <p:cNvSpPr txBox="1"/>
          <p:nvPr/>
        </p:nvSpPr>
        <p:spPr>
          <a:xfrm>
            <a:off x="485383" y="2400665"/>
            <a:ext cx="5424755" cy="3354765"/>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What’s the evidence say?</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sz="1600" dirty="0">
                <a:latin typeface="Helvetica Neue" panose="02000503000000020004" pitchFamily="2" charset="0"/>
                <a:ea typeface="Helvetica Neue" panose="02000503000000020004" pitchFamily="2" charset="0"/>
                <a:cs typeface="Helvetica Neue" panose="02000503000000020004" pitchFamily="2" charset="0"/>
              </a:rPr>
              <a:t>Student involvement in BC2M High School Program clubs was associated with:</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greater mental health knowledge</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enhanced attitudes</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decreased social distance</a:t>
            </a:r>
          </a:p>
          <a:p>
            <a:pPr marL="742950" lvl="1"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increased positive actions to reduce stigma. </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Link to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6"/>
              </a:rPr>
              <a:t>report</a:t>
            </a:r>
            <a:r>
              <a:rPr lang="en-US" sz="160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3" name="TextBox 12">
            <a:extLst>
              <a:ext uri="{FF2B5EF4-FFF2-40B4-BE49-F238E27FC236}">
                <a16:creationId xmlns:a16="http://schemas.microsoft.com/office/drawing/2014/main" id="{97405BA0-DE84-674A-96BB-BC64377FCA90}"/>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cxnSp>
        <p:nvCxnSpPr>
          <p:cNvPr id="17" name="Straight Connector 16">
            <a:extLst>
              <a:ext uri="{FF2B5EF4-FFF2-40B4-BE49-F238E27FC236}">
                <a16:creationId xmlns:a16="http://schemas.microsoft.com/office/drawing/2014/main" id="{B146546D-9D8A-AE4D-934F-2A6186DEE9B1}"/>
              </a:ext>
            </a:extLst>
          </p:cNvPr>
          <p:cNvCxnSpPr>
            <a:cxnSpLocks/>
          </p:cNvCxnSpPr>
          <p:nvPr/>
        </p:nvCxnSpPr>
        <p:spPr>
          <a:xfrm flipH="1">
            <a:off x="6095999" y="1303102"/>
            <a:ext cx="1" cy="4726926"/>
          </a:xfrm>
          <a:prstGeom prst="line">
            <a:avLst/>
          </a:prstGeom>
          <a:ln w="38100">
            <a:solidFill>
              <a:srgbClr val="C4D6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C58195-874C-A447-9B69-33056930A3D2}"/>
              </a:ext>
            </a:extLst>
          </p:cNvPr>
          <p:cNvSpPr txBox="1"/>
          <p:nvPr/>
        </p:nvSpPr>
        <p:spPr>
          <a:xfrm>
            <a:off x="6530842" y="2372837"/>
            <a:ext cx="5424755" cy="3631763"/>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What’s the evidence say?</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Increase in peer leaders’ connectedness to adults</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Increase in peer leaders’ school engagement</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Peer leaders in larger schools were four times more likely to refer a suicidal friend to an adult</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Among general student population, the program increased positive perceptions of adult support for suicidal youth and the acceptability of seeking help</a:t>
            </a: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Positive perception of adult support increased most in students with a history of suicidal thoughts</a:t>
            </a:r>
          </a:p>
          <a:p>
            <a:pPr marL="285750" indent="-285750">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Link to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7"/>
              </a:rPr>
              <a:t>overview</a:t>
            </a:r>
            <a:r>
              <a:rPr lang="en-US" sz="1600" dirty="0">
                <a:latin typeface="Helvetica Neue" panose="02000503000000020004" pitchFamily="2" charset="0"/>
                <a:ea typeface="Helvetica Neue" panose="02000503000000020004" pitchFamily="2" charset="0"/>
                <a:cs typeface="Helvetica Neue" panose="02000503000000020004" pitchFamily="2" charset="0"/>
              </a:rPr>
              <a:t> and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8"/>
              </a:rPr>
              <a:t>report</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Tree>
    <p:extLst>
      <p:ext uri="{BB962C8B-B14F-4D97-AF65-F5344CB8AC3E}">
        <p14:creationId xmlns:p14="http://schemas.microsoft.com/office/powerpoint/2010/main" val="138600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211692"/>
            <a:ext cx="12191999" cy="707886"/>
          </a:xfrm>
          <a:prstGeom prst="rect">
            <a:avLst/>
          </a:prstGeom>
          <a:noFill/>
        </p:spPr>
        <p:txBody>
          <a:bodyPr wrap="square" rtlCol="0">
            <a:spAutoFit/>
          </a:bodyPr>
          <a:lstStyle/>
          <a:p>
            <a:pPr algn="ctr"/>
            <a:r>
              <a:rPr lang="en-US" sz="4000" b="1" dirty="0">
                <a:solidFill>
                  <a:srgbClr val="C4D600"/>
                </a:solidFill>
                <a:latin typeface="Helvetica Neue"/>
                <a:cs typeface="Helvetica Neue"/>
              </a:rPr>
              <a:t>WARRIOR RUN: HIGH SCHOOL CHALLENGE</a:t>
            </a:r>
          </a:p>
        </p:txBody>
      </p:sp>
      <p:sp>
        <p:nvSpPr>
          <p:cNvPr id="8" name="TextBox 7"/>
          <p:cNvSpPr txBox="1"/>
          <p:nvPr/>
        </p:nvSpPr>
        <p:spPr>
          <a:xfrm>
            <a:off x="0" y="1258981"/>
            <a:ext cx="11669336" cy="584775"/>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endParaRPr lang="en-US" sz="1600" b="1" kern="0" dirty="0">
              <a:solidFill>
                <a:sysClr val="windowText" lastClr="000000"/>
              </a:solidFill>
              <a:latin typeface="Helvetica Neue"/>
              <a:cs typeface="Helvetica Neue"/>
            </a:endParaRPr>
          </a:p>
          <a:p>
            <a:pPr lvl="1" defTabSz="914400">
              <a:spcAft>
                <a:spcPts val="600"/>
              </a:spcAft>
              <a:defRPr/>
            </a:pPr>
            <a:r>
              <a:rPr kumimoji="0" lang="en-US" sz="1600" b="1" i="0" u="none" strike="noStrike" kern="0" cap="none" spc="0" normalizeH="0" noProof="0" dirty="0">
                <a:ln>
                  <a:noFill/>
                </a:ln>
                <a:effectLst/>
                <a:uLnTx/>
                <a:uFillTx/>
                <a:latin typeface="Helvetica Neue"/>
                <a:cs typeface="Helvetica Neue"/>
              </a:rPr>
              <a:t> </a:t>
            </a:r>
            <a:endParaRPr kumimoji="0" lang="en-US" sz="1600" b="1" i="0" u="none" strike="noStrike" kern="0" cap="none" spc="0" normalizeH="0" noProof="0" dirty="0">
              <a:ln>
                <a:noFill/>
              </a:ln>
              <a:solidFill>
                <a:srgbClr val="E03C31"/>
              </a:solidFill>
              <a:effectLst/>
              <a:uLnTx/>
              <a:uFillTx/>
              <a:latin typeface="Helvetica Neue"/>
              <a:cs typeface="Helvetica Neue"/>
            </a:endParaRPr>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941606"/>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11" name="TextBox 10">
            <a:extLst>
              <a:ext uri="{FF2B5EF4-FFF2-40B4-BE49-F238E27FC236}">
                <a16:creationId xmlns:a16="http://schemas.microsoft.com/office/drawing/2014/main" id="{94204041-E939-CA48-8137-4DCF50AA0622}"/>
              </a:ext>
            </a:extLst>
          </p:cNvPr>
          <p:cNvSpPr txBox="1"/>
          <p:nvPr/>
        </p:nvSpPr>
        <p:spPr>
          <a:xfrm>
            <a:off x="123464" y="6229141"/>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
        <p:nvSpPr>
          <p:cNvPr id="2" name="TextBox 1">
            <a:extLst>
              <a:ext uri="{FF2B5EF4-FFF2-40B4-BE49-F238E27FC236}">
                <a16:creationId xmlns:a16="http://schemas.microsoft.com/office/drawing/2014/main" id="{AB284841-E515-5846-8FEE-DE1828DB7F4A}"/>
              </a:ext>
            </a:extLst>
          </p:cNvPr>
          <p:cNvSpPr txBox="1"/>
          <p:nvPr/>
        </p:nvSpPr>
        <p:spPr>
          <a:xfrm>
            <a:off x="483326" y="1632857"/>
            <a:ext cx="11482251" cy="3877985"/>
          </a:xfrm>
          <a:prstGeom prst="rect">
            <a:avLst/>
          </a:prstGeom>
          <a:noFill/>
        </p:spPr>
        <p:txBody>
          <a:bodyPr wrap="square" rtlCol="0">
            <a:spAutoFit/>
          </a:bodyPr>
          <a:lstStyle/>
          <a:p>
            <a:r>
              <a:rPr lang="en-US" sz="2000"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How the High School Challenge Works: </a:t>
            </a:r>
          </a:p>
          <a:p>
            <a:endParaRPr lang="en-US" sz="500"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500"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Schools create a team for the High School Challenge on the </a:t>
            </a:r>
            <a:r>
              <a:rPr lang="en-US" dirty="0">
                <a:latin typeface="Helvetica Neue" panose="02000503000000020004" pitchFamily="2" charset="0"/>
                <a:ea typeface="Helvetica Neue" panose="02000503000000020004" pitchFamily="2" charset="0"/>
                <a:cs typeface="Helvetica Neue" panose="02000503000000020004" pitchFamily="2" charset="0"/>
                <a:hlinkClick r:id="rId4"/>
              </a:rPr>
              <a:t>http://cincywarriorrun.org/</a:t>
            </a:r>
            <a:r>
              <a:rPr lang="en-US" dirty="0">
                <a:latin typeface="Helvetica Neue" panose="02000503000000020004" pitchFamily="2" charset="0"/>
                <a:ea typeface="Helvetica Neue" panose="02000503000000020004" pitchFamily="2" charset="0"/>
                <a:cs typeface="Helvetica Neue" panose="02000503000000020004" pitchFamily="2" charset="0"/>
              </a:rPr>
              <a:t> website </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Schools compete for one $1500 student scholarship, a Skyline Chili party, and a traveling trophy</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100% of the funds raised for each school are returned to that school to be used for new mental health education programming. </a:t>
            </a:r>
          </a:p>
          <a:p>
            <a:pPr marL="742950" lvl="1"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1N5 works with the school administration to develop programming based on each school’s unique needs. </a:t>
            </a:r>
          </a:p>
          <a:p>
            <a:pPr marL="742950" lvl="1"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1N5 provides additional grant money to each school. </a:t>
            </a:r>
          </a:p>
          <a:p>
            <a:pPr marL="285750" indent="-285750">
              <a:buFont typeface="Arial" panose="020B0604020202020204" pitchFamily="34" charset="0"/>
              <a:buChar char="•"/>
            </a:pPr>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Score breakdown: </a:t>
            </a:r>
          </a:p>
          <a:p>
            <a:pPr marL="742950" lvl="1"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 of students running (as a % of student population) </a:t>
            </a:r>
          </a:p>
          <a:p>
            <a:pPr marL="742950" lvl="1"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 of students volunteering (as a % of student population) </a:t>
            </a:r>
          </a:p>
          <a:p>
            <a:pPr marL="742950" lvl="1"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Overall dollars raised. </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E119983-A190-5446-BCB3-8EC14F038431}"/>
              </a:ext>
            </a:extLst>
          </p:cNvPr>
          <p:cNvPicPr>
            <a:picLocks noChangeAspect="1"/>
          </p:cNvPicPr>
          <p:nvPr/>
        </p:nvPicPr>
        <p:blipFill rotWithShape="1">
          <a:blip r:embed="rId5"/>
          <a:srcRect l="35357" r="34214"/>
          <a:stretch/>
        </p:blipFill>
        <p:spPr>
          <a:xfrm>
            <a:off x="7450527" y="4332569"/>
            <a:ext cx="4515050" cy="1188557"/>
          </a:xfrm>
          <a:prstGeom prst="rect">
            <a:avLst/>
          </a:prstGeom>
        </p:spPr>
      </p:pic>
    </p:spTree>
    <p:extLst>
      <p:ext uri="{BB962C8B-B14F-4D97-AF65-F5344CB8AC3E}">
        <p14:creationId xmlns:p14="http://schemas.microsoft.com/office/powerpoint/2010/main" val="95962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211692"/>
            <a:ext cx="12191999"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COMMUNITY INITIATIVES</a:t>
            </a:r>
          </a:p>
        </p:txBody>
      </p:sp>
      <p:sp>
        <p:nvSpPr>
          <p:cNvPr id="8" name="TextBox 7"/>
          <p:cNvSpPr txBox="1"/>
          <p:nvPr/>
        </p:nvSpPr>
        <p:spPr>
          <a:xfrm>
            <a:off x="0" y="1258981"/>
            <a:ext cx="11669336" cy="4693593"/>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endParaRPr lang="en-US" sz="1600" b="1" kern="0" dirty="0">
              <a:solidFill>
                <a:sysClr val="windowText" lastClr="000000"/>
              </a:solidFill>
              <a:latin typeface="Helvetica Neue"/>
              <a:cs typeface="Helvetica Neue"/>
            </a:endParaRPr>
          </a:p>
          <a:p>
            <a:pPr lvl="1" defTabSz="914400">
              <a:spcAft>
                <a:spcPts val="600"/>
              </a:spcAft>
              <a:defRPr/>
            </a:pPr>
            <a:r>
              <a:rPr kumimoji="0" lang="en-US" sz="1600" b="1" i="0" u="none" strike="noStrike" kern="0" cap="none" spc="0" normalizeH="0" noProof="0" dirty="0">
                <a:ln>
                  <a:noFill/>
                </a:ln>
                <a:effectLst/>
                <a:uLnTx/>
                <a:uFillTx/>
                <a:latin typeface="Helvetica Neue"/>
                <a:cs typeface="Helvetica Neue"/>
              </a:rPr>
              <a:t> </a:t>
            </a:r>
            <a:r>
              <a:rPr kumimoji="0" lang="en-US" sz="1600" b="1" i="0" u="none" strike="noStrike" kern="0" cap="none" spc="0" normalizeH="0" noProof="0" dirty="0">
                <a:ln>
                  <a:noFill/>
                </a:ln>
                <a:solidFill>
                  <a:srgbClr val="E03C31"/>
                </a:solidFill>
                <a:effectLst/>
                <a:uLnTx/>
                <a:uFillTx/>
                <a:latin typeface="Helvetica Neue"/>
                <a:cs typeface="Helvetica Neue"/>
              </a:rPr>
              <a:t>Brain Health Network</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In conjunction with </a:t>
            </a:r>
            <a:r>
              <a:rPr lang="en-US" sz="1600" i="1" kern="0" dirty="0" err="1">
                <a:latin typeface="Helvetica Neue"/>
                <a:cs typeface="Helvetica Neue"/>
              </a:rPr>
              <a:t>MindPeace</a:t>
            </a:r>
            <a:r>
              <a:rPr lang="en-US" sz="1600" i="1" kern="0" dirty="0">
                <a:latin typeface="Helvetica Neue"/>
                <a:cs typeface="Helvetica Neue"/>
              </a:rPr>
              <a:t>*, </a:t>
            </a:r>
            <a:r>
              <a:rPr lang="en-US" sz="1600" kern="0" dirty="0">
                <a:solidFill>
                  <a:sysClr val="windowText" lastClr="000000"/>
                </a:solidFill>
                <a:latin typeface="Helvetica Neue"/>
                <a:cs typeface="Helvetica Neue"/>
              </a:rPr>
              <a:t>we have a coalition of 14 area school leaders that discuss current mental health needs of their students. Discuss programs that are working as well as share successes and barriers to improve the region’s mental health programming. </a:t>
            </a:r>
          </a:p>
          <a:p>
            <a:pPr marL="522288" lvl="2" defTabSz="914400">
              <a:spcAft>
                <a:spcPts val="600"/>
              </a:spcAft>
              <a:defRPr/>
            </a:pPr>
            <a:r>
              <a:rPr lang="en-US" sz="1600" b="1" kern="0" dirty="0">
                <a:solidFill>
                  <a:srgbClr val="E03C31"/>
                </a:solidFill>
                <a:latin typeface="Helvetica Neue"/>
                <a:cs typeface="Helvetica Neue"/>
              </a:rPr>
              <a:t>Youth Mental Health Innovation Challenge</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Bring 100 area youth together to brainstorm solutions to address the youth mental health crisis.</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Competition to award $9,000 in funding to implement ideas.</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Working with Cincinnati leaders to facilitate the day.</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To learn more go to, </a:t>
            </a:r>
            <a:r>
              <a:rPr lang="en-US" sz="1600" dirty="0">
                <a:hlinkClick r:id="rId3"/>
              </a:rPr>
              <a:t>https://1n5.org/innovationchallenge</a:t>
            </a:r>
            <a:r>
              <a:rPr lang="en-US" sz="1600" kern="0" dirty="0">
                <a:solidFill>
                  <a:sysClr val="windowText" lastClr="000000"/>
                </a:solidFill>
                <a:latin typeface="Helvetica Neue"/>
                <a:cs typeface="Helvetica Neue"/>
              </a:rPr>
              <a:t> </a:t>
            </a:r>
            <a:endParaRPr lang="en-US" sz="1600" kern="0" dirty="0">
              <a:solidFill>
                <a:srgbClr val="E03C31"/>
              </a:solidFill>
              <a:latin typeface="Helvetica Neue"/>
              <a:cs typeface="Helvetica Neue"/>
            </a:endParaRPr>
          </a:p>
          <a:p>
            <a:pPr lvl="1" defTabSz="914400">
              <a:defRPr/>
            </a:pPr>
            <a:endParaRPr lang="en-US" sz="900" b="1" kern="0" dirty="0">
              <a:solidFill>
                <a:srgbClr val="FF0000"/>
              </a:solidFill>
              <a:latin typeface="Helvetica Neue"/>
              <a:cs typeface="Helvetica Neue"/>
            </a:endParaRPr>
          </a:p>
          <a:p>
            <a:pPr lvl="1" defTabSz="914400">
              <a:spcAft>
                <a:spcPts val="600"/>
              </a:spcAft>
              <a:buClr>
                <a:srgbClr val="FF0000"/>
              </a:buClr>
              <a:defRPr/>
            </a:pPr>
            <a:r>
              <a:rPr lang="en-US" sz="1600" b="1" kern="0" dirty="0">
                <a:solidFill>
                  <a:srgbClr val="E03C31"/>
                </a:solidFill>
                <a:latin typeface="Helvetica Neue"/>
                <a:cs typeface="Helvetica Neue"/>
              </a:rPr>
              <a:t>Partnership with Cincinnati Children’s Hospital </a:t>
            </a:r>
          </a:p>
          <a:p>
            <a:pPr marL="1371600" lvl="2" indent="-450850" defTabSz="914400">
              <a:spcAft>
                <a:spcPts val="600"/>
              </a:spcAft>
              <a:buClr>
                <a:srgbClr val="FF0000"/>
              </a:buClr>
              <a:buFont typeface="Arial" panose="020B0604020202020204" pitchFamily="34" charset="0"/>
              <a:buChar char="•"/>
              <a:defRPr/>
            </a:pPr>
            <a:r>
              <a:rPr lang="en-US" sz="1600" kern="0" dirty="0">
                <a:latin typeface="Helvetica Neue"/>
                <a:cs typeface="Helvetica Neue"/>
              </a:rPr>
              <a:t>Partner with Children’s Hospital provide the </a:t>
            </a:r>
            <a:r>
              <a:rPr lang="en-US" sz="1600" i="1" kern="0" dirty="0">
                <a:latin typeface="Helvetica Neue"/>
                <a:cs typeface="Helvetica Neue"/>
              </a:rPr>
              <a:t>Adapting for Life -Surviving the Teens program to Cincinnati Schools. </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Provided resources to help expand the program from being in 24 schools to 75 schools. </a:t>
            </a:r>
          </a:p>
          <a:p>
            <a:pPr marL="1371600" lvl="2" indent="-457200" defTabSz="914400">
              <a:spcAft>
                <a:spcPts val="600"/>
              </a:spcAft>
              <a:buFont typeface="Arial" pitchFamily="34" charset="0"/>
              <a:buChar char="•"/>
              <a:defRPr/>
            </a:pPr>
            <a:r>
              <a:rPr lang="en-US" sz="1600" kern="0" dirty="0">
                <a:solidFill>
                  <a:sysClr val="windowText" lastClr="000000"/>
                </a:solidFill>
                <a:latin typeface="Helvetica Neue"/>
                <a:cs typeface="Helvetica Neue"/>
              </a:rPr>
              <a:t>To learn more about the free program, contact Stacey Hoffmann </a:t>
            </a:r>
          </a:p>
        </p:txBody>
      </p:sp>
      <p:sp>
        <p:nvSpPr>
          <p:cNvPr id="9" name="TextBox 8"/>
          <p:cNvSpPr txBox="1"/>
          <p:nvPr/>
        </p:nvSpPr>
        <p:spPr>
          <a:xfrm>
            <a:off x="246927" y="5846422"/>
            <a:ext cx="11945073" cy="245887"/>
          </a:xfrm>
          <a:prstGeom prst="rect">
            <a:avLst/>
          </a:prstGeom>
          <a:noFill/>
        </p:spPr>
        <p:txBody>
          <a:bodyPr wrap="square" rtlCol="0">
            <a:spAutoFit/>
          </a:bodyPr>
          <a:lstStyle/>
          <a:p>
            <a:r>
              <a:rPr lang="en-US" sz="1000" b="1" kern="0" dirty="0">
                <a:solidFill>
                  <a:srgbClr val="FF0000"/>
                </a:solidFill>
              </a:rPr>
              <a:t>*</a:t>
            </a:r>
            <a:r>
              <a:rPr lang="en-US" sz="1000" b="1" kern="0" dirty="0" err="1">
                <a:solidFill>
                  <a:srgbClr val="FF0000"/>
                </a:solidFill>
              </a:rPr>
              <a:t>MindPeace</a:t>
            </a:r>
            <a:r>
              <a:rPr lang="en-US" sz="1000" b="1" kern="0" dirty="0">
                <a:solidFill>
                  <a:srgbClr val="FF0000"/>
                </a:solidFill>
              </a:rPr>
              <a:t> </a:t>
            </a:r>
            <a:r>
              <a:rPr lang="en-US" sz="1000" kern="0" dirty="0">
                <a:solidFill>
                  <a:sysClr val="windowText" lastClr="000000"/>
                </a:solidFill>
              </a:rPr>
              <a:t>is a non-profit organization that works with area social service agencies to put mental health counselors into schools: private insurance or Medicaid pays for the counseling services.</a:t>
            </a:r>
            <a:endParaRPr lang="en-US" sz="1000" dirty="0"/>
          </a:p>
        </p:txBody>
      </p:sp>
      <p:sp>
        <p:nvSpPr>
          <p:cNvPr id="10" name="Rectangle 9"/>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941606"/>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n5Logo 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11" name="TextBox 10">
            <a:extLst>
              <a:ext uri="{FF2B5EF4-FFF2-40B4-BE49-F238E27FC236}">
                <a16:creationId xmlns:a16="http://schemas.microsoft.com/office/drawing/2014/main" id="{94204041-E939-CA48-8137-4DCF50AA0622}"/>
              </a:ext>
            </a:extLst>
          </p:cNvPr>
          <p:cNvSpPr txBox="1"/>
          <p:nvPr/>
        </p:nvSpPr>
        <p:spPr>
          <a:xfrm>
            <a:off x="123464" y="6229141"/>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59448"/>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059047"/>
            <a:ext cx="12191999" cy="4062651"/>
          </a:xfrm>
          <a:prstGeom prst="rect">
            <a:avLst/>
          </a:prstGeom>
          <a:noFill/>
        </p:spPr>
        <p:txBody>
          <a:bodyPr wrap="square" rtlCol="0">
            <a:spAutoFit/>
          </a:bodyPr>
          <a:lstStyle/>
          <a:p>
            <a:pPr algn="ctr"/>
            <a:r>
              <a:rPr lang="en-US" sz="4400" b="1" dirty="0">
                <a:solidFill>
                  <a:srgbClr val="350477"/>
                </a:solidFill>
                <a:latin typeface="Helvetica Neue"/>
                <a:cs typeface="Helvetica Neue"/>
              </a:rPr>
              <a:t>Help </a:t>
            </a:r>
            <a:r>
              <a:rPr lang="en-US" sz="4400" b="1" dirty="0">
                <a:solidFill>
                  <a:srgbClr val="E03C31"/>
                </a:solidFill>
                <a:latin typeface="Helvetica Neue"/>
                <a:cs typeface="Helvetica Neue"/>
              </a:rPr>
              <a:t>STOP</a:t>
            </a:r>
            <a:r>
              <a:rPr lang="en-US" sz="4400" b="1" dirty="0">
                <a:solidFill>
                  <a:srgbClr val="350477"/>
                </a:solidFill>
                <a:latin typeface="Helvetica Neue"/>
                <a:cs typeface="Helvetica Neue"/>
              </a:rPr>
              <a:t> the </a:t>
            </a:r>
            <a:r>
              <a:rPr lang="en-US" sz="4400" b="1" dirty="0">
                <a:solidFill>
                  <a:srgbClr val="E03C31"/>
                </a:solidFill>
                <a:latin typeface="Helvetica Neue"/>
                <a:cs typeface="Helvetica Neue"/>
              </a:rPr>
              <a:t>STIGMA</a:t>
            </a:r>
            <a:r>
              <a:rPr lang="en-US" sz="4400" b="1" dirty="0">
                <a:solidFill>
                  <a:srgbClr val="350477"/>
                </a:solidFill>
                <a:latin typeface="Helvetica Neue"/>
                <a:cs typeface="Helvetica Neue"/>
              </a:rPr>
              <a:t> and </a:t>
            </a:r>
          </a:p>
          <a:p>
            <a:pPr algn="ctr"/>
            <a:r>
              <a:rPr lang="en-US" sz="4400" b="1" dirty="0">
                <a:solidFill>
                  <a:srgbClr val="C4D600"/>
                </a:solidFill>
                <a:latin typeface="Helvetica Neue"/>
                <a:cs typeface="Helvetica Neue"/>
              </a:rPr>
              <a:t>START</a:t>
            </a:r>
            <a:r>
              <a:rPr lang="en-US" sz="4400" b="1" dirty="0">
                <a:solidFill>
                  <a:srgbClr val="350477"/>
                </a:solidFill>
                <a:latin typeface="Helvetica Neue"/>
                <a:cs typeface="Helvetica Neue"/>
              </a:rPr>
              <a:t> the </a:t>
            </a:r>
            <a:r>
              <a:rPr lang="en-US" sz="4400" b="1" dirty="0">
                <a:solidFill>
                  <a:srgbClr val="C4D600"/>
                </a:solidFill>
                <a:latin typeface="Helvetica Neue"/>
                <a:cs typeface="Helvetica Neue"/>
              </a:rPr>
              <a:t>CONVERSATION</a:t>
            </a:r>
            <a:r>
              <a:rPr lang="en-US" sz="4400" b="1" dirty="0">
                <a:solidFill>
                  <a:srgbClr val="350477"/>
                </a:solidFill>
                <a:latin typeface="Helvetica Neue"/>
                <a:cs typeface="Helvetica Neue"/>
              </a:rPr>
              <a:t>.</a:t>
            </a:r>
          </a:p>
          <a:p>
            <a:pPr algn="ctr"/>
            <a:endParaRPr lang="en-US" sz="4400" b="1" dirty="0">
              <a:solidFill>
                <a:srgbClr val="350477"/>
              </a:solidFill>
              <a:latin typeface="Helvetica Neue"/>
              <a:cs typeface="Helvetica Neue"/>
            </a:endParaRPr>
          </a:p>
          <a:p>
            <a:pPr algn="ctr"/>
            <a:r>
              <a:rPr lang="en-US" sz="2800" b="1" dirty="0">
                <a:solidFill>
                  <a:srgbClr val="350477"/>
                </a:solidFill>
                <a:latin typeface="Helvetica Neue"/>
                <a:cs typeface="Helvetica Neue"/>
              </a:rPr>
              <a:t>Together, we can make a lasting impact on our community. </a:t>
            </a:r>
          </a:p>
          <a:p>
            <a:pPr algn="ctr"/>
            <a:endParaRPr lang="en-US" sz="4400" b="1" dirty="0">
              <a:solidFill>
                <a:srgbClr val="350477"/>
              </a:solidFill>
              <a:latin typeface="Helvetica Neue"/>
              <a:cs typeface="Helvetica Neue"/>
            </a:endParaRPr>
          </a:p>
          <a:p>
            <a:pPr algn="ctr"/>
            <a:r>
              <a:rPr lang="en-US" dirty="0">
                <a:solidFill>
                  <a:schemeClr val="tx1">
                    <a:lumMod val="50000"/>
                    <a:lumOff val="50000"/>
                  </a:schemeClr>
                </a:solidFill>
                <a:latin typeface="Helvetica Neue"/>
                <a:cs typeface="Helvetica Neue"/>
              </a:rPr>
              <a:t>Nancy </a:t>
            </a:r>
            <a:r>
              <a:rPr lang="en-US" dirty="0" err="1">
                <a:solidFill>
                  <a:schemeClr val="tx1">
                    <a:lumMod val="50000"/>
                    <a:lumOff val="50000"/>
                  </a:schemeClr>
                </a:solidFill>
                <a:latin typeface="Helvetica Neue"/>
                <a:cs typeface="Helvetica Neue"/>
              </a:rPr>
              <a:t>Eigel</a:t>
            </a:r>
            <a:r>
              <a:rPr lang="en-US" dirty="0">
                <a:solidFill>
                  <a:schemeClr val="tx1">
                    <a:lumMod val="50000"/>
                    <a:lumOff val="50000"/>
                  </a:schemeClr>
                </a:solidFill>
                <a:latin typeface="Helvetica Neue"/>
                <a:cs typeface="Helvetica Neue"/>
              </a:rPr>
              <a:t>-Miller</a:t>
            </a:r>
          </a:p>
          <a:p>
            <a:pPr algn="ctr"/>
            <a:r>
              <a:rPr lang="en-US" dirty="0">
                <a:solidFill>
                  <a:schemeClr val="tx1">
                    <a:lumMod val="50000"/>
                    <a:lumOff val="50000"/>
                  </a:schemeClr>
                </a:solidFill>
                <a:latin typeface="Helvetica Neue"/>
                <a:cs typeface="Helvetica Neue"/>
              </a:rPr>
              <a:t>Nancy_miller@1N5.org</a:t>
            </a:r>
          </a:p>
          <a:p>
            <a:pPr algn="ctr"/>
            <a:r>
              <a:rPr lang="en-US" dirty="0">
                <a:solidFill>
                  <a:schemeClr val="tx1">
                    <a:lumMod val="50000"/>
                    <a:lumOff val="50000"/>
                  </a:schemeClr>
                </a:solidFill>
                <a:latin typeface="Helvetica Neue"/>
                <a:cs typeface="Helvetica Neue"/>
              </a:rPr>
              <a:t>513-607-7434</a:t>
            </a:r>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8" name="TextBox 7">
            <a:extLst>
              <a:ext uri="{FF2B5EF4-FFF2-40B4-BE49-F238E27FC236}">
                <a16:creationId xmlns:a16="http://schemas.microsoft.com/office/drawing/2014/main" id="{D5F69793-550B-B84C-9B92-BC2B2D30589A}"/>
              </a:ext>
            </a:extLst>
          </p:cNvPr>
          <p:cNvSpPr txBox="1"/>
          <p:nvPr/>
        </p:nvSpPr>
        <p:spPr>
          <a:xfrm>
            <a:off x="123464" y="6229141"/>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3463" y="331413"/>
            <a:ext cx="12191999"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MISSION</a:t>
            </a:r>
          </a:p>
        </p:txBody>
      </p:sp>
      <p:sp>
        <p:nvSpPr>
          <p:cNvPr id="7" name="Rectangle 6"/>
          <p:cNvSpPr/>
          <p:nvPr/>
        </p:nvSpPr>
        <p:spPr>
          <a:xfrm>
            <a:off x="874601" y="2105547"/>
            <a:ext cx="10531158" cy="2237344"/>
          </a:xfrm>
          <a:prstGeom prst="rect">
            <a:avLst/>
          </a:prstGeom>
        </p:spPr>
        <p:txBody>
          <a:bodyPr wrap="square">
            <a:spAutoFit/>
          </a:bodyPr>
          <a:lstStyle/>
          <a:p>
            <a:pPr algn="ctr">
              <a:lnSpc>
                <a:spcPct val="150000"/>
              </a:lnSpc>
            </a:pPr>
            <a:r>
              <a:rPr lang="en-US" sz="2400" dirty="0">
                <a:latin typeface="Helvetica Neue"/>
                <a:cs typeface="Helvetica Neue"/>
              </a:rPr>
              <a:t>We are a non-profit organization established in 2010 with the mission to </a:t>
            </a:r>
            <a:r>
              <a:rPr lang="en-US" sz="2400" b="1" dirty="0">
                <a:solidFill>
                  <a:srgbClr val="350477"/>
                </a:solidFill>
                <a:latin typeface="Helvetica Neue"/>
                <a:cs typeface="Helvetica Neue"/>
              </a:rPr>
              <a:t>promote optimal mental health </a:t>
            </a:r>
            <a:r>
              <a:rPr lang="en-US" sz="2400" dirty="0">
                <a:latin typeface="Helvetica Neue"/>
                <a:cs typeface="Helvetica Neue"/>
              </a:rPr>
              <a:t>for Greater Cincinnati youth through </a:t>
            </a:r>
            <a:r>
              <a:rPr lang="en-US" sz="2400" b="1" dirty="0">
                <a:solidFill>
                  <a:srgbClr val="350477"/>
                </a:solidFill>
                <a:latin typeface="Helvetica Neue"/>
                <a:cs typeface="Helvetica Neue"/>
              </a:rPr>
              <a:t>stigma reduction </a:t>
            </a:r>
            <a:r>
              <a:rPr lang="en-US" sz="2400" dirty="0">
                <a:latin typeface="Helvetica Neue"/>
                <a:cs typeface="Helvetica Neue"/>
              </a:rPr>
              <a:t>and customized, </a:t>
            </a:r>
            <a:r>
              <a:rPr lang="en-US" sz="2400" b="1" dirty="0">
                <a:solidFill>
                  <a:srgbClr val="350477"/>
                </a:solidFill>
                <a:latin typeface="Helvetica Neue"/>
                <a:cs typeface="Helvetica Neue"/>
              </a:rPr>
              <a:t>evidence-based education </a:t>
            </a:r>
            <a:r>
              <a:rPr lang="en-US" sz="2400" dirty="0">
                <a:latin typeface="Helvetica Neue"/>
                <a:cs typeface="Helvetica Neue"/>
              </a:rPr>
              <a:t>so that we live live in a world without suicide. </a:t>
            </a:r>
          </a:p>
        </p:txBody>
      </p:sp>
      <p:sp>
        <p:nvSpPr>
          <p:cNvPr id="11" name="Rectangle 10"/>
          <p:cNvSpPr/>
          <p:nvPr/>
        </p:nvSpPr>
        <p:spPr>
          <a:xfrm>
            <a:off x="17638" y="1082735"/>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2" name="TextBox 1">
            <a:extLst>
              <a:ext uri="{FF2B5EF4-FFF2-40B4-BE49-F238E27FC236}">
                <a16:creationId xmlns:a16="http://schemas.microsoft.com/office/drawing/2014/main" id="{2F95E6B2-3759-CD44-8CC3-D15F1EA3F64A}"/>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pic>
        <p:nvPicPr>
          <p:cNvPr id="3" name="Picture 2">
            <a:extLst>
              <a:ext uri="{FF2B5EF4-FFF2-40B4-BE49-F238E27FC236}">
                <a16:creationId xmlns:a16="http://schemas.microsoft.com/office/drawing/2014/main" id="{9EA0B5F1-5244-684E-8C68-5CEE3F8B02C4}"/>
              </a:ext>
            </a:extLst>
          </p:cNvPr>
          <p:cNvPicPr>
            <a:picLocks noChangeAspect="1"/>
          </p:cNvPicPr>
          <p:nvPr/>
        </p:nvPicPr>
        <p:blipFill rotWithShape="1">
          <a:blip r:embed="rId4"/>
          <a:srcRect r="72143" b="80098"/>
          <a:stretch/>
        </p:blipFill>
        <p:spPr>
          <a:xfrm>
            <a:off x="339634" y="4560983"/>
            <a:ext cx="3396343" cy="1214282"/>
          </a:xfrm>
          <a:prstGeom prst="rect">
            <a:avLst/>
          </a:prstGeom>
        </p:spPr>
      </p:pic>
      <p:sp>
        <p:nvSpPr>
          <p:cNvPr id="4" name="TextBox 3">
            <a:extLst>
              <a:ext uri="{FF2B5EF4-FFF2-40B4-BE49-F238E27FC236}">
                <a16:creationId xmlns:a16="http://schemas.microsoft.com/office/drawing/2014/main" id="{E6DCD335-E18E-DC43-8923-8D5B259AA6E7}"/>
              </a:ext>
            </a:extLst>
          </p:cNvPr>
          <p:cNvSpPr txBox="1"/>
          <p:nvPr/>
        </p:nvSpPr>
        <p:spPr>
          <a:xfrm>
            <a:off x="1380812" y="5410632"/>
            <a:ext cx="5564778" cy="276999"/>
          </a:xfrm>
          <a:prstGeom prst="rect">
            <a:avLst/>
          </a:prstGeom>
          <a:noFill/>
        </p:spPr>
        <p:txBody>
          <a:bodyPr wrap="square" rtlCol="0">
            <a:spAutoFit/>
          </a:bodyPr>
          <a:lstStyle/>
          <a:p>
            <a:r>
              <a:rPr lang="en-US" sz="1200" dirty="0">
                <a:latin typeface="Helvetica Neue Light" panose="02000403000000020004" pitchFamily="2" charset="0"/>
                <a:ea typeface="Helvetica Neue Light" panose="02000403000000020004" pitchFamily="2" charset="0"/>
              </a:rPr>
              <a:t>youth (13-18) live with a mental health condition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2061"/>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WHY EDUCATE ON MENTAL HEALTH</a:t>
            </a:r>
          </a:p>
        </p:txBody>
      </p:sp>
      <p:sp>
        <p:nvSpPr>
          <p:cNvPr id="9" name="TextBox 8"/>
          <p:cNvSpPr txBox="1"/>
          <p:nvPr/>
        </p:nvSpPr>
        <p:spPr>
          <a:xfrm>
            <a:off x="6359702" y="1552794"/>
            <a:ext cx="5388217" cy="369332"/>
          </a:xfrm>
          <a:prstGeom prst="rect">
            <a:avLst/>
          </a:prstGeom>
          <a:noFill/>
        </p:spPr>
        <p:txBody>
          <a:bodyPr wrap="square" rtlCol="0">
            <a:spAutoFit/>
          </a:bodyPr>
          <a:lstStyle/>
          <a:p>
            <a:pPr>
              <a:tabLst>
                <a:tab pos="347663" algn="l"/>
              </a:tabLst>
            </a:pPr>
            <a:r>
              <a:rPr lang="en-US" b="1" dirty="0">
                <a:latin typeface="Helvetica Neue"/>
                <a:cs typeface="Helvetica Neue"/>
              </a:rPr>
              <a:t> </a:t>
            </a:r>
            <a:endParaRPr lang="en-US" sz="3200" b="1"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38" y="859114"/>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8" name="TextBox 7">
            <a:extLst>
              <a:ext uri="{FF2B5EF4-FFF2-40B4-BE49-F238E27FC236}">
                <a16:creationId xmlns:a16="http://schemas.microsoft.com/office/drawing/2014/main" id="{3B543F9B-7B4B-4845-B8C3-631FD688FFA4}"/>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graphicFrame>
        <p:nvGraphicFramePr>
          <p:cNvPr id="12" name="Diagram 11">
            <a:extLst>
              <a:ext uri="{FF2B5EF4-FFF2-40B4-BE49-F238E27FC236}">
                <a16:creationId xmlns:a16="http://schemas.microsoft.com/office/drawing/2014/main" id="{52579792-A0F7-4942-9583-2781949EE46E}"/>
              </a:ext>
            </a:extLst>
          </p:cNvPr>
          <p:cNvGraphicFramePr/>
          <p:nvPr/>
        </p:nvGraphicFramePr>
        <p:xfrm>
          <a:off x="43078" y="7159615"/>
          <a:ext cx="3792322" cy="240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8A197417-6B41-1B4D-BDF1-B12623924F3A}"/>
              </a:ext>
            </a:extLst>
          </p:cNvPr>
          <p:cNvPicPr>
            <a:picLocks noChangeAspect="1"/>
          </p:cNvPicPr>
          <p:nvPr/>
        </p:nvPicPr>
        <p:blipFill rotWithShape="1">
          <a:blip r:embed="rId9">
            <a:extLst>
              <a:ext uri="{28A0092B-C50C-407E-A947-70E740481C1C}">
                <a14:useLocalDpi xmlns:a14="http://schemas.microsoft.com/office/drawing/2010/main" val="0"/>
              </a:ext>
            </a:extLst>
          </a:blip>
          <a:srcRect l="3258" t="5287"/>
          <a:stretch/>
        </p:blipFill>
        <p:spPr>
          <a:xfrm>
            <a:off x="2142253" y="1779242"/>
            <a:ext cx="10049747" cy="3830631"/>
          </a:xfrm>
          <a:prstGeom prst="rect">
            <a:avLst/>
          </a:prstGeom>
        </p:spPr>
      </p:pic>
      <p:sp>
        <p:nvSpPr>
          <p:cNvPr id="5" name="TextBox 4">
            <a:extLst>
              <a:ext uri="{FF2B5EF4-FFF2-40B4-BE49-F238E27FC236}">
                <a16:creationId xmlns:a16="http://schemas.microsoft.com/office/drawing/2014/main" id="{24E83317-0D64-1348-9F8D-CA19010A5C64}"/>
              </a:ext>
            </a:extLst>
          </p:cNvPr>
          <p:cNvSpPr txBox="1"/>
          <p:nvPr/>
        </p:nvSpPr>
        <p:spPr>
          <a:xfrm>
            <a:off x="0" y="2401896"/>
            <a:ext cx="2116183" cy="923330"/>
          </a:xfrm>
          <a:prstGeom prst="rect">
            <a:avLst/>
          </a:prstGeom>
          <a:noFill/>
        </p:spPr>
        <p:txBody>
          <a:bodyPr wrap="square" rtlCol="0" anchor="ctr">
            <a:spAutoFit/>
          </a:bodyPr>
          <a:lstStyle/>
          <a:p>
            <a:pPr algn="ctr"/>
            <a:r>
              <a:rPr lang="en-US" sz="5400" b="1" dirty="0">
                <a:solidFill>
                  <a:srgbClr val="C4D600"/>
                </a:solidFill>
                <a:latin typeface="Helvetica Neue" panose="02000503000000020004" pitchFamily="2" charset="0"/>
                <a:ea typeface="Helvetica Neue" panose="02000503000000020004" pitchFamily="2" charset="0"/>
                <a:cs typeface="Helvetica Neue" panose="02000503000000020004" pitchFamily="2" charset="0"/>
              </a:rPr>
              <a:t>2nd</a:t>
            </a:r>
          </a:p>
        </p:txBody>
      </p:sp>
      <p:sp>
        <p:nvSpPr>
          <p:cNvPr id="13" name="TextBox 12">
            <a:extLst>
              <a:ext uri="{FF2B5EF4-FFF2-40B4-BE49-F238E27FC236}">
                <a16:creationId xmlns:a16="http://schemas.microsoft.com/office/drawing/2014/main" id="{FDCE659D-076E-AB41-A1D3-FFB869B8509F}"/>
              </a:ext>
            </a:extLst>
          </p:cNvPr>
          <p:cNvSpPr txBox="1"/>
          <p:nvPr/>
        </p:nvSpPr>
        <p:spPr>
          <a:xfrm>
            <a:off x="313509" y="3970645"/>
            <a:ext cx="2037806" cy="1200329"/>
          </a:xfrm>
          <a:prstGeom prst="rect">
            <a:avLst/>
          </a:prstGeom>
          <a:noFill/>
        </p:spPr>
        <p:txBody>
          <a:bodyPr wrap="square" rtlCol="0">
            <a:spAutoFit/>
          </a:bodyPr>
          <a:lstStyle/>
          <a:p>
            <a:r>
              <a:rPr lang="en-US" b="1" dirty="0"/>
              <a:t>Suicide is the second leading cause of death for youth 13-24.</a:t>
            </a:r>
          </a:p>
        </p:txBody>
      </p:sp>
    </p:spTree>
    <p:extLst>
      <p:ext uri="{BB962C8B-B14F-4D97-AF65-F5344CB8AC3E}">
        <p14:creationId xmlns:p14="http://schemas.microsoft.com/office/powerpoint/2010/main" val="149574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46976"/>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MENTAL HEALTH FACTS</a:t>
            </a:r>
          </a:p>
        </p:txBody>
      </p:sp>
      <p:sp>
        <p:nvSpPr>
          <p:cNvPr id="8" name="TextBox 7"/>
          <p:cNvSpPr txBox="1"/>
          <p:nvPr/>
        </p:nvSpPr>
        <p:spPr>
          <a:xfrm>
            <a:off x="530932" y="1476792"/>
            <a:ext cx="11397490" cy="3970317"/>
          </a:xfrm>
          <a:prstGeom prst="rect">
            <a:avLst/>
          </a:prstGeom>
          <a:noFill/>
        </p:spPr>
        <p:txBody>
          <a:bodyPr wrap="square" rtlCol="0">
            <a:spAutoFit/>
          </a:bodyPr>
          <a:lstStyle/>
          <a:p>
            <a:pPr marL="285750" indent="-285750">
              <a:buFont typeface="Arial" panose="020B0604020202020204" pitchFamily="34" charset="0"/>
              <a:buChar char="•"/>
            </a:pPr>
            <a:r>
              <a:rPr lang="en-US" sz="1200" b="1" dirty="0">
                <a:solidFill>
                  <a:srgbClr val="E03C31"/>
                </a:solidFill>
                <a:latin typeface="Helvetica Neue"/>
                <a:cs typeface="Helvetica Neue"/>
              </a:rPr>
              <a:t>Nationally, mental illness is on the rise among our youth</a:t>
            </a:r>
          </a:p>
          <a:p>
            <a:pPr marL="742950" lvl="1" indent="-285750">
              <a:buFont typeface="Arial" panose="020B0604020202020204" pitchFamily="34" charset="0"/>
              <a:buChar char="•"/>
            </a:pPr>
            <a:r>
              <a:rPr lang="en-US" sz="1200" b="1" dirty="0">
                <a:latin typeface="Helvetica Neue"/>
                <a:cs typeface="Helvetica Neue"/>
              </a:rPr>
              <a:t>1 in 5 </a:t>
            </a:r>
            <a:r>
              <a:rPr lang="en-US" sz="1200" dirty="0">
                <a:latin typeface="Helvetica Neue"/>
                <a:cs typeface="Helvetica Neue"/>
              </a:rPr>
              <a:t>children ages 13 to 18 have or will have a diagnosable mental illness</a:t>
            </a:r>
          </a:p>
          <a:p>
            <a:pPr marL="742950" lvl="1" indent="-285750">
              <a:buFont typeface="Arial" panose="020B0604020202020204" pitchFamily="34" charset="0"/>
              <a:buChar char="•"/>
            </a:pPr>
            <a:r>
              <a:rPr lang="en-US" sz="1200" dirty="0">
                <a:latin typeface="Helvetica Neue"/>
                <a:cs typeface="Helvetica Neue"/>
              </a:rPr>
              <a:t>50% of all lifetime cases of mental illness begin by age 14 and 75% by age 24</a:t>
            </a:r>
          </a:p>
          <a:p>
            <a:pPr marL="742950" lvl="1" indent="-285750">
              <a:buFont typeface="Arial" panose="020B0604020202020204" pitchFamily="34" charset="0"/>
              <a:buChar char="•"/>
            </a:pPr>
            <a:r>
              <a:rPr lang="en-US" sz="1200" dirty="0">
                <a:latin typeface="Helvetica Neue"/>
                <a:cs typeface="Helvetica Neue"/>
              </a:rPr>
              <a:t>Average delay between onset of symptoms and treatment is 8 to 10 years</a:t>
            </a:r>
          </a:p>
          <a:p>
            <a:pPr marL="285750" indent="-285750">
              <a:buFont typeface="Arial" panose="020B0604020202020204" pitchFamily="34" charset="0"/>
              <a:buChar char="•"/>
            </a:pPr>
            <a:endParaRPr lang="en-US" sz="1200" b="1" dirty="0">
              <a:solidFill>
                <a:srgbClr val="E03C31"/>
              </a:solidFill>
              <a:latin typeface="Helvetica Neue"/>
              <a:cs typeface="Helvetica Neue"/>
            </a:endParaRPr>
          </a:p>
          <a:p>
            <a:pPr marL="285750" indent="-285750">
              <a:buFont typeface="Arial" panose="020B0604020202020204" pitchFamily="34" charset="0"/>
              <a:buChar char="•"/>
            </a:pPr>
            <a:r>
              <a:rPr lang="en-US" sz="1200" b="1" dirty="0">
                <a:solidFill>
                  <a:srgbClr val="E03C31"/>
                </a:solidFill>
                <a:latin typeface="Helvetica Neue"/>
                <a:cs typeface="Helvetica Neue"/>
              </a:rPr>
              <a:t>37% of children with a mental health condition age 14+ drop out of school </a:t>
            </a:r>
          </a:p>
          <a:p>
            <a:pPr marL="742950" lvl="1" indent="-285750">
              <a:buFont typeface="Arial" panose="020B0604020202020204" pitchFamily="34" charset="0"/>
              <a:buChar char="•"/>
            </a:pPr>
            <a:r>
              <a:rPr lang="en-US" sz="1200" dirty="0">
                <a:latin typeface="Helvetica Neue"/>
                <a:cs typeface="Helvetica Neue"/>
              </a:rPr>
              <a:t>the highest dropout rate of any disability group</a:t>
            </a:r>
            <a:br>
              <a:rPr lang="en-US" sz="1200" dirty="0">
                <a:latin typeface="Helvetica Neue"/>
                <a:cs typeface="Helvetica Neue"/>
              </a:rPr>
            </a:br>
            <a:endParaRPr lang="en-US" sz="1200" dirty="0">
              <a:latin typeface="Helvetica Neue"/>
              <a:cs typeface="Helvetica Neue"/>
            </a:endParaRPr>
          </a:p>
          <a:p>
            <a:pPr marL="285750" lvl="0" indent="-285750" defTabSz="914400">
              <a:buFont typeface="Arial" panose="020B0604020202020204" pitchFamily="34" charset="0"/>
              <a:buChar char="•"/>
              <a:defRPr/>
            </a:pPr>
            <a:r>
              <a:rPr lang="en-US" sz="1200" b="1" kern="0" dirty="0">
                <a:solidFill>
                  <a:srgbClr val="E03C31"/>
                </a:solidFill>
                <a:latin typeface="Helvetica Neue"/>
                <a:cs typeface="Helvetica Neue"/>
              </a:rPr>
              <a:t>70% of youth in juvenile justice systems have a mental illness</a:t>
            </a:r>
          </a:p>
          <a:p>
            <a:pPr marL="285750" lvl="0" indent="-285750" defTabSz="914400">
              <a:buFont typeface="Arial" panose="020B0604020202020204" pitchFamily="34" charset="0"/>
              <a:buChar char="•"/>
              <a:defRPr/>
            </a:pPr>
            <a:endParaRPr lang="en-US" sz="1200" b="1" kern="0" dirty="0">
              <a:solidFill>
                <a:sysClr val="windowText" lastClr="000000"/>
              </a:solidFill>
              <a:latin typeface="Helvetica Neue"/>
              <a:cs typeface="Helvetica Neue"/>
            </a:endParaRPr>
          </a:p>
          <a:p>
            <a:pPr marL="285750" lvl="0" indent="-285750" defTabSz="914400">
              <a:buFont typeface="Arial" panose="020B0604020202020204" pitchFamily="34" charset="0"/>
              <a:buChar char="•"/>
              <a:defRPr/>
            </a:pPr>
            <a:r>
              <a:rPr lang="en-US" sz="1200" b="1" kern="0" dirty="0">
                <a:solidFill>
                  <a:srgbClr val="E03C31"/>
                </a:solidFill>
                <a:latin typeface="Helvetica Neue"/>
                <a:cs typeface="Helvetica Neue"/>
              </a:rPr>
              <a:t>Youth suicide is at a 30-year high and has jumped from the 3</a:t>
            </a:r>
            <a:r>
              <a:rPr lang="en-US" sz="1200" b="1" kern="0" baseline="30000" dirty="0">
                <a:solidFill>
                  <a:srgbClr val="E03C31"/>
                </a:solidFill>
                <a:latin typeface="Helvetica Neue"/>
                <a:cs typeface="Helvetica Neue"/>
              </a:rPr>
              <a:t>rd</a:t>
            </a:r>
            <a:r>
              <a:rPr lang="en-US" sz="1200" b="1" kern="0" dirty="0">
                <a:solidFill>
                  <a:srgbClr val="E03C31"/>
                </a:solidFill>
                <a:latin typeface="Helvetica Neue"/>
                <a:cs typeface="Helvetica Neue"/>
              </a:rPr>
              <a:t> to the 2</a:t>
            </a:r>
            <a:r>
              <a:rPr lang="en-US" sz="1200" b="1" kern="0" baseline="30000" dirty="0">
                <a:solidFill>
                  <a:srgbClr val="E03C31"/>
                </a:solidFill>
                <a:latin typeface="Helvetica Neue"/>
                <a:cs typeface="Helvetica Neue"/>
              </a:rPr>
              <a:t>nd</a:t>
            </a:r>
            <a:r>
              <a:rPr lang="en-US" sz="1200" b="1" kern="0" dirty="0">
                <a:solidFill>
                  <a:srgbClr val="E03C31"/>
                </a:solidFill>
                <a:latin typeface="Helvetica Neue"/>
                <a:cs typeface="Helvetica Neue"/>
              </a:rPr>
              <a:t> leading cause of death for youth ages 10 to 19</a:t>
            </a:r>
          </a:p>
          <a:p>
            <a:pPr marL="742950" lvl="1" indent="-285750" defTabSz="914400">
              <a:buFont typeface="Arial" panose="020B0604020202020204" pitchFamily="34" charset="0"/>
              <a:buChar char="•"/>
              <a:defRPr/>
            </a:pPr>
            <a:r>
              <a:rPr lang="en-US" sz="1200" b="1" kern="0" dirty="0">
                <a:solidFill>
                  <a:sysClr val="windowText" lastClr="000000"/>
                </a:solidFill>
                <a:latin typeface="Helvetica Neue"/>
                <a:cs typeface="Helvetica Neue"/>
              </a:rPr>
              <a:t>90%</a:t>
            </a:r>
            <a:r>
              <a:rPr lang="en-US" sz="1200" kern="0" dirty="0">
                <a:solidFill>
                  <a:sysClr val="windowText" lastClr="000000"/>
                </a:solidFill>
                <a:latin typeface="Helvetica Neue"/>
                <a:cs typeface="Helvetica Neue"/>
              </a:rPr>
              <a:t> of those who died by suicide had an underlying mental illness</a:t>
            </a:r>
          </a:p>
          <a:p>
            <a:pPr lvl="1" defTabSz="914400">
              <a:defRPr/>
            </a:pPr>
            <a:endParaRPr lang="en-US" sz="1200" kern="0" dirty="0">
              <a:solidFill>
                <a:sysClr val="windowText" lastClr="000000"/>
              </a:solidFill>
              <a:latin typeface="Helvetica Neue"/>
              <a:cs typeface="Helvetica Neue"/>
            </a:endParaRPr>
          </a:p>
          <a:p>
            <a:pPr marL="285750" lvl="0" indent="-285750" defTabSz="914400">
              <a:buFont typeface="Arial" panose="020B0604020202020204" pitchFamily="34" charset="0"/>
              <a:buChar char="•"/>
              <a:defRPr/>
            </a:pPr>
            <a:r>
              <a:rPr lang="en-US" sz="1200" b="1" kern="0" dirty="0">
                <a:solidFill>
                  <a:srgbClr val="E03C31"/>
                </a:solidFill>
                <a:latin typeface="Helvetica Neue"/>
                <a:cs typeface="Helvetica Neue"/>
              </a:rPr>
              <a:t>Psychiatrists attribute increase in mental health issues and suicide to: </a:t>
            </a:r>
            <a:r>
              <a:rPr lang="en-US" sz="1200" kern="0" dirty="0">
                <a:solidFill>
                  <a:srgbClr val="E03C31"/>
                </a:solidFill>
                <a:latin typeface="Helvetica Neue"/>
                <a:cs typeface="Helvetica Neue"/>
              </a:rPr>
              <a:t>1) perfectionism and 2) trauma</a:t>
            </a:r>
            <a:br>
              <a:rPr lang="en-US" sz="1200" kern="0" dirty="0">
                <a:solidFill>
                  <a:srgbClr val="E03C31"/>
                </a:solidFill>
                <a:latin typeface="Helvetica Neue"/>
                <a:cs typeface="Helvetica Neue"/>
              </a:rPr>
            </a:br>
            <a:endParaRPr lang="en-US" sz="1200" kern="0" dirty="0">
              <a:solidFill>
                <a:srgbClr val="E03C31"/>
              </a:solidFill>
              <a:latin typeface="Helvetica Neue"/>
              <a:cs typeface="Helvetica Neue"/>
            </a:endParaRPr>
          </a:p>
          <a:p>
            <a:pPr marL="285750" lvl="0" indent="-285750">
              <a:buFont typeface="Arial" panose="020B0604020202020204" pitchFamily="34" charset="0"/>
              <a:buChar char="•"/>
              <a:defRPr/>
            </a:pPr>
            <a:r>
              <a:rPr lang="en-US" sz="1200" b="1" kern="0" dirty="0">
                <a:solidFill>
                  <a:srgbClr val="E03C31"/>
                </a:solidFill>
                <a:latin typeface="Helvetica Neue"/>
                <a:cs typeface="Helvetica Neue"/>
              </a:rPr>
              <a:t>Cincinnati has seen significant increase in mental health cases at Children’s Hospital</a:t>
            </a:r>
          </a:p>
          <a:p>
            <a:pPr marL="742950" lvl="1" indent="-285750">
              <a:buFont typeface="Arial" panose="020B0604020202020204" pitchFamily="34" charset="0"/>
              <a:buChar char="•"/>
              <a:defRPr/>
            </a:pPr>
            <a:r>
              <a:rPr lang="en-US" sz="1200" kern="0" dirty="0">
                <a:solidFill>
                  <a:sysClr val="windowText" lastClr="000000"/>
                </a:solidFill>
                <a:latin typeface="Helvetica Neue"/>
                <a:cs typeface="Helvetica Neue"/>
              </a:rPr>
              <a:t>Psychiatry impatient bed days has increased by 38% since 2013</a:t>
            </a:r>
          </a:p>
          <a:p>
            <a:pPr marL="742950" lvl="1" indent="-285750">
              <a:buFont typeface="Arial" panose="020B0604020202020204" pitchFamily="34" charset="0"/>
              <a:buChar char="•"/>
              <a:defRPr/>
            </a:pPr>
            <a:r>
              <a:rPr lang="en-US" sz="1200" kern="0" dirty="0">
                <a:solidFill>
                  <a:sysClr val="windowText" lastClr="000000"/>
                </a:solidFill>
                <a:latin typeface="Helvetica Neue"/>
                <a:cs typeface="Helvetica Neue"/>
              </a:rPr>
              <a:t>There were 21 suicides among ages 12-24 in 2016</a:t>
            </a:r>
          </a:p>
          <a:p>
            <a:pPr lvl="0">
              <a:defRPr/>
            </a:pPr>
            <a:endParaRPr lang="en-US" sz="1200" b="1" kern="0" dirty="0">
              <a:solidFill>
                <a:sysClr val="windowText" lastClr="000000"/>
              </a:solidFill>
              <a:latin typeface="Helvetica Neue"/>
              <a:cs typeface="Helvetica Neue"/>
            </a:endParaRPr>
          </a:p>
          <a:p>
            <a:pPr marL="285750" lvl="0" indent="-285750">
              <a:buFont typeface="Arial" panose="020B0604020202020204" pitchFamily="34" charset="0"/>
              <a:buChar char="•"/>
              <a:defRPr/>
            </a:pPr>
            <a:r>
              <a:rPr lang="en-US" sz="1200" b="1" kern="0" dirty="0">
                <a:solidFill>
                  <a:srgbClr val="E03C31"/>
                </a:solidFill>
                <a:latin typeface="Helvetica Neue"/>
                <a:cs typeface="Helvetica Neue"/>
              </a:rPr>
              <a:t>Cincinnati middle schools, high schools and colleges do not have adequate mental health and suicide prevention education or awareness programs</a:t>
            </a:r>
            <a:endParaRPr lang="en-US" sz="1200" b="1" dirty="0">
              <a:solidFill>
                <a:srgbClr val="E03C31"/>
              </a:solidFill>
              <a:latin typeface="Helvetica Neue"/>
              <a:cs typeface="Helvetica Neue"/>
            </a:endParaRPr>
          </a:p>
          <a:p>
            <a:pPr marL="742950" lvl="1" indent="-285750">
              <a:buFont typeface="Arial" panose="020B0604020202020204" pitchFamily="34" charset="0"/>
              <a:buChar char="•"/>
            </a:pPr>
            <a:endParaRPr lang="en-US" sz="1200"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273" y="976888"/>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7" name="TextBox 6">
            <a:extLst>
              <a:ext uri="{FF2B5EF4-FFF2-40B4-BE49-F238E27FC236}">
                <a16:creationId xmlns:a16="http://schemas.microsoft.com/office/drawing/2014/main" id="{A7E49543-C8B9-F44E-A038-4217165B2518}"/>
              </a:ext>
            </a:extLst>
          </p:cNvPr>
          <p:cNvSpPr txBox="1"/>
          <p:nvPr/>
        </p:nvSpPr>
        <p:spPr>
          <a:xfrm>
            <a:off x="123464" y="6218867"/>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73C3DED-97A9-6C46-A04A-3A21E97CB168}"/>
              </a:ext>
            </a:extLst>
          </p:cNvPr>
          <p:cNvSpPr/>
          <p:nvPr/>
        </p:nvSpPr>
        <p:spPr>
          <a:xfrm>
            <a:off x="1883104" y="1340108"/>
            <a:ext cx="2681654" cy="369062"/>
          </a:xfrm>
          <a:prstGeom prst="rect">
            <a:avLst/>
          </a:prstGeom>
          <a:solidFill>
            <a:srgbClr val="C4D600"/>
          </a:solidFill>
          <a:ln>
            <a:solidFill>
              <a:srgbClr val="C4D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62061"/>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HOW WE WORK WITH SCHOOLS</a:t>
            </a:r>
          </a:p>
        </p:txBody>
      </p:sp>
      <p:sp>
        <p:nvSpPr>
          <p:cNvPr id="9" name="TextBox 8"/>
          <p:cNvSpPr txBox="1"/>
          <p:nvPr/>
        </p:nvSpPr>
        <p:spPr>
          <a:xfrm>
            <a:off x="6359702" y="1552794"/>
            <a:ext cx="5388217" cy="369332"/>
          </a:xfrm>
          <a:prstGeom prst="rect">
            <a:avLst/>
          </a:prstGeom>
          <a:noFill/>
        </p:spPr>
        <p:txBody>
          <a:bodyPr wrap="square" rtlCol="0">
            <a:spAutoFit/>
          </a:bodyPr>
          <a:lstStyle/>
          <a:p>
            <a:pPr>
              <a:tabLst>
                <a:tab pos="347663" algn="l"/>
              </a:tabLst>
            </a:pPr>
            <a:r>
              <a:rPr lang="en-US" b="1" dirty="0">
                <a:latin typeface="Helvetica Neue"/>
                <a:cs typeface="Helvetica Neue"/>
              </a:rPr>
              <a:t> </a:t>
            </a:r>
            <a:endParaRPr lang="en-US" sz="3200" b="1"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38" y="859114"/>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8" name="TextBox 7">
            <a:extLst>
              <a:ext uri="{FF2B5EF4-FFF2-40B4-BE49-F238E27FC236}">
                <a16:creationId xmlns:a16="http://schemas.microsoft.com/office/drawing/2014/main" id="{3B543F9B-7B4B-4845-B8C3-631FD688FFA4}"/>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graphicFrame>
        <p:nvGraphicFramePr>
          <p:cNvPr id="12" name="Diagram 11">
            <a:extLst>
              <a:ext uri="{FF2B5EF4-FFF2-40B4-BE49-F238E27FC236}">
                <a16:creationId xmlns:a16="http://schemas.microsoft.com/office/drawing/2014/main" id="{52579792-A0F7-4942-9583-2781949EE46E}"/>
              </a:ext>
            </a:extLst>
          </p:cNvPr>
          <p:cNvGraphicFramePr/>
          <p:nvPr>
            <p:extLst>
              <p:ext uri="{D42A27DB-BD31-4B8C-83A1-F6EECF244321}">
                <p14:modId xmlns:p14="http://schemas.microsoft.com/office/powerpoint/2010/main" val="1373248101"/>
              </p:ext>
            </p:extLst>
          </p:nvPr>
        </p:nvGraphicFramePr>
        <p:xfrm>
          <a:off x="43078" y="7159615"/>
          <a:ext cx="3792322" cy="240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a:extLst>
              <a:ext uri="{FF2B5EF4-FFF2-40B4-BE49-F238E27FC236}">
                <a16:creationId xmlns:a16="http://schemas.microsoft.com/office/drawing/2014/main" id="{FE963B46-CC60-4F4B-8248-942C49C402C0}"/>
              </a:ext>
            </a:extLst>
          </p:cNvPr>
          <p:cNvGraphicFramePr/>
          <p:nvPr>
            <p:extLst>
              <p:ext uri="{D42A27DB-BD31-4B8C-83A1-F6EECF244321}">
                <p14:modId xmlns:p14="http://schemas.microsoft.com/office/powerpoint/2010/main" val="3690926280"/>
              </p:ext>
            </p:extLst>
          </p:nvPr>
        </p:nvGraphicFramePr>
        <p:xfrm>
          <a:off x="598056" y="2248210"/>
          <a:ext cx="5251751" cy="3722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7207647B-F302-9444-919F-1F23A55689D2}"/>
              </a:ext>
            </a:extLst>
          </p:cNvPr>
          <p:cNvSpPr txBox="1"/>
          <p:nvPr/>
        </p:nvSpPr>
        <p:spPr>
          <a:xfrm>
            <a:off x="1845026" y="1370751"/>
            <a:ext cx="2783686" cy="307777"/>
          </a:xfrm>
          <a:prstGeom prst="rect">
            <a:avLst/>
          </a:prstGeom>
          <a:noFill/>
        </p:spPr>
        <p:txBody>
          <a:bodyPr wrap="square" rtlCol="0">
            <a:spAutoFit/>
          </a:bodyPr>
          <a:lstStyle/>
          <a:p>
            <a:pPr algn="ctr"/>
            <a:r>
              <a:rPr lang="en-US"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Preliminary Needs Assessment </a:t>
            </a:r>
          </a:p>
        </p:txBody>
      </p:sp>
      <p:cxnSp>
        <p:nvCxnSpPr>
          <p:cNvPr id="17" name="Straight Arrow Connector 16">
            <a:extLst>
              <a:ext uri="{FF2B5EF4-FFF2-40B4-BE49-F238E27FC236}">
                <a16:creationId xmlns:a16="http://schemas.microsoft.com/office/drawing/2014/main" id="{CB4CFF3F-2DBC-AE48-879E-D6BD82521D86}"/>
              </a:ext>
            </a:extLst>
          </p:cNvPr>
          <p:cNvCxnSpPr>
            <a:cxnSpLocks/>
          </p:cNvCxnSpPr>
          <p:nvPr/>
        </p:nvCxnSpPr>
        <p:spPr>
          <a:xfrm>
            <a:off x="3236869" y="1770002"/>
            <a:ext cx="0" cy="304248"/>
          </a:xfrm>
          <a:prstGeom prst="straightConnector1">
            <a:avLst/>
          </a:prstGeom>
          <a:ln>
            <a:solidFill>
              <a:srgbClr val="C4D6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D6E4779-7ECF-784A-8B85-0DBD0633381C}"/>
              </a:ext>
            </a:extLst>
          </p:cNvPr>
          <p:cNvSpPr txBox="1"/>
          <p:nvPr/>
        </p:nvSpPr>
        <p:spPr>
          <a:xfrm>
            <a:off x="7244505" y="1682002"/>
            <a:ext cx="3752242" cy="3539430"/>
          </a:xfrm>
          <a:prstGeom prst="rect">
            <a:avLst/>
          </a:prstGeom>
          <a:noFill/>
        </p:spPr>
        <p:txBody>
          <a:bodyPr wrap="square" rtlCol="0">
            <a:spAutoFit/>
          </a:bodyPr>
          <a:lstStyle/>
          <a:p>
            <a:r>
              <a:rPr lang="en-US" sz="1600" b="1" dirty="0">
                <a:solidFill>
                  <a:srgbClr val="440099"/>
                </a:solidFill>
                <a:latin typeface="Helvetica Neue" panose="02000503000000020004" pitchFamily="2" charset="0"/>
                <a:ea typeface="Helvetica Neue" panose="02000503000000020004" pitchFamily="2" charset="0"/>
                <a:cs typeface="Helvetica Neue" panose="02000503000000020004" pitchFamily="2" charset="0"/>
              </a:rPr>
              <a:t>Since each school has a unique culture, there is not a one-size-fits all solution for mental health&amp; wellness needs. </a:t>
            </a:r>
          </a:p>
          <a:p>
            <a:endParaRPr lang="en-US" sz="1600" b="1" dirty="0">
              <a:solidFill>
                <a:srgbClr val="440099"/>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1600" b="1" dirty="0">
              <a:solidFill>
                <a:srgbClr val="440099"/>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600" b="1" dirty="0">
                <a:solidFill>
                  <a:srgbClr val="440099"/>
                </a:solidFill>
                <a:latin typeface="Helvetica Neue" panose="02000503000000020004" pitchFamily="2" charset="0"/>
                <a:ea typeface="Helvetica Neue" panose="02000503000000020004" pitchFamily="2" charset="0"/>
                <a:cs typeface="Helvetica Neue" panose="02000503000000020004" pitchFamily="2" charset="0"/>
              </a:rPr>
              <a:t>Utilizing our expertise, we streamline and simplify selecting the most appropriate evidence-based mental health education programming to target each school’s needs. We select from our program guide of over 16 evidence-based programs</a:t>
            </a:r>
          </a:p>
        </p:txBody>
      </p:sp>
      <p:pic>
        <p:nvPicPr>
          <p:cNvPr id="19" name="Picture 18" descr="1N5 Invite_REV1.png">
            <a:extLst>
              <a:ext uri="{FF2B5EF4-FFF2-40B4-BE49-F238E27FC236}">
                <a16:creationId xmlns:a16="http://schemas.microsoft.com/office/drawing/2014/main" id="{A8AEAF85-79AD-084A-837A-2CE15A1AD3EE}"/>
              </a:ext>
            </a:extLst>
          </p:cNvPr>
          <p:cNvPicPr>
            <a:picLocks noChangeAspect="1"/>
          </p:cNvPicPr>
          <p:nvPr/>
        </p:nvPicPr>
        <p:blipFill rotWithShape="1">
          <a:blip r:embed="rId14">
            <a:extLst>
              <a:ext uri="{28A0092B-C50C-407E-A947-70E740481C1C}">
                <a14:useLocalDpi xmlns:a14="http://schemas.microsoft.com/office/drawing/2010/main" val="0"/>
              </a:ext>
            </a:extLst>
          </a:blip>
          <a:srcRect l="18866" t="97510" r="4891" b="1828"/>
          <a:stretch/>
        </p:blipFill>
        <p:spPr>
          <a:xfrm rot="16200000">
            <a:off x="4196078" y="3594709"/>
            <a:ext cx="4609514" cy="1320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2061"/>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WHY EVIDENCE-BASED</a:t>
            </a:r>
          </a:p>
        </p:txBody>
      </p:sp>
      <p:sp>
        <p:nvSpPr>
          <p:cNvPr id="9" name="TextBox 8"/>
          <p:cNvSpPr txBox="1"/>
          <p:nvPr/>
        </p:nvSpPr>
        <p:spPr>
          <a:xfrm>
            <a:off x="718850" y="1562733"/>
            <a:ext cx="11029070" cy="369332"/>
          </a:xfrm>
          <a:prstGeom prst="rect">
            <a:avLst/>
          </a:prstGeom>
          <a:noFill/>
        </p:spPr>
        <p:txBody>
          <a:bodyPr wrap="square" rtlCol="0">
            <a:spAutoFit/>
          </a:bodyPr>
          <a:lstStyle/>
          <a:p>
            <a:pPr>
              <a:tabLst>
                <a:tab pos="347663" algn="l"/>
              </a:tabLst>
            </a:pPr>
            <a:r>
              <a:rPr lang="en-US" b="1" dirty="0">
                <a:latin typeface="Helvetica Neue"/>
                <a:cs typeface="Helvetica Neue"/>
              </a:rPr>
              <a:t> </a:t>
            </a:r>
            <a:endParaRPr lang="en-US" sz="3200" b="1"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38" y="859114"/>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2" name="TextBox 1">
            <a:extLst>
              <a:ext uri="{FF2B5EF4-FFF2-40B4-BE49-F238E27FC236}">
                <a16:creationId xmlns:a16="http://schemas.microsoft.com/office/drawing/2014/main" id="{7B5ABEE0-2017-4A4D-9972-99BDA25F0EB0}"/>
              </a:ext>
            </a:extLst>
          </p:cNvPr>
          <p:cNvSpPr txBox="1"/>
          <p:nvPr/>
        </p:nvSpPr>
        <p:spPr>
          <a:xfrm>
            <a:off x="718850" y="1562733"/>
            <a:ext cx="10952593" cy="3970318"/>
          </a:xfrm>
          <a:prstGeom prst="rect">
            <a:avLst/>
          </a:prstGeom>
          <a:noFill/>
        </p:spPr>
        <p:txBody>
          <a:bodyPr wrap="square" rtlCol="0">
            <a:spAutoFit/>
          </a:bodyPr>
          <a:lstStyle/>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What does it mean? </a:t>
            </a:r>
          </a:p>
          <a:p>
            <a:r>
              <a:rPr lang="en-US" dirty="0">
                <a:latin typeface="Helvetica Neue" panose="02000503000000020004" pitchFamily="2" charset="0"/>
                <a:ea typeface="Helvetica Neue" panose="02000503000000020004" pitchFamily="2" charset="0"/>
                <a:cs typeface="Helvetica Neue" panose="02000503000000020004" pitchFamily="2" charset="0"/>
              </a:rPr>
              <a:t>Evidence-based means that validated research has been done on the efficacy and safety of the program for the specific demographic and target population the program aims to reach. The data has been peer reviewed and published by an accredited. </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Why is this important? </a:t>
            </a:r>
          </a:p>
          <a:p>
            <a:r>
              <a:rPr lang="en-US" dirty="0">
                <a:latin typeface="Helvetica Neue" panose="02000503000000020004" pitchFamily="2" charset="0"/>
                <a:ea typeface="Helvetica Neue" panose="02000503000000020004" pitchFamily="2" charset="0"/>
                <a:cs typeface="Helvetica Neue" panose="02000503000000020004" pitchFamily="2" charset="0"/>
              </a:rPr>
              <a:t>When providing widespread youth interventions and programming it is critical to choose evidence-based programs to protect youth. We must be assured that the program will have the positive results we wish to see. </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b="1" dirty="0">
                <a:solidFill>
                  <a:srgbClr val="350477"/>
                </a:solidFill>
                <a:latin typeface="Helvetica Neue" panose="02000503000000020004" pitchFamily="2" charset="0"/>
                <a:ea typeface="Helvetica Neue" panose="02000503000000020004" pitchFamily="2" charset="0"/>
                <a:cs typeface="Helvetica Neue" panose="02000503000000020004" pitchFamily="2" charset="0"/>
              </a:rPr>
              <a:t>How do I ensure my school is using evidence-based programs? </a:t>
            </a:r>
          </a:p>
          <a:p>
            <a:r>
              <a:rPr lang="en-US" dirty="0">
                <a:latin typeface="Helvetica Neue" panose="02000503000000020004" pitchFamily="2" charset="0"/>
                <a:ea typeface="Helvetica Neue" panose="02000503000000020004" pitchFamily="2" charset="0"/>
                <a:cs typeface="Helvetica Neue" panose="02000503000000020004" pitchFamily="2" charset="0"/>
              </a:rPr>
              <a:t>It is important to ask to see the published findings on the program to ensure the program is evidence-based. </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33B41965-70C9-A54F-9D20-FED8A2F337AF}"/>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spTree>
    <p:extLst>
      <p:ext uri="{BB962C8B-B14F-4D97-AF65-F5344CB8AC3E}">
        <p14:creationId xmlns:p14="http://schemas.microsoft.com/office/powerpoint/2010/main" val="221602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 y="123487"/>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PROGRAM GUIDE</a:t>
            </a:r>
          </a:p>
        </p:txBody>
      </p:sp>
      <p:sp>
        <p:nvSpPr>
          <p:cNvPr id="9" name="Rectangle 8"/>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46" y="888682"/>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10" name="TextBox 9">
            <a:extLst>
              <a:ext uri="{FF2B5EF4-FFF2-40B4-BE49-F238E27FC236}">
                <a16:creationId xmlns:a16="http://schemas.microsoft.com/office/drawing/2014/main" id="{ABD0F96B-9A0D-3548-BD5C-E05F0895F58D}"/>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pic>
        <p:nvPicPr>
          <p:cNvPr id="3" name="Picture 2">
            <a:extLst>
              <a:ext uri="{FF2B5EF4-FFF2-40B4-BE49-F238E27FC236}">
                <a16:creationId xmlns:a16="http://schemas.microsoft.com/office/drawing/2014/main" id="{49464CD7-27B2-6E40-84F4-75E72CA9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6784"/>
            <a:ext cx="12192000" cy="4798494"/>
          </a:xfrm>
          <a:prstGeom prst="rect">
            <a:avLst/>
          </a:prstGeom>
        </p:spPr>
      </p:pic>
      <p:sp>
        <p:nvSpPr>
          <p:cNvPr id="4" name="TextBox 3">
            <a:extLst>
              <a:ext uri="{FF2B5EF4-FFF2-40B4-BE49-F238E27FC236}">
                <a16:creationId xmlns:a16="http://schemas.microsoft.com/office/drawing/2014/main" id="{64E82D88-27B2-344C-9C6E-489E640603C2}"/>
              </a:ext>
            </a:extLst>
          </p:cNvPr>
          <p:cNvSpPr txBox="1"/>
          <p:nvPr/>
        </p:nvSpPr>
        <p:spPr>
          <a:xfrm>
            <a:off x="493160" y="5731216"/>
            <a:ext cx="5602840" cy="369332"/>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To learn more go to, </a:t>
            </a:r>
            <a:r>
              <a:rPr lang="en-US" dirty="0">
                <a:latin typeface="Helvetica Neue" panose="02000503000000020004" pitchFamily="2" charset="0"/>
                <a:ea typeface="Helvetica Neue" panose="02000503000000020004" pitchFamily="2" charset="0"/>
                <a:cs typeface="Helvetica Neue" panose="02000503000000020004" pitchFamily="2" charset="0"/>
                <a:hlinkClick r:id="rId5"/>
              </a:rPr>
              <a:t>1N5.org/resources-for-faculty</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2061"/>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QUESTION. PERSUADE. REFER.</a:t>
            </a:r>
          </a:p>
        </p:txBody>
      </p:sp>
      <p:sp>
        <p:nvSpPr>
          <p:cNvPr id="9" name="TextBox 8"/>
          <p:cNvSpPr txBox="1"/>
          <p:nvPr/>
        </p:nvSpPr>
        <p:spPr>
          <a:xfrm>
            <a:off x="369301" y="1094638"/>
            <a:ext cx="9402170" cy="6355586"/>
          </a:xfrm>
          <a:prstGeom prst="rect">
            <a:avLst/>
          </a:prstGeom>
          <a:noFill/>
        </p:spPr>
        <p:txBody>
          <a:bodyPr wrap="square" rtlCol="0">
            <a:spAutoFit/>
          </a:bodyPr>
          <a:lstStyle/>
          <a:p>
            <a:endParaRPr lang="en-US"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What is QPR Training?</a:t>
            </a:r>
          </a:p>
          <a:p>
            <a:pPr marL="285750" indent="-285750">
              <a:buFont typeface="Arial" panose="020B0604020202020204" pitchFamily="34" charset="0"/>
              <a:buChar char="•"/>
            </a:pPr>
            <a:r>
              <a:rPr lang="en-US" dirty="0">
                <a:latin typeface="+mj-lt"/>
                <a:ea typeface="Helvetica Neue Light" panose="02000403000000020004" pitchFamily="2" charset="0"/>
                <a:cs typeface="Helvetica Neue" panose="02000503000000020004" pitchFamily="2" charset="0"/>
              </a:rPr>
              <a:t>As someone who may be in the best possible position to prevent suicide---parent, teacher, coach, mentor--you will find that QPR is designed to help you save a life. </a:t>
            </a:r>
          </a:p>
          <a:p>
            <a:pPr marL="800100" lvl="1" indent="-342900" fontAlgn="base">
              <a:buFont typeface="+mj-lt"/>
              <a:buAutoNum type="arabicPeriod"/>
            </a:pPr>
            <a:r>
              <a:rPr lang="en-US" dirty="0">
                <a:latin typeface="+mj-lt"/>
                <a:ea typeface="Helvetica Neue Light" panose="02000403000000020004" pitchFamily="2" charset="0"/>
                <a:cs typeface="Helvetica Neue" panose="02000503000000020004" pitchFamily="2" charset="0"/>
              </a:rPr>
              <a:t>Question - a person about suicide </a:t>
            </a:r>
          </a:p>
          <a:p>
            <a:pPr marL="800100" lvl="1" indent="-342900" fontAlgn="base">
              <a:buFont typeface="+mj-lt"/>
              <a:buAutoNum type="arabicPeriod"/>
            </a:pPr>
            <a:r>
              <a:rPr lang="en-US" dirty="0">
                <a:latin typeface="+mj-lt"/>
                <a:ea typeface="Helvetica Neue Light" panose="02000403000000020004" pitchFamily="2" charset="0"/>
                <a:cs typeface="Helvetica Neue" panose="02000503000000020004" pitchFamily="2" charset="0"/>
              </a:rPr>
              <a:t>Persuade --someone to get help </a:t>
            </a:r>
          </a:p>
          <a:p>
            <a:pPr marL="800100" lvl="1" indent="-342900" fontAlgn="base">
              <a:buFont typeface="+mj-lt"/>
              <a:buAutoNum type="arabicPeriod"/>
            </a:pPr>
            <a:r>
              <a:rPr lang="en-US" dirty="0">
                <a:latin typeface="+mj-lt"/>
                <a:ea typeface="Helvetica Neue Light" panose="02000403000000020004" pitchFamily="2" charset="0"/>
                <a:cs typeface="Helvetica Neue" panose="02000503000000020004" pitchFamily="2" charset="0"/>
              </a:rPr>
              <a:t>Refer -- someone to appropriate resource</a:t>
            </a:r>
          </a:p>
          <a:p>
            <a:pPr lvl="1" fontAlgn="base"/>
            <a:endParaRPr lang="en-US" sz="500" dirty="0">
              <a:latin typeface="+mj-lt"/>
              <a:ea typeface="Helvetica Neue Light" panose="02000403000000020004" pitchFamily="2" charset="0"/>
              <a:cs typeface="Helvetica Neue" panose="02000503000000020004" pitchFamily="2" charset="0"/>
            </a:endParaRPr>
          </a:p>
          <a:p>
            <a:pPr marL="285750" indent="-285750" fontAlgn="base">
              <a:buFont typeface="Arial" panose="020B0604020202020204" pitchFamily="34" charset="0"/>
              <a:buChar char="•"/>
            </a:pPr>
            <a:r>
              <a:rPr lang="en-US" b="1" dirty="0">
                <a:latin typeface="+mj-lt"/>
                <a:ea typeface="Helvetica Neue Light" panose="02000403000000020004" pitchFamily="2" charset="0"/>
                <a:cs typeface="Helvetica Neue" panose="02000503000000020004" pitchFamily="2" charset="0"/>
              </a:rPr>
              <a:t>QPR is NOT a form of counseling or treatment.</a:t>
            </a:r>
          </a:p>
          <a:p>
            <a:pPr fontAlgn="base"/>
            <a:endParaRPr lang="en-US" sz="500" dirty="0">
              <a:latin typeface="+mj-lt"/>
              <a:ea typeface="Helvetica Neue Light" panose="02000403000000020004" pitchFamily="2" charset="0"/>
              <a:cs typeface="Helvetica Neue" panose="02000503000000020004" pitchFamily="2" charset="0"/>
            </a:endParaRPr>
          </a:p>
          <a:p>
            <a:pPr marL="285750" indent="-285750" fontAlgn="base">
              <a:buFont typeface="Arial" panose="020B0604020202020204" pitchFamily="34" charset="0"/>
              <a:buChar char="•"/>
            </a:pPr>
            <a:r>
              <a:rPr lang="en-US" dirty="0">
                <a:latin typeface="+mj-lt"/>
                <a:ea typeface="Helvetica Neue Light" panose="02000403000000020004" pitchFamily="2" charset="0"/>
                <a:cs typeface="Helvetica Neue" panose="02000503000000020004" pitchFamily="2" charset="0"/>
              </a:rPr>
              <a:t>QPR is intended to </a:t>
            </a:r>
            <a:r>
              <a:rPr lang="en-US" b="1" dirty="0">
                <a:latin typeface="+mj-lt"/>
                <a:ea typeface="Helvetica Neue Light" panose="02000403000000020004" pitchFamily="2" charset="0"/>
                <a:cs typeface="Helvetica Neue" panose="02000503000000020004" pitchFamily="2" charset="0"/>
              </a:rPr>
              <a:t>offer hope through positive action. </a:t>
            </a:r>
          </a:p>
          <a:p>
            <a:pPr fontAlgn="base"/>
            <a:endParaRPr lang="en-US" sz="500" dirty="0">
              <a:latin typeface="+mj-lt"/>
              <a:ea typeface="Helvetica Neue Light" panose="02000403000000020004" pitchFamily="2" charset="0"/>
              <a:cs typeface="Helvetica Neue" panose="02000503000000020004" pitchFamily="2" charset="0"/>
            </a:endParaRPr>
          </a:p>
          <a:p>
            <a:pPr marL="285750" indent="-285750" fontAlgn="base">
              <a:buFont typeface="Arial" panose="020B0604020202020204" pitchFamily="34" charset="0"/>
              <a:buChar char="•"/>
            </a:pPr>
            <a:r>
              <a:rPr lang="en-US" dirty="0">
                <a:latin typeface="+mj-lt"/>
                <a:ea typeface="Helvetica Neue Light" panose="02000403000000020004" pitchFamily="2" charset="0"/>
                <a:cs typeface="Helvetica Neue" panose="02000503000000020004" pitchFamily="2" charset="0"/>
              </a:rPr>
              <a:t>By learning QPR, you will come to recognize the warning signs, clues, and suicidal communication so people in trouble and gain skills to act vigorously to prevent a possible tragedy.</a:t>
            </a:r>
          </a:p>
          <a:p>
            <a:pPr marL="285750" indent="-285750" fontAlgn="base">
              <a:buFont typeface="Arial" panose="020B0604020202020204" pitchFamily="34" charset="0"/>
              <a:buChar char="•"/>
            </a:pPr>
            <a:r>
              <a:rPr lang="en-US" dirty="0"/>
              <a:t>Independent researchers and federal agencies have suggested that the </a:t>
            </a:r>
            <a:r>
              <a:rPr lang="en-US" b="1" dirty="0"/>
              <a:t>QPR intervention could be useful in far broader applications --recognizing a person who needs professional help but is not suicidal. </a:t>
            </a:r>
            <a:endParaRPr lang="en-US" dirty="0"/>
          </a:p>
          <a:p>
            <a:br>
              <a:rPr lang="en-US" dirty="0"/>
            </a:br>
            <a:endParaRPr lang="en-US" dirty="0">
              <a:latin typeface="+mj-lt"/>
              <a:ea typeface="Helvetica Neue Light" panose="02000403000000020004" pitchFamily="2" charset="0"/>
              <a:cs typeface="Helvetica Neue" panose="02000503000000020004" pitchFamily="2" charset="0"/>
            </a:endParaRPr>
          </a:p>
          <a:p>
            <a:endPar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p>
          <a:p>
            <a:br>
              <a:rPr lang="en-US" dirty="0"/>
            </a:br>
            <a:endParaRPr lang="en-US" sz="3200" b="1"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38" y="859114"/>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8" name="TextBox 7">
            <a:extLst>
              <a:ext uri="{FF2B5EF4-FFF2-40B4-BE49-F238E27FC236}">
                <a16:creationId xmlns:a16="http://schemas.microsoft.com/office/drawing/2014/main" id="{33B41965-70C9-A54F-9D20-FED8A2F337AF}"/>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pic>
        <p:nvPicPr>
          <p:cNvPr id="3" name="Picture 2">
            <a:extLst>
              <a:ext uri="{FF2B5EF4-FFF2-40B4-BE49-F238E27FC236}">
                <a16:creationId xmlns:a16="http://schemas.microsoft.com/office/drawing/2014/main" id="{9449B940-B200-9C40-B958-F63069CF3723}"/>
              </a:ext>
            </a:extLst>
          </p:cNvPr>
          <p:cNvPicPr>
            <a:picLocks noChangeAspect="1"/>
          </p:cNvPicPr>
          <p:nvPr/>
        </p:nvPicPr>
        <p:blipFill>
          <a:blip r:embed="rId4">
            <a:alphaModFix amt="85000"/>
          </a:blip>
          <a:stretch>
            <a:fillRect/>
          </a:stretch>
        </p:blipFill>
        <p:spPr>
          <a:xfrm>
            <a:off x="9024800" y="2363183"/>
            <a:ext cx="2797899" cy="1464234"/>
          </a:xfrm>
          <a:prstGeom prst="rect">
            <a:avLst/>
          </a:prstGeom>
        </p:spPr>
      </p:pic>
      <p:sp>
        <p:nvSpPr>
          <p:cNvPr id="4" name="TextBox 3">
            <a:extLst>
              <a:ext uri="{FF2B5EF4-FFF2-40B4-BE49-F238E27FC236}">
                <a16:creationId xmlns:a16="http://schemas.microsoft.com/office/drawing/2014/main" id="{5396B3AE-2B26-6F4E-BD4C-BBD2AEE16335}"/>
              </a:ext>
            </a:extLst>
          </p:cNvPr>
          <p:cNvSpPr txBox="1"/>
          <p:nvPr/>
        </p:nvSpPr>
        <p:spPr>
          <a:xfrm>
            <a:off x="369301" y="5611019"/>
            <a:ext cx="8380091" cy="738664"/>
          </a:xfrm>
          <a:prstGeom prst="rect">
            <a:avLst/>
          </a:prstGeom>
          <a:noFill/>
        </p:spPr>
        <p:txBody>
          <a:bodyPr wrap="square" rtlCol="0">
            <a:spAutoFit/>
          </a:bodyPr>
          <a:lstStyle/>
          <a:p>
            <a:r>
              <a:rPr lang="en-US" sz="2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As CPR is the for the HEART, QPR is the for the MIND!</a:t>
            </a:r>
          </a:p>
          <a:p>
            <a:endParaRPr lang="en-US" dirty="0"/>
          </a:p>
        </p:txBody>
      </p:sp>
    </p:spTree>
    <p:extLst>
      <p:ext uri="{BB962C8B-B14F-4D97-AF65-F5344CB8AC3E}">
        <p14:creationId xmlns:p14="http://schemas.microsoft.com/office/powerpoint/2010/main" val="317991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62061"/>
            <a:ext cx="12192000" cy="769441"/>
          </a:xfrm>
          <a:prstGeom prst="rect">
            <a:avLst/>
          </a:prstGeom>
          <a:noFill/>
        </p:spPr>
        <p:txBody>
          <a:bodyPr wrap="square" rtlCol="0">
            <a:spAutoFit/>
          </a:bodyPr>
          <a:lstStyle/>
          <a:p>
            <a:pPr algn="ctr"/>
            <a:r>
              <a:rPr lang="en-US" sz="4400" b="1" dirty="0">
                <a:solidFill>
                  <a:srgbClr val="C4D600"/>
                </a:solidFill>
                <a:latin typeface="Helvetica Neue"/>
                <a:cs typeface="Helvetica Neue"/>
              </a:rPr>
              <a:t>QUESTION. PERSUADE. REFER.</a:t>
            </a:r>
          </a:p>
        </p:txBody>
      </p:sp>
      <p:sp>
        <p:nvSpPr>
          <p:cNvPr id="9" name="TextBox 8"/>
          <p:cNvSpPr txBox="1"/>
          <p:nvPr/>
        </p:nvSpPr>
        <p:spPr>
          <a:xfrm>
            <a:off x="369301" y="1094638"/>
            <a:ext cx="9402170" cy="6432530"/>
          </a:xfrm>
          <a:prstGeom prst="rect">
            <a:avLst/>
          </a:prstGeom>
          <a:noFill/>
        </p:spPr>
        <p:txBody>
          <a:bodyPr wrap="square" rtlCol="0">
            <a:spAutoFit/>
          </a:bodyPr>
          <a:lstStyle/>
          <a:p>
            <a:endParaRPr lang="en-US"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0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Who should be trained in QPR? </a:t>
            </a:r>
          </a:p>
          <a:p>
            <a:pPr marL="285750" indent="-285750">
              <a:buFont typeface="Arial" panose="020B0604020202020204" pitchFamily="34" charset="0"/>
              <a:buChar char="•"/>
            </a:pPr>
            <a:r>
              <a:rPr lang="en-US" dirty="0">
                <a:latin typeface="+mj-lt"/>
                <a:ea typeface="Helvetica Neue" panose="02000503000000020004" pitchFamily="2" charset="0"/>
                <a:cs typeface="Helvetica Neue" panose="02000503000000020004" pitchFamily="2" charset="0"/>
              </a:rPr>
              <a:t>QPR is considered gatekeeper training. </a:t>
            </a:r>
          </a:p>
          <a:p>
            <a:pPr marL="285750" indent="-285750" fontAlgn="base">
              <a:buFont typeface="Arial" panose="020B0604020202020204" pitchFamily="34" charset="0"/>
              <a:buChar char="•"/>
            </a:pPr>
            <a:r>
              <a:rPr lang="en-US" dirty="0">
                <a:latin typeface="+mj-lt"/>
              </a:rPr>
              <a:t>A gatekeeper is anyone in a position to recognized a crisis or warning signs that someone may be contemplating suicide. This could be you--a parent, teacher, school counselor, coach, mentor, pastor/priest/rabbi, school nurse, youth leader, volunteer,, and/or community member.  </a:t>
            </a:r>
          </a:p>
          <a:p>
            <a:pPr marL="285750" indent="-285750" fontAlgn="base">
              <a:buFont typeface="Arial" panose="020B0604020202020204" pitchFamily="34" charset="0"/>
              <a:buChar char="•"/>
            </a:pPr>
            <a:endParaRPr lang="en-US" dirty="0">
              <a:latin typeface="+mj-lt"/>
              <a:ea typeface="Helvetica Neue" panose="02000503000000020004" pitchFamily="2" charset="0"/>
              <a:cs typeface="Helvetica Neue" panose="02000503000000020004" pitchFamily="2" charset="0"/>
            </a:endParaRPr>
          </a:p>
          <a:p>
            <a:pPr fontAlgn="base"/>
            <a:r>
              <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How long does it take? </a:t>
            </a:r>
          </a:p>
          <a:p>
            <a:pPr marL="285750" indent="-285750" fontAlgn="base">
              <a:buFont typeface="Arial" panose="020B0604020202020204" pitchFamily="34" charset="0"/>
              <a:buChar char="•"/>
            </a:pPr>
            <a:r>
              <a:rPr lang="en-US" dirty="0">
                <a:latin typeface="+mj-lt"/>
                <a:ea typeface="Helvetica Neue" panose="02000503000000020004" pitchFamily="2" charset="0"/>
                <a:cs typeface="Helvetica Neue" panose="02000503000000020004" pitchFamily="2" charset="0"/>
              </a:rPr>
              <a:t>QPR training takes an hour and a half to two hours. </a:t>
            </a:r>
          </a:p>
          <a:p>
            <a:pPr fontAlgn="base"/>
            <a:endParaRPr lang="en-US" dirty="0">
              <a:latin typeface="+mj-lt"/>
              <a:ea typeface="Helvetica Neue" panose="02000503000000020004" pitchFamily="2" charset="0"/>
              <a:cs typeface="Helvetica Neue" panose="02000503000000020004" pitchFamily="2" charset="0"/>
            </a:endParaRPr>
          </a:p>
          <a:p>
            <a:pPr fontAlgn="base"/>
            <a:r>
              <a:rPr lang="en-US" b="1" dirty="0">
                <a:solidFill>
                  <a:schemeClr val="accent1">
                    <a:lumMod val="50000"/>
                  </a:schemeClr>
                </a:solidFill>
                <a:latin typeface="+mj-lt"/>
                <a:ea typeface="Helvetica Neue" panose="02000503000000020004" pitchFamily="2" charset="0"/>
                <a:cs typeface="Helvetica Neue" panose="02000503000000020004" pitchFamily="2" charset="0"/>
              </a:rPr>
              <a:t>Why should we train people in QPR? </a:t>
            </a:r>
          </a:p>
          <a:p>
            <a:pPr marL="285750" indent="-285750" fontAlgn="base">
              <a:buFont typeface="Arial" panose="020B0604020202020204" pitchFamily="34" charset="0"/>
              <a:buChar char="•"/>
            </a:pPr>
            <a:r>
              <a:rPr lang="en-US" dirty="0"/>
              <a:t>Suicide is not the second leading cause of death for youth 10-24 according to the CDC</a:t>
            </a:r>
          </a:p>
          <a:p>
            <a:pPr marL="285750" indent="-285750" fontAlgn="base">
              <a:buFont typeface="Arial" panose="020B0604020202020204" pitchFamily="34" charset="0"/>
              <a:buChar char="•"/>
            </a:pPr>
            <a:r>
              <a:rPr lang="en-US" dirty="0"/>
              <a:t>90% of those that die by suicide have an underlying mental health condition. </a:t>
            </a:r>
          </a:p>
          <a:p>
            <a:pPr marL="285750" indent="-285750" fontAlgn="base">
              <a:buFont typeface="Arial" panose="020B0604020202020204" pitchFamily="34" charset="0"/>
              <a:buChar char="•"/>
            </a:pPr>
            <a:r>
              <a:rPr lang="en-US" dirty="0"/>
              <a:t>50% of mental health conditions present by age 14 </a:t>
            </a:r>
          </a:p>
          <a:p>
            <a:pPr marL="285750" indent="-285750" fontAlgn="base">
              <a:buFont typeface="Arial" panose="020B0604020202020204" pitchFamily="34" charset="0"/>
              <a:buChar char="•"/>
            </a:pPr>
            <a:endParaRPr lang="en-US" dirty="0"/>
          </a:p>
          <a:p>
            <a:pPr fontAlgn="base"/>
            <a:r>
              <a:rPr lang="en-US" dirty="0"/>
              <a:t>To learn more, go to </a:t>
            </a:r>
            <a:r>
              <a:rPr lang="en-US" dirty="0">
                <a:hlinkClick r:id="rId3"/>
              </a:rPr>
              <a:t>https://qprinstitute.com/about-qpr</a:t>
            </a:r>
            <a:r>
              <a:rPr lang="en-US" dirty="0"/>
              <a:t> </a:t>
            </a:r>
            <a:br>
              <a:rPr lang="en-US" dirty="0"/>
            </a:br>
            <a:br>
              <a:rPr lang="en-US" dirty="0">
                <a:latin typeface="+mj-lt"/>
                <a:ea typeface="Helvetica Neue" panose="02000503000000020004" pitchFamily="2" charset="0"/>
                <a:cs typeface="Helvetica Neue" panose="02000503000000020004" pitchFamily="2" charset="0"/>
              </a:rPr>
            </a:br>
            <a:endParaRPr lang="en-US" dirty="0">
              <a:latin typeface="+mj-lt"/>
              <a:ea typeface="Helvetica Neue" panose="02000503000000020004" pitchFamily="2" charset="0"/>
              <a:cs typeface="Helvetica Neue" panose="02000503000000020004" pitchFamily="2" charset="0"/>
            </a:endParaRPr>
          </a:p>
          <a:p>
            <a:endPar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en-US"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p>
          <a:p>
            <a:br>
              <a:rPr lang="en-US" dirty="0"/>
            </a:br>
            <a:endParaRPr lang="en-US" sz="3200" b="1" dirty="0">
              <a:latin typeface="Helvetica Neue"/>
              <a:cs typeface="Helvetica Neue"/>
            </a:endParaRPr>
          </a:p>
        </p:txBody>
      </p:sp>
      <p:sp>
        <p:nvSpPr>
          <p:cNvPr id="6" name="Rectangle 5"/>
          <p:cNvSpPr/>
          <p:nvPr/>
        </p:nvSpPr>
        <p:spPr>
          <a:xfrm>
            <a:off x="0" y="6242440"/>
            <a:ext cx="12192000" cy="335485"/>
          </a:xfrm>
          <a:prstGeom prst="rect">
            <a:avLst/>
          </a:prstGeom>
          <a:gradFill flip="none" rotWithShape="1">
            <a:gsLst>
              <a:gs pos="79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38" y="859114"/>
            <a:ext cx="12192000" cy="287561"/>
          </a:xfrm>
          <a:prstGeom prst="rect">
            <a:avLst/>
          </a:prstGeom>
          <a:gradFill flip="none" rotWithShape="1">
            <a:gsLst>
              <a:gs pos="15000">
                <a:schemeClr val="bg1"/>
              </a:gs>
              <a:gs pos="54000">
                <a:srgbClr val="35047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n5Logo _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924" y="5980351"/>
            <a:ext cx="1504775" cy="644089"/>
          </a:xfrm>
          <a:prstGeom prst="rect">
            <a:avLst/>
          </a:prstGeom>
        </p:spPr>
      </p:pic>
      <p:sp>
        <p:nvSpPr>
          <p:cNvPr id="8" name="TextBox 7">
            <a:extLst>
              <a:ext uri="{FF2B5EF4-FFF2-40B4-BE49-F238E27FC236}">
                <a16:creationId xmlns:a16="http://schemas.microsoft.com/office/drawing/2014/main" id="{33B41965-70C9-A54F-9D20-FED8A2F337AF}"/>
              </a:ext>
            </a:extLst>
          </p:cNvPr>
          <p:cNvSpPr txBox="1"/>
          <p:nvPr/>
        </p:nvSpPr>
        <p:spPr>
          <a:xfrm>
            <a:off x="123464" y="6208593"/>
            <a:ext cx="8079475" cy="369332"/>
          </a:xfrm>
          <a:prstGeom prst="rect">
            <a:avLst/>
          </a:prstGeom>
          <a:noFill/>
        </p:spPr>
        <p:txBody>
          <a:bodyPr wrap="square" rtlCol="0">
            <a:spAutoFit/>
          </a:bodyPr>
          <a:lstStyle/>
          <a:p>
            <a:r>
              <a:rPr lang="en-US" b="1" dirty="0">
                <a:solidFill>
                  <a:srgbClr val="E03C31"/>
                </a:solidFill>
                <a:latin typeface="Helvetica Neue"/>
                <a:cs typeface="Helvetica Neue"/>
              </a:rPr>
              <a:t>STOP</a:t>
            </a:r>
            <a:r>
              <a:rPr lang="en-US" dirty="0">
                <a:solidFill>
                  <a:srgbClr val="350477"/>
                </a:solidFill>
                <a:latin typeface="Helvetica Neue"/>
                <a:cs typeface="Helvetica Neue"/>
              </a:rPr>
              <a:t> </a:t>
            </a:r>
            <a:r>
              <a:rPr lang="en-US" dirty="0">
                <a:solidFill>
                  <a:schemeClr val="bg1"/>
                </a:solidFill>
                <a:latin typeface="Helvetica Neue"/>
                <a:cs typeface="Helvetica Neue"/>
              </a:rPr>
              <a:t>the</a:t>
            </a:r>
            <a:r>
              <a:rPr lang="en-US" dirty="0">
                <a:solidFill>
                  <a:srgbClr val="350477"/>
                </a:solidFill>
                <a:latin typeface="Helvetica Neue"/>
                <a:cs typeface="Helvetica Neue"/>
              </a:rPr>
              <a:t> </a:t>
            </a:r>
            <a:r>
              <a:rPr lang="en-US" b="1" dirty="0">
                <a:solidFill>
                  <a:srgbClr val="E03C31"/>
                </a:solidFill>
                <a:latin typeface="Helvetica Neue"/>
                <a:cs typeface="Helvetica Neue"/>
              </a:rPr>
              <a:t>STIGMA</a:t>
            </a:r>
            <a:r>
              <a:rPr lang="en-US" dirty="0">
                <a:solidFill>
                  <a:srgbClr val="350477"/>
                </a:solidFill>
                <a:latin typeface="Helvetica Neue"/>
                <a:cs typeface="Helvetica Neue"/>
              </a:rPr>
              <a:t> </a:t>
            </a:r>
            <a:r>
              <a:rPr lang="en-US" dirty="0">
                <a:solidFill>
                  <a:schemeClr val="bg1"/>
                </a:solidFill>
                <a:latin typeface="Helvetica Neue"/>
                <a:cs typeface="Helvetica Neue"/>
              </a:rPr>
              <a:t>and</a:t>
            </a:r>
            <a:r>
              <a:rPr lang="en-US" dirty="0">
                <a:latin typeface="Helvetica Neue"/>
                <a:cs typeface="Helvetica Neue"/>
              </a:rPr>
              <a:t> </a:t>
            </a:r>
            <a:r>
              <a:rPr lang="en-US" b="1" dirty="0">
                <a:solidFill>
                  <a:srgbClr val="C4D600"/>
                </a:solidFill>
                <a:latin typeface="Helvetica Neue"/>
                <a:cs typeface="Helvetica Neue"/>
              </a:rPr>
              <a:t>START</a:t>
            </a:r>
            <a:r>
              <a:rPr lang="en-US" dirty="0">
                <a:solidFill>
                  <a:srgbClr val="350477"/>
                </a:solidFill>
                <a:latin typeface="Helvetica Neue"/>
                <a:cs typeface="Helvetica Neue"/>
              </a:rPr>
              <a:t> </a:t>
            </a:r>
            <a:r>
              <a:rPr lang="en-US" dirty="0">
                <a:solidFill>
                  <a:schemeClr val="bg1"/>
                </a:solidFill>
                <a:latin typeface="Helvetica Neue"/>
                <a:cs typeface="Helvetica Neue"/>
              </a:rPr>
              <a:t>the </a:t>
            </a:r>
            <a:r>
              <a:rPr lang="en-US" b="1" dirty="0">
                <a:solidFill>
                  <a:srgbClr val="C4D600"/>
                </a:solidFill>
                <a:latin typeface="Helvetica Neue"/>
                <a:cs typeface="Helvetica Neue"/>
              </a:rPr>
              <a:t>CONVERSATION</a:t>
            </a:r>
            <a:endParaRPr lang="en-US" dirty="0"/>
          </a:p>
        </p:txBody>
      </p:sp>
      <p:pic>
        <p:nvPicPr>
          <p:cNvPr id="3" name="Picture 2">
            <a:extLst>
              <a:ext uri="{FF2B5EF4-FFF2-40B4-BE49-F238E27FC236}">
                <a16:creationId xmlns:a16="http://schemas.microsoft.com/office/drawing/2014/main" id="{9449B940-B200-9C40-B958-F63069CF3723}"/>
              </a:ext>
            </a:extLst>
          </p:cNvPr>
          <p:cNvPicPr>
            <a:picLocks noChangeAspect="1"/>
          </p:cNvPicPr>
          <p:nvPr/>
        </p:nvPicPr>
        <p:blipFill>
          <a:blip r:embed="rId5">
            <a:alphaModFix amt="85000"/>
          </a:blip>
          <a:stretch>
            <a:fillRect/>
          </a:stretch>
        </p:blipFill>
        <p:spPr>
          <a:xfrm>
            <a:off x="9194617" y="2939712"/>
            <a:ext cx="2797899" cy="1464234"/>
          </a:xfrm>
          <a:prstGeom prst="rect">
            <a:avLst/>
          </a:prstGeom>
        </p:spPr>
      </p:pic>
      <p:sp>
        <p:nvSpPr>
          <p:cNvPr id="4" name="TextBox 3">
            <a:extLst>
              <a:ext uri="{FF2B5EF4-FFF2-40B4-BE49-F238E27FC236}">
                <a16:creationId xmlns:a16="http://schemas.microsoft.com/office/drawing/2014/main" id="{5396B3AE-2B26-6F4E-BD4C-BBD2AEE16335}"/>
              </a:ext>
            </a:extLst>
          </p:cNvPr>
          <p:cNvSpPr txBox="1"/>
          <p:nvPr/>
        </p:nvSpPr>
        <p:spPr>
          <a:xfrm>
            <a:off x="1218387" y="5671518"/>
            <a:ext cx="8380091" cy="738664"/>
          </a:xfrm>
          <a:prstGeom prst="rect">
            <a:avLst/>
          </a:prstGeom>
          <a:noFill/>
        </p:spPr>
        <p:txBody>
          <a:bodyPr wrap="square" rtlCol="0">
            <a:spAutoFit/>
          </a:bodyPr>
          <a:lstStyle/>
          <a:p>
            <a:r>
              <a:rPr lang="en-US" sz="24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As CPR is the for the HEART, QPR is the for the MIND!</a:t>
            </a:r>
          </a:p>
          <a:p>
            <a:endParaRPr lang="en-US" dirty="0"/>
          </a:p>
        </p:txBody>
      </p:sp>
    </p:spTree>
    <p:extLst>
      <p:ext uri="{BB962C8B-B14F-4D97-AF65-F5344CB8AC3E}">
        <p14:creationId xmlns:p14="http://schemas.microsoft.com/office/powerpoint/2010/main" val="3193238940"/>
      </p:ext>
    </p:extLst>
  </p:cSld>
  <p:clrMapOvr>
    <a:masterClrMapping/>
  </p:clrMapOvr>
</p:sld>
</file>

<file path=ppt/theme/theme1.xml><?xml version="1.0" encoding="utf-8"?>
<a:theme xmlns:a="http://schemas.openxmlformats.org/drawingml/2006/main" name="teen challe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teen challenge</Template>
  <TotalTime>12963</TotalTime>
  <Words>1677</Words>
  <Application>Microsoft Office PowerPoint</Application>
  <PresentationFormat>Widescreen</PresentationFormat>
  <Paragraphs>240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Helvetica Neue Light</vt:lpstr>
      <vt:lpstr>teen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Strategic Planning Session</dc:title>
  <dc:creator>Beau Rootring</dc:creator>
  <cp:lastModifiedBy>nancy miller</cp:lastModifiedBy>
  <cp:revision>173</cp:revision>
  <dcterms:created xsi:type="dcterms:W3CDTF">2016-11-07T00:54:36Z</dcterms:created>
  <dcterms:modified xsi:type="dcterms:W3CDTF">2019-10-23T18:25:12Z</dcterms:modified>
</cp:coreProperties>
</file>