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5" r:id="rId2"/>
    <p:sldMasterId id="2147483816" r:id="rId3"/>
    <p:sldMasterId id="2147483818" r:id="rId4"/>
    <p:sldMasterId id="2147483890" r:id="rId5"/>
    <p:sldMasterId id="2147484010" r:id="rId6"/>
    <p:sldMasterId id="2147484085" r:id="rId7"/>
    <p:sldMasterId id="2147484097" r:id="rId8"/>
    <p:sldMasterId id="2147484122" r:id="rId9"/>
  </p:sldMasterIdLst>
  <p:notesMasterIdLst>
    <p:notesMasterId r:id="rId31"/>
  </p:notesMasterIdLst>
  <p:handoutMasterIdLst>
    <p:handoutMasterId r:id="rId32"/>
  </p:handoutMasterIdLst>
  <p:sldIdLst>
    <p:sldId id="256" r:id="rId10"/>
    <p:sldId id="467" r:id="rId11"/>
    <p:sldId id="468" r:id="rId12"/>
    <p:sldId id="469" r:id="rId13"/>
    <p:sldId id="431" r:id="rId14"/>
    <p:sldId id="432" r:id="rId15"/>
    <p:sldId id="318" r:id="rId16"/>
    <p:sldId id="319" r:id="rId17"/>
    <p:sldId id="320" r:id="rId18"/>
    <p:sldId id="321" r:id="rId19"/>
    <p:sldId id="261" r:id="rId20"/>
    <p:sldId id="386" r:id="rId21"/>
    <p:sldId id="387" r:id="rId22"/>
    <p:sldId id="265" r:id="rId23"/>
    <p:sldId id="285" r:id="rId24"/>
    <p:sldId id="273" r:id="rId25"/>
    <p:sldId id="470" r:id="rId26"/>
    <p:sldId id="474" r:id="rId27"/>
    <p:sldId id="473" r:id="rId28"/>
    <p:sldId id="471" r:id="rId29"/>
    <p:sldId id="472" r:id="rId30"/>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F1B"/>
    <a:srgbClr val="004A9B"/>
    <a:srgbClr val="204485"/>
    <a:srgbClr val="CBE0EB"/>
    <a:srgbClr val="F29D16"/>
    <a:srgbClr val="FDC00E"/>
    <a:srgbClr val="E2611D"/>
    <a:srgbClr val="EA7D1A"/>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1970" autoAdjust="0"/>
  </p:normalViewPr>
  <p:slideViewPr>
    <p:cSldViewPr>
      <p:cViewPr varScale="1">
        <p:scale>
          <a:sx n="105" d="100"/>
          <a:sy n="105" d="100"/>
        </p:scale>
        <p:origin x="1728" y="108"/>
      </p:cViewPr>
      <p:guideLst>
        <p:guide orient="horz" pos="2160"/>
        <p:guide pos="2880"/>
      </p:guideLst>
    </p:cSldViewPr>
  </p:slideViewPr>
  <p:notesTextViewPr>
    <p:cViewPr>
      <p:scale>
        <a:sx n="1" d="1"/>
        <a:sy n="1" d="1"/>
      </p:scale>
      <p:origin x="0" y="0"/>
    </p:cViewPr>
  </p:notesTextViewPr>
  <p:sorterViewPr>
    <p:cViewPr>
      <p:scale>
        <a:sx n="110" d="100"/>
        <a:sy n="110" d="100"/>
      </p:scale>
      <p:origin x="0" y="-7435"/>
    </p:cViewPr>
  </p:sorter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30946"/>
            <a:ext cx="3037840" cy="465455"/>
          </a:xfrm>
          <a:prstGeom prst="rect">
            <a:avLst/>
          </a:prstGeom>
        </p:spPr>
        <p:txBody>
          <a:bodyPr vert="horz" lIns="92336" tIns="46168" rIns="92336" bIns="46168" rtlCol="0" anchor="b"/>
          <a:lstStyle>
            <a:lvl1pPr algn="l">
              <a:defRPr sz="1200"/>
            </a:lvl1pPr>
          </a:lstStyle>
          <a:p>
            <a:endParaRPr lang="en-US"/>
          </a:p>
        </p:txBody>
      </p:sp>
      <p:sp>
        <p:nvSpPr>
          <p:cNvPr id="6" name="Header Placeholder 5"/>
          <p:cNvSpPr>
            <a:spLocks noGrp="1"/>
          </p:cNvSpPr>
          <p:nvPr>
            <p:ph type="hdr" sz="quarter"/>
          </p:nvPr>
        </p:nvSpPr>
        <p:spPr>
          <a:xfrm>
            <a:off x="0" y="0"/>
            <a:ext cx="3037840" cy="465456"/>
          </a:xfrm>
          <a:prstGeom prst="rect">
            <a:avLst/>
          </a:prstGeom>
        </p:spPr>
        <p:txBody>
          <a:bodyPr vert="horz" lIns="92336" tIns="46168" rIns="92336" bIns="46168" rtlCol="0"/>
          <a:lstStyle>
            <a:lvl1pPr algn="l">
              <a:defRPr sz="1200"/>
            </a:lvl1pPr>
          </a:lstStyle>
          <a:p>
            <a:endParaRPr lang="en-US"/>
          </a:p>
        </p:txBody>
      </p:sp>
    </p:spTree>
    <p:extLst>
      <p:ext uri="{BB962C8B-B14F-4D97-AF65-F5344CB8AC3E}">
        <p14:creationId xmlns:p14="http://schemas.microsoft.com/office/powerpoint/2010/main" val="3624488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1" cy="466434"/>
          </a:xfrm>
          <a:prstGeom prst="rect">
            <a:avLst/>
          </a:prstGeom>
        </p:spPr>
        <p:txBody>
          <a:bodyPr vert="horz" lIns="93156" tIns="46577" rIns="93156" bIns="46577" rtlCol="0"/>
          <a:lstStyle>
            <a:lvl1pPr algn="l">
              <a:defRPr sz="1200"/>
            </a:lvl1pPr>
          </a:lstStyle>
          <a:p>
            <a:endParaRPr lang="en-US"/>
          </a:p>
        </p:txBody>
      </p:sp>
      <p:sp>
        <p:nvSpPr>
          <p:cNvPr id="3" name="Date Placeholder 2"/>
          <p:cNvSpPr>
            <a:spLocks noGrp="1"/>
          </p:cNvSpPr>
          <p:nvPr>
            <p:ph type="dt" idx="1"/>
          </p:nvPr>
        </p:nvSpPr>
        <p:spPr>
          <a:xfrm>
            <a:off x="3970940" y="2"/>
            <a:ext cx="3037841" cy="466434"/>
          </a:xfrm>
          <a:prstGeom prst="rect">
            <a:avLst/>
          </a:prstGeom>
        </p:spPr>
        <p:txBody>
          <a:bodyPr vert="horz" lIns="93156" tIns="46577" rIns="93156" bIns="46577" rtlCol="0"/>
          <a:lstStyle>
            <a:lvl1pPr algn="r">
              <a:defRPr sz="1200"/>
            </a:lvl1pPr>
          </a:lstStyle>
          <a:p>
            <a:fld id="{263A5C3D-98CF-4AFC-AF5D-29DF54445DA0}" type="datetimeFigureOut">
              <a:rPr lang="en-US" smtClean="0"/>
              <a:t>4/1/2019</a:t>
            </a:fld>
            <a:endParaRPr lang="en-US"/>
          </a:p>
        </p:txBody>
      </p:sp>
      <p:sp>
        <p:nvSpPr>
          <p:cNvPr id="4" name="Slide Image Placeholder 3"/>
          <p:cNvSpPr>
            <a:spLocks noGrp="1" noRot="1" noChangeAspect="1"/>
          </p:cNvSpPr>
          <p:nvPr>
            <p:ph type="sldImg" idx="2"/>
          </p:nvPr>
        </p:nvSpPr>
        <p:spPr>
          <a:xfrm>
            <a:off x="1412875" y="1160463"/>
            <a:ext cx="4184650" cy="3138487"/>
          </a:xfrm>
          <a:prstGeom prst="rect">
            <a:avLst/>
          </a:prstGeom>
          <a:noFill/>
          <a:ln w="12700">
            <a:solidFill>
              <a:prstClr val="black"/>
            </a:solidFill>
          </a:ln>
        </p:spPr>
        <p:txBody>
          <a:bodyPr vert="horz" lIns="93156" tIns="46577" rIns="93156" bIns="46577" rtlCol="0" anchor="ctr"/>
          <a:lstStyle/>
          <a:p>
            <a:endParaRPr lang="en-US"/>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3156" tIns="46577" rIns="93156"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1" cy="466433"/>
          </a:xfrm>
          <a:prstGeom prst="rect">
            <a:avLst/>
          </a:prstGeom>
        </p:spPr>
        <p:txBody>
          <a:bodyPr vert="horz" lIns="93156" tIns="46577" rIns="93156"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1" cy="466433"/>
          </a:xfrm>
          <a:prstGeom prst="rect">
            <a:avLst/>
          </a:prstGeom>
        </p:spPr>
        <p:txBody>
          <a:bodyPr vert="horz" lIns="93156" tIns="46577" rIns="93156" bIns="46577" rtlCol="0" anchor="b"/>
          <a:lstStyle>
            <a:lvl1pPr algn="r">
              <a:defRPr sz="1200"/>
            </a:lvl1pPr>
          </a:lstStyle>
          <a:p>
            <a:fld id="{0AACDA85-4053-41DA-9FE7-C171758FC18F}" type="slidenum">
              <a:rPr lang="en-US" smtClean="0"/>
              <a:t>‹#›</a:t>
            </a:fld>
            <a:endParaRPr lang="en-US"/>
          </a:p>
        </p:txBody>
      </p:sp>
    </p:spTree>
    <p:extLst>
      <p:ext uri="{BB962C8B-B14F-4D97-AF65-F5344CB8AC3E}">
        <p14:creationId xmlns:p14="http://schemas.microsoft.com/office/powerpoint/2010/main" val="163955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0463"/>
            <a:ext cx="4184650" cy="3138487"/>
          </a:xfrm>
        </p:spPr>
      </p:sp>
      <p:sp>
        <p:nvSpPr>
          <p:cNvPr id="3" name="Notes Placeholder 2"/>
          <p:cNvSpPr>
            <a:spLocks noGrp="1"/>
          </p:cNvSpPr>
          <p:nvPr>
            <p:ph type="body" idx="1"/>
          </p:nvPr>
        </p:nvSpPr>
        <p:spPr/>
        <p:txBody>
          <a:bodyPr/>
          <a:lstStyle/>
          <a:p>
            <a:r>
              <a:rPr lang="en-US" baseline="0" dirty="0"/>
              <a:t>Intro</a:t>
            </a:r>
            <a:endParaRPr lang="en-US" dirty="0"/>
          </a:p>
          <a:p>
            <a:endParaRPr lang="en-US" dirty="0"/>
          </a:p>
        </p:txBody>
      </p:sp>
      <p:sp>
        <p:nvSpPr>
          <p:cNvPr id="4" name="Slide Number Placeholder 3"/>
          <p:cNvSpPr>
            <a:spLocks noGrp="1"/>
          </p:cNvSpPr>
          <p:nvPr>
            <p:ph type="sldNum" sz="quarter" idx="10"/>
          </p:nvPr>
        </p:nvSpPr>
        <p:spPr/>
        <p:txBody>
          <a:bodyPr/>
          <a:lstStyle/>
          <a:p>
            <a:fld id="{39ED1401-E0B1-4849-B628-34DED95C101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0912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719138"/>
            <a:ext cx="4805363" cy="3603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45F06-69A9-49BF-ACC6-24973A2DDEA0}" type="slidenum">
              <a:rPr lang="en-US" smtClean="0"/>
              <a:pPr/>
              <a:t>6</a:t>
            </a:fld>
            <a:endParaRPr lang="en-US" dirty="0"/>
          </a:p>
        </p:txBody>
      </p:sp>
    </p:spTree>
    <p:extLst>
      <p:ext uri="{BB962C8B-B14F-4D97-AF65-F5344CB8AC3E}">
        <p14:creationId xmlns:p14="http://schemas.microsoft.com/office/powerpoint/2010/main" val="423819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838A0C8-33FD-4528-BF24-703DB1E8A4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C047B796-6BDA-4F39-96E7-BE310F0BB665}"/>
              </a:ext>
            </a:extLst>
          </p:cNvPr>
          <p:cNvSpPr>
            <a:spLocks noGrp="1"/>
          </p:cNvSpPr>
          <p:nvPr>
            <p:ph type="hdr" sz="quarter" idx="1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AHC Site Specific Workflows Considerations</a:t>
            </a:r>
          </a:p>
        </p:txBody>
      </p:sp>
    </p:spTree>
    <p:extLst>
      <p:ext uri="{BB962C8B-B14F-4D97-AF65-F5344CB8AC3E}">
        <p14:creationId xmlns:p14="http://schemas.microsoft.com/office/powerpoint/2010/main" val="271027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70D06-1584-4A7C-8A94-F50A016571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1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719138"/>
            <a:ext cx="4805363" cy="3603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45F06-69A9-49BF-ACC6-24973A2DDEA0}" type="slidenum">
              <a:rPr lang="en-US" smtClean="0"/>
              <a:pPr/>
              <a:t>21</a:t>
            </a:fld>
            <a:endParaRPr lang="en-US" dirty="0"/>
          </a:p>
        </p:txBody>
      </p:sp>
    </p:spTree>
    <p:extLst>
      <p:ext uri="{BB962C8B-B14F-4D97-AF65-F5344CB8AC3E}">
        <p14:creationId xmlns:p14="http://schemas.microsoft.com/office/powerpoint/2010/main" val="307122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69929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8319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2147889"/>
            <a:ext cx="2139950" cy="4035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1" y="2147889"/>
            <a:ext cx="6272213" cy="4035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9387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fld id="{68C2560D-EC28-3B41-86E8-18F1CE0113B4}" type="datetimeFigureOut">
              <a:rPr lang="en-US" sz="1800" smtClean="0">
                <a:solidFill>
                  <a:prstClr val="black"/>
                </a:solidFill>
                <a:latin typeface="Arial"/>
                <a:ea typeface="+mn-ea"/>
                <a:cs typeface="+mn-cs"/>
              </a:rPr>
              <a:pPr defTabSz="457200" eaLnBrk="1" fontAlgn="auto" hangingPunct="1">
                <a:spcBef>
                  <a:spcPts val="0"/>
                </a:spcBef>
                <a:spcAft>
                  <a:spcPts val="0"/>
                </a:spcAft>
              </a:pPr>
              <a:t>4/1/2019</a:t>
            </a:fld>
            <a:endParaRPr lang="en-US" sz="1800">
              <a:solidFill>
                <a:prstClr val="black"/>
              </a:solidFill>
              <a:latin typeface="Arial"/>
              <a:ea typeface="+mn-ea"/>
              <a:cs typeface="+mn-cs"/>
            </a:endParaRPr>
          </a:p>
        </p:txBody>
      </p:sp>
      <p:sp>
        <p:nvSpPr>
          <p:cNvPr id="6" name="Slide Number Placeholder 5"/>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2501006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white"/>
                </a:solidFill>
              </a:rPr>
              <a:pPr/>
              <a:t>4/1/2019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05470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30481" y="-1"/>
            <a:ext cx="9174481" cy="232507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13" name="Rectangle 12"/>
          <p:cNvSpPr/>
          <p:nvPr userDrawn="1"/>
        </p:nvSpPr>
        <p:spPr>
          <a:xfrm>
            <a:off x="1" y="2325078"/>
            <a:ext cx="9143999" cy="23250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14" name="Rectangle 13"/>
          <p:cNvSpPr/>
          <p:nvPr userDrawn="1"/>
        </p:nvSpPr>
        <p:spPr>
          <a:xfrm>
            <a:off x="-30480" y="4650154"/>
            <a:ext cx="9174480" cy="22078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hasCustomPrompt="1"/>
          </p:nvPr>
        </p:nvSpPr>
        <p:spPr>
          <a:xfrm>
            <a:off x="293078" y="2325075"/>
            <a:ext cx="8564041" cy="2325078"/>
          </a:xfrm>
        </p:spPr>
        <p:txBody>
          <a:bodyPr anchor="ctr">
            <a:noAutofit/>
          </a:bodyPr>
          <a:lstStyle>
            <a:lvl1pPr algn="ctr">
              <a:defRPr sz="4400" b="0" i="0" baseline="0">
                <a:solidFill>
                  <a:schemeClr val="bg1"/>
                </a:solidFill>
              </a:defRPr>
            </a:lvl1pPr>
          </a:lstStyle>
          <a:p>
            <a:r>
              <a:rPr lang="en-US" dirty="0"/>
              <a:t>TITLE SLIDE HEADLINE</a:t>
            </a:r>
            <a:br>
              <a:rPr lang="en-US" dirty="0"/>
            </a:br>
            <a:r>
              <a:rPr lang="en-US" dirty="0"/>
              <a:t>GOES HERE AND HERE</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3" name="Subtitle 2"/>
          <p:cNvSpPr>
            <a:spLocks noGrp="1"/>
          </p:cNvSpPr>
          <p:nvPr>
            <p:ph type="subTitle" idx="1" hasCustomPrompt="1"/>
          </p:nvPr>
        </p:nvSpPr>
        <p:spPr>
          <a:xfrm>
            <a:off x="457201" y="4826977"/>
            <a:ext cx="8399918" cy="1356946"/>
          </a:xfrm>
        </p:spPr>
        <p:txBody>
          <a:bodyPr anchor="ctr">
            <a:normAutofit/>
          </a:bodyPr>
          <a:lstStyle>
            <a:lvl1pPr marL="0" indent="0" algn="ctr">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slide subhead copy and additional information can go here and here.</a:t>
            </a:r>
          </a:p>
        </p:txBody>
      </p:sp>
      <p:pic>
        <p:nvPicPr>
          <p:cNvPr id="15" name="Picture 14"/>
          <p:cNvPicPr>
            <a:picLocks noChangeAspect="1"/>
          </p:cNvPicPr>
          <p:nvPr userDrawn="1"/>
        </p:nvPicPr>
        <p:blipFill>
          <a:blip r:embed="rId2"/>
          <a:stretch>
            <a:fillRect/>
          </a:stretch>
        </p:blipFill>
        <p:spPr>
          <a:xfrm>
            <a:off x="2190331" y="1023928"/>
            <a:ext cx="4722793" cy="467090"/>
          </a:xfrm>
          <a:prstGeom prst="rect">
            <a:avLst/>
          </a:prstGeom>
        </p:spPr>
      </p:pic>
    </p:spTree>
    <p:extLst>
      <p:ext uri="{BB962C8B-B14F-4D97-AF65-F5344CB8AC3E}">
        <p14:creationId xmlns:p14="http://schemas.microsoft.com/office/powerpoint/2010/main" val="109016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03279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788178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937262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391509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30480" y="0"/>
            <a:ext cx="9174480" cy="6858000"/>
          </a:xfrm>
          <a:prstGeom prst="rect">
            <a:avLst/>
          </a:prstGeom>
          <a:solidFill>
            <a:srgbClr val="E66F1B"/>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57200" y="274638"/>
            <a:ext cx="8229600" cy="5157054"/>
          </a:xfrm>
        </p:spPr>
        <p:txBody>
          <a:bodyPr>
            <a:normAutofit/>
          </a:bodyPr>
          <a:lstStyle>
            <a:lvl1pPr>
              <a:defRPr sz="6600">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28508" y="6442805"/>
            <a:ext cx="2620108" cy="259132"/>
          </a:xfrm>
          <a:prstGeom prst="rect">
            <a:avLst/>
          </a:prstGeom>
        </p:spPr>
      </p:pic>
    </p:spTree>
    <p:extLst>
      <p:ext uri="{BB962C8B-B14F-4D97-AF65-F5344CB8AC3E}">
        <p14:creationId xmlns:p14="http://schemas.microsoft.com/office/powerpoint/2010/main" val="329076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4995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797876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pPr/>
              <a:t>‹#›</a:t>
            </a:fld>
            <a:endParaRPr lang="en-US" dirty="0">
              <a:solidFill>
                <a:srgbClr val="EA7D1A">
                  <a:shade val="75000"/>
                </a:srgbClr>
              </a:solidFill>
            </a:endParaRPr>
          </a:p>
        </p:txBody>
      </p:sp>
    </p:spTree>
    <p:extLst>
      <p:ext uri="{BB962C8B-B14F-4D97-AF65-F5344CB8AC3E}">
        <p14:creationId xmlns:p14="http://schemas.microsoft.com/office/powerpoint/2010/main" val="2065739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196867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4067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97806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30481" y="-1"/>
            <a:ext cx="9174481" cy="232507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13" name="Rectangle 12"/>
          <p:cNvSpPr/>
          <p:nvPr userDrawn="1"/>
        </p:nvSpPr>
        <p:spPr>
          <a:xfrm>
            <a:off x="1" y="2325078"/>
            <a:ext cx="9143999" cy="23250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14" name="Rectangle 13"/>
          <p:cNvSpPr/>
          <p:nvPr userDrawn="1"/>
        </p:nvSpPr>
        <p:spPr>
          <a:xfrm>
            <a:off x="-30480" y="4650154"/>
            <a:ext cx="9174480" cy="22078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hasCustomPrompt="1"/>
          </p:nvPr>
        </p:nvSpPr>
        <p:spPr>
          <a:xfrm>
            <a:off x="293078" y="2325075"/>
            <a:ext cx="8564041" cy="2325078"/>
          </a:xfrm>
        </p:spPr>
        <p:txBody>
          <a:bodyPr anchor="ctr">
            <a:noAutofit/>
          </a:bodyPr>
          <a:lstStyle>
            <a:lvl1pPr algn="ctr">
              <a:defRPr sz="4400" b="0" i="0" baseline="0">
                <a:solidFill>
                  <a:schemeClr val="bg1"/>
                </a:solidFill>
              </a:defRPr>
            </a:lvl1pPr>
          </a:lstStyle>
          <a:p>
            <a:r>
              <a:rPr lang="en-US" dirty="0"/>
              <a:t>TITLE SLIDE HEADLINE</a:t>
            </a:r>
            <a:br>
              <a:rPr lang="en-US" dirty="0"/>
            </a:br>
            <a:r>
              <a:rPr lang="en-US" dirty="0"/>
              <a:t>GOES HERE AND HERE</a:t>
            </a:r>
          </a:p>
        </p:txBody>
      </p:sp>
      <p:sp>
        <p:nvSpPr>
          <p:cNvPr id="3" name="Subtitle 2"/>
          <p:cNvSpPr>
            <a:spLocks noGrp="1"/>
          </p:cNvSpPr>
          <p:nvPr>
            <p:ph type="subTitle" idx="1" hasCustomPrompt="1"/>
          </p:nvPr>
        </p:nvSpPr>
        <p:spPr>
          <a:xfrm>
            <a:off x="457201" y="4826977"/>
            <a:ext cx="8399918" cy="1356946"/>
          </a:xfrm>
        </p:spPr>
        <p:txBody>
          <a:bodyPr anchor="ctr">
            <a:normAutofit/>
          </a:bodyPr>
          <a:lstStyle>
            <a:lvl1pPr marL="0" indent="0" algn="ctr">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slide subhead copy and additional information can go here and here.</a:t>
            </a:r>
          </a:p>
        </p:txBody>
      </p:sp>
      <p:pic>
        <p:nvPicPr>
          <p:cNvPr id="15" name="Picture 14"/>
          <p:cNvPicPr>
            <a:picLocks noChangeAspect="1"/>
          </p:cNvPicPr>
          <p:nvPr userDrawn="1"/>
        </p:nvPicPr>
        <p:blipFill>
          <a:blip r:embed="rId2"/>
          <a:stretch>
            <a:fillRect/>
          </a:stretch>
        </p:blipFill>
        <p:spPr>
          <a:xfrm>
            <a:off x="2190331" y="1023928"/>
            <a:ext cx="4722793" cy="467090"/>
          </a:xfrm>
          <a:prstGeom prst="rect">
            <a:avLst/>
          </a:prstGeom>
        </p:spPr>
      </p:pic>
    </p:spTree>
    <p:extLst>
      <p:ext uri="{BB962C8B-B14F-4D97-AF65-F5344CB8AC3E}">
        <p14:creationId xmlns:p14="http://schemas.microsoft.com/office/powerpoint/2010/main" val="201789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91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40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1971735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9" name="Slide Number Placeholder 8"/>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395523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126579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30480" y="0"/>
            <a:ext cx="9174480" cy="6858000"/>
          </a:xfrm>
          <a:prstGeom prst="rect">
            <a:avLst/>
          </a:prstGeom>
          <a:solidFill>
            <a:srgbClr val="E66F1B"/>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57200" y="274638"/>
            <a:ext cx="8229600" cy="5157054"/>
          </a:xfrm>
        </p:spPr>
        <p:txBody>
          <a:bodyPr>
            <a:normAutofit/>
          </a:bodyPr>
          <a:lstStyle>
            <a:lvl1pPr>
              <a:defRPr sz="6600">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5" name="Slide Number Placeholder 4"/>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pic>
        <p:nvPicPr>
          <p:cNvPr id="8" name="Picture 7"/>
          <p:cNvPicPr>
            <a:picLocks noChangeAspect="1"/>
          </p:cNvPicPr>
          <p:nvPr userDrawn="1"/>
        </p:nvPicPr>
        <p:blipFill>
          <a:blip r:embed="rId2"/>
          <a:stretch>
            <a:fillRect/>
          </a:stretch>
        </p:blipFill>
        <p:spPr>
          <a:xfrm>
            <a:off x="6328508" y="6442805"/>
            <a:ext cx="2620108" cy="259132"/>
          </a:xfrm>
          <a:prstGeom prst="rect">
            <a:avLst/>
          </a:prstGeom>
        </p:spPr>
      </p:pic>
    </p:spTree>
    <p:extLst>
      <p:ext uri="{BB962C8B-B14F-4D97-AF65-F5344CB8AC3E}">
        <p14:creationId xmlns:p14="http://schemas.microsoft.com/office/powerpoint/2010/main" val="3552205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4" name="Slide Number Placeholder 3"/>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3826107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7" name="Slide Number Placeholder 6"/>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C6B1FF6-39B9-40F5-8B67-33C6354A3D4F}"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dirty="0">
              <a:solidFill>
                <a:srgbClr val="EA7D1A">
                  <a:shade val="75000"/>
                </a:srgbClr>
              </a:solidFill>
              <a:latin typeface="Arial"/>
              <a:ea typeface="+mn-ea"/>
              <a:cs typeface="+mn-cs"/>
            </a:endParaRPr>
          </a:p>
        </p:txBody>
      </p:sp>
    </p:spTree>
    <p:extLst>
      <p:ext uri="{BB962C8B-B14F-4D97-AF65-F5344CB8AC3E}">
        <p14:creationId xmlns:p14="http://schemas.microsoft.com/office/powerpoint/2010/main" val="625529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7" name="Slide Number Placeholder 6"/>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2861753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6" name="Slide Number Placeholder 5"/>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3538689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2"/>
            <a:ext cx="822315"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6" name="Slide Number Placeholder 5"/>
          <p:cNvSpPr>
            <a:spLocks noGrp="1"/>
          </p:cNvSpPr>
          <p:nvPr>
            <p:ph type="sldNum" sz="quarter" idx="12"/>
          </p:nvPr>
        </p:nvSpPr>
        <p:spPr>
          <a:xfrm>
            <a:off x="4077263" y="6356352"/>
            <a:ext cx="770992" cy="365125"/>
          </a:xfrm>
          <a:prstGeom prst="rect">
            <a:avLst/>
          </a:prstGeom>
        </p:spPr>
        <p:txBody>
          <a:bodyPr/>
          <a:lstStyle/>
          <a:p>
            <a:pPr defTabSz="457200" eaLnBrk="1" fontAlgn="auto" hangingPunct="1">
              <a:spcBef>
                <a:spcPts val="0"/>
              </a:spcBef>
              <a:spcAft>
                <a:spcPts val="0"/>
              </a:spcAft>
            </a:pPr>
            <a:fld id="{2066355A-084C-D24E-9AD2-7E4FC41EA627}" type="slidenum">
              <a:rPr lang="en-US" sz="1800" smtClean="0">
                <a:solidFill>
                  <a:prstClr val="black"/>
                </a:solidFill>
                <a:latin typeface="Arial"/>
                <a:ea typeface="+mn-ea"/>
                <a:cs typeface="+mn-cs"/>
              </a:rPr>
              <a:pPr defTabSz="457200" eaLnBrk="1" fontAlgn="auto" hangingPunct="1">
                <a:spcBef>
                  <a:spcPts val="0"/>
                </a:spcBef>
                <a:spcAft>
                  <a:spcPts val="0"/>
                </a:spcAft>
              </a:pPr>
              <a:t>‹#›</a:t>
            </a:fld>
            <a:endParaRPr lang="en-US" sz="1800">
              <a:solidFill>
                <a:prstClr val="black"/>
              </a:solidFill>
              <a:latin typeface="Arial"/>
              <a:ea typeface="+mn-ea"/>
              <a:cs typeface="+mn-cs"/>
            </a:endParaRPr>
          </a:p>
        </p:txBody>
      </p:sp>
    </p:spTree>
    <p:extLst>
      <p:ext uri="{BB962C8B-B14F-4D97-AF65-F5344CB8AC3E}">
        <p14:creationId xmlns:p14="http://schemas.microsoft.com/office/powerpoint/2010/main" val="3751691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With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57200" y="1358901"/>
            <a:ext cx="8229600" cy="1566583"/>
          </a:xfrm>
        </p:spPr>
        <p:txBody>
          <a:bodyPr>
            <a:spAutoFit/>
          </a:bodyPr>
          <a:lstStyle>
            <a:lvl1pPr>
              <a:defRPr sz="2500">
                <a:solidFill>
                  <a:srgbClr val="161616"/>
                </a:solidFill>
              </a:defRPr>
            </a:lvl1pPr>
            <a:lvl2pPr>
              <a:defRPr sz="2300">
                <a:solidFill>
                  <a:srgbClr val="161616"/>
                </a:solidFill>
              </a:defRPr>
            </a:lvl2pPr>
            <a:lvl3pPr>
              <a:defRPr sz="2000">
                <a:solidFill>
                  <a:srgbClr val="161616"/>
                </a:solidFill>
              </a:defRPr>
            </a:lvl3pPr>
            <a:lvl4pPr>
              <a:defRPr sz="1600">
                <a:solidFill>
                  <a:srgbClr val="161616"/>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5"/>
          <p:cNvSpPr>
            <a:spLocks noGrp="1"/>
          </p:cNvSpPr>
          <p:nvPr>
            <p:ph type="sldNum" sz="quarter" idx="4"/>
          </p:nvPr>
        </p:nvSpPr>
        <p:spPr>
          <a:xfrm>
            <a:off x="8415810" y="6339207"/>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pPr defTabSz="457200" eaLnBrk="1" fontAlgn="auto" hangingPunct="1">
              <a:spcBef>
                <a:spcPts val="0"/>
              </a:spcBef>
              <a:spcAft>
                <a:spcPts val="0"/>
              </a:spcAft>
            </a:pPr>
            <a:fld id="{2066355A-084C-D24E-9AD2-7E4FC41EA627}" type="slidenum">
              <a:rPr lang="en-US" smtClean="0">
                <a:ea typeface="+mn-ea"/>
              </a:rPr>
              <a:pPr defTabSz="457200" eaLnBrk="1" fontAlgn="auto" hangingPunct="1">
                <a:spcBef>
                  <a:spcPts val="0"/>
                </a:spcBef>
                <a:spcAft>
                  <a:spcPts val="0"/>
                </a:spcAft>
              </a:pPr>
              <a:t>‹#›</a:t>
            </a:fld>
            <a:endParaRPr lang="en-US" dirty="0">
              <a:ea typeface="+mn-ea"/>
            </a:endParaRPr>
          </a:p>
        </p:txBody>
      </p:sp>
    </p:spTree>
    <p:extLst>
      <p:ext uri="{BB962C8B-B14F-4D97-AF65-F5344CB8AC3E}">
        <p14:creationId xmlns:p14="http://schemas.microsoft.com/office/powerpoint/2010/main" val="3358368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008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870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30481" y="-1"/>
            <a:ext cx="9174481" cy="232507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13" name="Rectangle 12"/>
          <p:cNvSpPr/>
          <p:nvPr userDrawn="1"/>
        </p:nvSpPr>
        <p:spPr>
          <a:xfrm>
            <a:off x="1" y="2325078"/>
            <a:ext cx="9143999" cy="23250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14" name="Rectangle 13"/>
          <p:cNvSpPr/>
          <p:nvPr userDrawn="1"/>
        </p:nvSpPr>
        <p:spPr>
          <a:xfrm>
            <a:off x="-30480" y="4650154"/>
            <a:ext cx="9174480" cy="22078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hasCustomPrompt="1"/>
          </p:nvPr>
        </p:nvSpPr>
        <p:spPr>
          <a:xfrm>
            <a:off x="293078" y="2325075"/>
            <a:ext cx="8564041" cy="2325078"/>
          </a:xfrm>
        </p:spPr>
        <p:txBody>
          <a:bodyPr anchor="ctr">
            <a:noAutofit/>
          </a:bodyPr>
          <a:lstStyle>
            <a:lvl1pPr algn="ctr">
              <a:defRPr sz="4400" b="0" i="0" baseline="0">
                <a:solidFill>
                  <a:schemeClr val="bg1"/>
                </a:solidFill>
              </a:defRPr>
            </a:lvl1pPr>
          </a:lstStyle>
          <a:p>
            <a:r>
              <a:rPr lang="en-US" dirty="0"/>
              <a:t>TITLE SLIDE HEADLINE</a:t>
            </a:r>
            <a:br>
              <a:rPr lang="en-US" dirty="0"/>
            </a:br>
            <a:r>
              <a:rPr lang="en-US" dirty="0"/>
              <a:t>GOES HERE AND HERE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white"/>
                </a:solidFill>
              </a:rPr>
              <a:pPr/>
              <a:t>4/1/2019</a:t>
            </a:fld>
            <a:endParaRPr lang="en-US" dirty="0">
              <a:solidFill>
                <a:prstClr val="white"/>
              </a:solidFill>
            </a:endParaRPr>
          </a:p>
        </p:txBody>
      </p:sp>
      <p:sp>
        <p:nvSpPr>
          <p:cNvPr id="3" name="Subtitle 2"/>
          <p:cNvSpPr>
            <a:spLocks noGrp="1"/>
          </p:cNvSpPr>
          <p:nvPr>
            <p:ph type="subTitle" idx="1" hasCustomPrompt="1"/>
          </p:nvPr>
        </p:nvSpPr>
        <p:spPr>
          <a:xfrm>
            <a:off x="457201" y="4826977"/>
            <a:ext cx="8399918" cy="1356946"/>
          </a:xfrm>
        </p:spPr>
        <p:txBody>
          <a:bodyPr anchor="ctr">
            <a:normAutofit/>
          </a:bodyPr>
          <a:lstStyle>
            <a:lvl1pPr marL="0" indent="0" algn="ctr">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slide subhead copy and additional information can go here and here.</a:t>
            </a:r>
          </a:p>
        </p:txBody>
      </p:sp>
      <p:pic>
        <p:nvPicPr>
          <p:cNvPr id="15" name="Picture 14"/>
          <p:cNvPicPr>
            <a:picLocks noChangeAspect="1"/>
          </p:cNvPicPr>
          <p:nvPr userDrawn="1"/>
        </p:nvPicPr>
        <p:blipFill>
          <a:blip r:embed="rId2"/>
          <a:stretch>
            <a:fillRect/>
          </a:stretch>
        </p:blipFill>
        <p:spPr>
          <a:xfrm>
            <a:off x="2190331" y="1023928"/>
            <a:ext cx="4722793" cy="467090"/>
          </a:xfrm>
          <a:prstGeom prst="rect">
            <a:avLst/>
          </a:prstGeom>
        </p:spPr>
      </p:pic>
    </p:spTree>
    <p:extLst>
      <p:ext uri="{BB962C8B-B14F-4D97-AF65-F5344CB8AC3E}">
        <p14:creationId xmlns:p14="http://schemas.microsoft.com/office/powerpoint/2010/main" val="13871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4826002"/>
            <a:ext cx="4122738" cy="135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2339" y="4826002"/>
            <a:ext cx="4124325" cy="135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9176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358584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932674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4109203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822620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30480" y="0"/>
            <a:ext cx="9174480" cy="6858000"/>
          </a:xfrm>
          <a:prstGeom prst="rect">
            <a:avLst/>
          </a:prstGeom>
          <a:solidFill>
            <a:srgbClr val="E66F1B"/>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457200" y="274638"/>
            <a:ext cx="8229600" cy="5157054"/>
          </a:xfrm>
        </p:spPr>
        <p:txBody>
          <a:bodyPr>
            <a:normAutofit/>
          </a:bodyPr>
          <a:lstStyle>
            <a:lvl1pPr>
              <a:defRPr sz="6600">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28508" y="6442805"/>
            <a:ext cx="2620108" cy="259132"/>
          </a:xfrm>
          <a:prstGeom prst="rect">
            <a:avLst/>
          </a:prstGeom>
        </p:spPr>
      </p:pic>
    </p:spTree>
    <p:extLst>
      <p:ext uri="{BB962C8B-B14F-4D97-AF65-F5344CB8AC3E}">
        <p14:creationId xmlns:p14="http://schemas.microsoft.com/office/powerpoint/2010/main" val="1735198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561879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Arial"/>
              <a:ea typeface="+mn-ea"/>
              <a:cs typeface="+mn-cs"/>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pPr/>
              <a:t>‹#›</a:t>
            </a:fld>
            <a:endParaRPr lang="en-US" dirty="0">
              <a:solidFill>
                <a:srgbClr val="EA7D1A">
                  <a:shade val="75000"/>
                </a:srgbClr>
              </a:solidFill>
            </a:endParaRPr>
          </a:p>
        </p:txBody>
      </p:sp>
    </p:spTree>
    <p:extLst>
      <p:ext uri="{BB962C8B-B14F-4D97-AF65-F5344CB8AC3E}">
        <p14:creationId xmlns:p14="http://schemas.microsoft.com/office/powerpoint/2010/main" val="3964070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404436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4014197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9649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4015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30481" y="-1"/>
            <a:ext cx="9174481" cy="232507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13" name="Rectangle 12"/>
          <p:cNvSpPr/>
          <p:nvPr userDrawn="1"/>
        </p:nvSpPr>
        <p:spPr>
          <a:xfrm>
            <a:off x="2" y="2325078"/>
            <a:ext cx="9143999" cy="23250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14" name="Rectangle 13"/>
          <p:cNvSpPr/>
          <p:nvPr userDrawn="1"/>
        </p:nvSpPr>
        <p:spPr>
          <a:xfrm>
            <a:off x="-30480" y="4650156"/>
            <a:ext cx="9174480" cy="22078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 name="Title 1"/>
          <p:cNvSpPr>
            <a:spLocks noGrp="1"/>
          </p:cNvSpPr>
          <p:nvPr>
            <p:ph type="ctrTitle" hasCustomPrompt="1"/>
          </p:nvPr>
        </p:nvSpPr>
        <p:spPr>
          <a:xfrm>
            <a:off x="293079" y="2325075"/>
            <a:ext cx="8564041" cy="2325078"/>
          </a:xfrm>
        </p:spPr>
        <p:txBody>
          <a:bodyPr anchor="ctr">
            <a:noAutofit/>
          </a:bodyPr>
          <a:lstStyle>
            <a:lvl1pPr algn="ctr">
              <a:defRPr sz="3300" b="0" i="0" baseline="0">
                <a:solidFill>
                  <a:schemeClr val="bg1"/>
                </a:solidFill>
              </a:defRPr>
            </a:lvl1pPr>
          </a:lstStyle>
          <a:p>
            <a:r>
              <a:rPr lang="en-US" dirty="0"/>
              <a:t>TITLE SLIDE HEADLINE</a:t>
            </a:r>
            <a:br>
              <a:rPr lang="en-US" dirty="0"/>
            </a:br>
            <a:r>
              <a:rPr lang="en-US" dirty="0"/>
              <a:t>GOES HERE AND HERE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white"/>
                </a:solidFill>
              </a:rPr>
              <a:pPr/>
              <a:t>4/1/2019</a:t>
            </a:fld>
            <a:endParaRPr lang="en-US" dirty="0">
              <a:solidFill>
                <a:prstClr val="white"/>
              </a:solidFill>
            </a:endParaRPr>
          </a:p>
        </p:txBody>
      </p:sp>
      <p:sp>
        <p:nvSpPr>
          <p:cNvPr id="3" name="Subtitle 2"/>
          <p:cNvSpPr>
            <a:spLocks noGrp="1"/>
          </p:cNvSpPr>
          <p:nvPr>
            <p:ph type="subTitle" idx="1" hasCustomPrompt="1"/>
          </p:nvPr>
        </p:nvSpPr>
        <p:spPr>
          <a:xfrm>
            <a:off x="457201" y="4826977"/>
            <a:ext cx="8399918" cy="1356946"/>
          </a:xfrm>
        </p:spPr>
        <p:txBody>
          <a:bodyPr anchor="ctr">
            <a:normAutofit/>
          </a:bodyPr>
          <a:lstStyle>
            <a:lvl1pPr marL="0" indent="0" algn="ctr">
              <a:buNone/>
              <a:defRPr sz="135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Title slide subhead copy and additional information can go here and here.</a:t>
            </a:r>
          </a:p>
        </p:txBody>
      </p:sp>
      <p:pic>
        <p:nvPicPr>
          <p:cNvPr id="15" name="Picture 14"/>
          <p:cNvPicPr>
            <a:picLocks noChangeAspect="1"/>
          </p:cNvPicPr>
          <p:nvPr userDrawn="1"/>
        </p:nvPicPr>
        <p:blipFill>
          <a:blip r:embed="rId2"/>
          <a:stretch>
            <a:fillRect/>
          </a:stretch>
        </p:blipFill>
        <p:spPr>
          <a:xfrm>
            <a:off x="2190332" y="1023928"/>
            <a:ext cx="4722793" cy="467090"/>
          </a:xfrm>
          <a:prstGeom prst="rect">
            <a:avLst/>
          </a:prstGeom>
        </p:spPr>
      </p:pic>
    </p:spTree>
    <p:extLst>
      <p:ext uri="{BB962C8B-B14F-4D97-AF65-F5344CB8AC3E}">
        <p14:creationId xmlns:p14="http://schemas.microsoft.com/office/powerpoint/2010/main" val="3729035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183108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normAutofit/>
          </a:bodyPr>
          <a:lstStyle>
            <a:lvl1pPr algn="l">
              <a:defRPr sz="24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642938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606903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958697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30480" y="0"/>
            <a:ext cx="9174480" cy="6858000"/>
          </a:xfrm>
          <a:prstGeom prst="rect">
            <a:avLst/>
          </a:prstGeom>
          <a:solidFill>
            <a:srgbClr val="E66F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 name="Title 1"/>
          <p:cNvSpPr>
            <a:spLocks noGrp="1"/>
          </p:cNvSpPr>
          <p:nvPr>
            <p:ph type="title"/>
          </p:nvPr>
        </p:nvSpPr>
        <p:spPr>
          <a:xfrm>
            <a:off x="457200" y="274638"/>
            <a:ext cx="8229600" cy="5157054"/>
          </a:xfrm>
        </p:spPr>
        <p:txBody>
          <a:bodyPr>
            <a:normAutofit/>
          </a:bodyPr>
          <a:lstStyle>
            <a:lvl1pPr>
              <a:defRPr sz="4950">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28509" y="6442805"/>
            <a:ext cx="2620108" cy="259132"/>
          </a:xfrm>
          <a:prstGeom prst="rect">
            <a:avLst/>
          </a:prstGeom>
        </p:spPr>
      </p:pic>
    </p:spTree>
    <p:extLst>
      <p:ext uri="{BB962C8B-B14F-4D97-AF65-F5344CB8AC3E}">
        <p14:creationId xmlns:p14="http://schemas.microsoft.com/office/powerpoint/2010/main" val="2147800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944081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sym typeface="Gill Sans" charset="0"/>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pPr/>
              <a:t>‹#›</a:t>
            </a:fld>
            <a:endParaRPr lang="en-US" dirty="0">
              <a:solidFill>
                <a:srgbClr val="EA7D1A">
                  <a:shade val="75000"/>
                </a:srgbClr>
              </a:solidFill>
            </a:endParaRPr>
          </a:p>
        </p:txBody>
      </p:sp>
    </p:spTree>
    <p:extLst>
      <p:ext uri="{BB962C8B-B14F-4D97-AF65-F5344CB8AC3E}">
        <p14:creationId xmlns:p14="http://schemas.microsoft.com/office/powerpoint/2010/main" val="3142272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889498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4383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06090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560809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30481" y="-1"/>
            <a:ext cx="9174481" cy="232507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13" name="Rectangle 12"/>
          <p:cNvSpPr/>
          <p:nvPr userDrawn="1"/>
        </p:nvSpPr>
        <p:spPr>
          <a:xfrm>
            <a:off x="2" y="2325078"/>
            <a:ext cx="9143999" cy="23250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14" name="Rectangle 13"/>
          <p:cNvSpPr/>
          <p:nvPr userDrawn="1"/>
        </p:nvSpPr>
        <p:spPr>
          <a:xfrm>
            <a:off x="-30480" y="4650156"/>
            <a:ext cx="9174480" cy="22078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 name="Title 1"/>
          <p:cNvSpPr>
            <a:spLocks noGrp="1"/>
          </p:cNvSpPr>
          <p:nvPr>
            <p:ph type="ctrTitle" hasCustomPrompt="1"/>
          </p:nvPr>
        </p:nvSpPr>
        <p:spPr>
          <a:xfrm>
            <a:off x="293079" y="2325075"/>
            <a:ext cx="8564041" cy="2325078"/>
          </a:xfrm>
        </p:spPr>
        <p:txBody>
          <a:bodyPr anchor="ctr">
            <a:noAutofit/>
          </a:bodyPr>
          <a:lstStyle>
            <a:lvl1pPr algn="ctr">
              <a:defRPr sz="3300" b="0" i="0" baseline="0">
                <a:solidFill>
                  <a:schemeClr val="bg1"/>
                </a:solidFill>
              </a:defRPr>
            </a:lvl1pPr>
          </a:lstStyle>
          <a:p>
            <a:r>
              <a:rPr lang="en-US" dirty="0"/>
              <a:t>TITLE SLIDE HEADLINE</a:t>
            </a:r>
            <a:br>
              <a:rPr lang="en-US" dirty="0"/>
            </a:br>
            <a:r>
              <a:rPr lang="en-US" dirty="0"/>
              <a:t>GOES HERE AND HERE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white"/>
                </a:solidFill>
              </a:rPr>
              <a:pPr/>
              <a:t>4/1/2019</a:t>
            </a:fld>
            <a:endParaRPr lang="en-US" dirty="0">
              <a:solidFill>
                <a:prstClr val="white"/>
              </a:solidFill>
            </a:endParaRPr>
          </a:p>
        </p:txBody>
      </p:sp>
      <p:sp>
        <p:nvSpPr>
          <p:cNvPr id="3" name="Subtitle 2"/>
          <p:cNvSpPr>
            <a:spLocks noGrp="1"/>
          </p:cNvSpPr>
          <p:nvPr>
            <p:ph type="subTitle" idx="1" hasCustomPrompt="1"/>
          </p:nvPr>
        </p:nvSpPr>
        <p:spPr>
          <a:xfrm>
            <a:off x="457201" y="4826977"/>
            <a:ext cx="8399918" cy="1356946"/>
          </a:xfrm>
        </p:spPr>
        <p:txBody>
          <a:bodyPr anchor="ctr">
            <a:normAutofit/>
          </a:bodyPr>
          <a:lstStyle>
            <a:lvl1pPr marL="0" indent="0" algn="ctr">
              <a:buNone/>
              <a:defRPr sz="135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Title slide subhead copy and additional information can go here and here.</a:t>
            </a:r>
          </a:p>
        </p:txBody>
      </p:sp>
      <p:pic>
        <p:nvPicPr>
          <p:cNvPr id="15" name="Picture 14"/>
          <p:cNvPicPr>
            <a:picLocks noChangeAspect="1"/>
          </p:cNvPicPr>
          <p:nvPr userDrawn="1"/>
        </p:nvPicPr>
        <p:blipFill>
          <a:blip r:embed="rId2"/>
          <a:stretch>
            <a:fillRect/>
          </a:stretch>
        </p:blipFill>
        <p:spPr>
          <a:xfrm>
            <a:off x="2190332" y="1023928"/>
            <a:ext cx="4722793" cy="467090"/>
          </a:xfrm>
          <a:prstGeom prst="rect">
            <a:avLst/>
          </a:prstGeom>
        </p:spPr>
      </p:pic>
    </p:spTree>
    <p:extLst>
      <p:ext uri="{BB962C8B-B14F-4D97-AF65-F5344CB8AC3E}">
        <p14:creationId xmlns:p14="http://schemas.microsoft.com/office/powerpoint/2010/main" val="171180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888952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normAutofit/>
          </a:bodyPr>
          <a:lstStyle>
            <a:lvl1pPr algn="l">
              <a:defRPr sz="24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1220860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569890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73746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30480" y="0"/>
            <a:ext cx="9174480" cy="6858000"/>
          </a:xfrm>
          <a:prstGeom prst="rect">
            <a:avLst/>
          </a:prstGeom>
          <a:solidFill>
            <a:srgbClr val="E66F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 name="Title 1"/>
          <p:cNvSpPr>
            <a:spLocks noGrp="1"/>
          </p:cNvSpPr>
          <p:nvPr>
            <p:ph type="title"/>
          </p:nvPr>
        </p:nvSpPr>
        <p:spPr>
          <a:xfrm>
            <a:off x="457200" y="274638"/>
            <a:ext cx="8229600" cy="5157054"/>
          </a:xfrm>
        </p:spPr>
        <p:txBody>
          <a:bodyPr>
            <a:normAutofit/>
          </a:bodyPr>
          <a:lstStyle>
            <a:lvl1pPr>
              <a:defRPr sz="4950">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28509" y="6442805"/>
            <a:ext cx="2620108" cy="259132"/>
          </a:xfrm>
          <a:prstGeom prst="rect">
            <a:avLst/>
          </a:prstGeom>
        </p:spPr>
      </p:pic>
    </p:spTree>
    <p:extLst>
      <p:ext uri="{BB962C8B-B14F-4D97-AF65-F5344CB8AC3E}">
        <p14:creationId xmlns:p14="http://schemas.microsoft.com/office/powerpoint/2010/main" val="2512353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4012917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sym typeface="Gill Sans" charset="0"/>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pPr/>
              <a:t>‹#›</a:t>
            </a:fld>
            <a:endParaRPr lang="en-US" dirty="0">
              <a:solidFill>
                <a:srgbClr val="EA7D1A">
                  <a:shade val="75000"/>
                </a:srgbClr>
              </a:solidFill>
            </a:endParaRPr>
          </a:p>
        </p:txBody>
      </p:sp>
    </p:spTree>
    <p:extLst>
      <p:ext uri="{BB962C8B-B14F-4D97-AF65-F5344CB8AC3E}">
        <p14:creationId xmlns:p14="http://schemas.microsoft.com/office/powerpoint/2010/main" val="21535796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93450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87391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92659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solidFill>
              </a:rPr>
              <a:pPr/>
              <a:t>4/1/2019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408003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0322066-59B3-43F8-9C2C-C30F32F8ED0B}"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3623400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22066-59B3-43F8-9C2C-C30F32F8ED0B}"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5855924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22066-59B3-43F8-9C2C-C30F32F8ED0B}"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1092966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322066-59B3-43F8-9C2C-C30F32F8ED0B}"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2449594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322066-59B3-43F8-9C2C-C30F32F8ED0B}"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1169029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322066-59B3-43F8-9C2C-C30F32F8ED0B}"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14290301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22066-59B3-43F8-9C2C-C30F32F8ED0B}"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4154887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322066-59B3-43F8-9C2C-C30F32F8ED0B}"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139319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551362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322066-59B3-43F8-9C2C-C30F32F8ED0B}"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1263157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22066-59B3-43F8-9C2C-C30F32F8ED0B}"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485644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22066-59B3-43F8-9C2C-C30F32F8ED0B}"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11381-3D96-417F-A2B1-C5786DF829A5}" type="slidenum">
              <a:rPr lang="en-US" smtClean="0"/>
              <a:t>‹#›</a:t>
            </a:fld>
            <a:endParaRPr lang="en-US"/>
          </a:p>
        </p:txBody>
      </p:sp>
    </p:spTree>
    <p:extLst>
      <p:ext uri="{BB962C8B-B14F-4D97-AF65-F5344CB8AC3E}">
        <p14:creationId xmlns:p14="http://schemas.microsoft.com/office/powerpoint/2010/main" val="341088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anose="020B0604020202020204"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933006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e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92101" y="2147888"/>
            <a:ext cx="8564563" cy="267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p:cNvSpPr>
            <a:spLocks noGrp="1" noChangeArrowheads="1"/>
          </p:cNvSpPr>
          <p:nvPr>
            <p:ph type="body" idx="1"/>
          </p:nvPr>
        </p:nvSpPr>
        <p:spPr bwMode="auto">
          <a:xfrm>
            <a:off x="457201" y="4826002"/>
            <a:ext cx="8399463"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xStyles>
    <p:titleStyle>
      <a:lvl1pPr algn="ctr" rtl="0" eaLnBrk="0" fontAlgn="base" hangingPunct="0">
        <a:spcBef>
          <a:spcPct val="0"/>
        </a:spcBef>
        <a:spcAft>
          <a:spcPct val="0"/>
        </a:spcAft>
        <a:defRPr sz="4400" kern="1200">
          <a:solidFill>
            <a:srgbClr val="FFFFFF"/>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2pPr>
      <a:lvl3pPr algn="ctr" rtl="0" eaLnBrk="0" fontAlgn="base" hangingPunct="0">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3pPr>
      <a:lvl4pPr algn="ctr" rtl="0" eaLnBrk="0" fontAlgn="base" hangingPunct="0">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4pPr>
      <a:lvl5pPr algn="ctr" rtl="0" eaLnBrk="0" fontAlgn="base" hangingPunct="0">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5pPr>
      <a:lvl6pPr marL="457200" algn="ctr" rtl="0" fontAlgn="base">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6pPr>
      <a:lvl7pPr marL="914400" algn="ctr" rtl="0" fontAlgn="base">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7pPr>
      <a:lvl8pPr marL="1371600" algn="ctr" rtl="0" fontAlgn="base">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8pPr>
      <a:lvl9pPr marL="1828800" algn="ctr" rtl="0" fontAlgn="base">
        <a:spcBef>
          <a:spcPct val="0"/>
        </a:spcBef>
        <a:spcAft>
          <a:spcPct val="0"/>
        </a:spcAft>
        <a:defRPr sz="4400">
          <a:solidFill>
            <a:srgbClr val="FFFFFF"/>
          </a:solidFill>
          <a:latin typeface="Arial" panose="020B0604020202020204" pitchFamily="34" charset="0"/>
          <a:ea typeface="ヒラギノ角ゴ ProN W3" charset="0"/>
          <a:cs typeface="ヒラギノ角ゴ ProN W3" charset="0"/>
          <a:sym typeface="Arial" panose="020B0604020202020204" pitchFamily="34" charset="0"/>
        </a:defRPr>
      </a:lvl9pPr>
    </p:titleStyle>
    <p:bodyStyle>
      <a:lvl1pPr algn="ctr" rtl="0" eaLnBrk="0" fontAlgn="base" hangingPunct="0">
        <a:spcBef>
          <a:spcPts val="400"/>
        </a:spcBef>
        <a:spcAft>
          <a:spcPct val="0"/>
        </a:spcAft>
        <a:defRPr kern="1200">
          <a:solidFill>
            <a:srgbClr val="FFFFFF"/>
          </a:solidFill>
          <a:latin typeface="+mn-lt"/>
          <a:ea typeface="+mn-ea"/>
          <a:cs typeface="+mn-cs"/>
          <a:sym typeface="Arial" panose="020B0604020202020204" pitchFamily="34" charset="0"/>
        </a:defRPr>
      </a:lvl1pPr>
      <a:lvl2pPr marL="342900" algn="ctr" rtl="0" eaLnBrk="0" fontAlgn="base" hangingPunct="0">
        <a:spcBef>
          <a:spcPts val="700"/>
        </a:spcBef>
        <a:spcAft>
          <a:spcPct val="0"/>
        </a:spcAft>
        <a:defRPr sz="2800" kern="1200">
          <a:solidFill>
            <a:srgbClr val="878787"/>
          </a:solidFill>
          <a:latin typeface="+mn-lt"/>
          <a:ea typeface="+mn-ea"/>
          <a:cs typeface="+mn-cs"/>
          <a:sym typeface="Arial" panose="020B0604020202020204" pitchFamily="34" charset="0"/>
        </a:defRPr>
      </a:lvl2pPr>
      <a:lvl3pPr marL="800100" algn="ctr" rtl="0" eaLnBrk="0" fontAlgn="base" hangingPunct="0">
        <a:spcBef>
          <a:spcPts val="600"/>
        </a:spcBef>
        <a:spcAft>
          <a:spcPct val="0"/>
        </a:spcAft>
        <a:defRPr sz="2400" kern="1200">
          <a:solidFill>
            <a:srgbClr val="878787"/>
          </a:solidFill>
          <a:latin typeface="+mn-lt"/>
          <a:ea typeface="+mn-ea"/>
          <a:cs typeface="+mn-cs"/>
          <a:sym typeface="Arial" panose="020B0604020202020204" pitchFamily="34" charset="0"/>
        </a:defRPr>
      </a:lvl3pPr>
      <a:lvl4pPr marL="1257300" algn="ctr" rtl="0" eaLnBrk="0" fontAlgn="base" hangingPunct="0">
        <a:spcBef>
          <a:spcPts val="500"/>
        </a:spcBef>
        <a:spcAft>
          <a:spcPct val="0"/>
        </a:spcAft>
        <a:defRPr sz="2000" kern="1200">
          <a:solidFill>
            <a:srgbClr val="878787"/>
          </a:solidFill>
          <a:latin typeface="+mn-lt"/>
          <a:ea typeface="+mn-ea"/>
          <a:cs typeface="+mn-cs"/>
          <a:sym typeface="Arial" panose="020B0604020202020204" pitchFamily="34" charset="0"/>
        </a:defRPr>
      </a:lvl4pPr>
      <a:lvl5pPr marL="1714500" algn="ctr" rtl="0" eaLnBrk="0" fontAlgn="base" hangingPunct="0">
        <a:spcBef>
          <a:spcPts val="500"/>
        </a:spcBef>
        <a:spcAft>
          <a:spcPct val="0"/>
        </a:spcAft>
        <a:defRPr sz="2000" kern="1200">
          <a:solidFill>
            <a:srgbClr val="878787"/>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6263" y="6163042"/>
            <a:ext cx="1860538" cy="663457"/>
          </a:xfrm>
          <a:prstGeom prst="rect">
            <a:avLst/>
          </a:prstGeom>
        </p:spPr>
      </p:pic>
      <p:sp>
        <p:nvSpPr>
          <p:cNvPr id="13" name="TextBox 12"/>
          <p:cNvSpPr txBox="1"/>
          <p:nvPr userDrawn="1"/>
        </p:nvSpPr>
        <p:spPr>
          <a:xfrm>
            <a:off x="9525560" y="4118791"/>
            <a:ext cx="2983940" cy="2739211"/>
          </a:xfrm>
          <a:prstGeom prst="rect">
            <a:avLst/>
          </a:prstGeom>
          <a:noFill/>
        </p:spPr>
        <p:txBody>
          <a:bodyPr wrap="square" rtlCol="0">
            <a:spAutoFit/>
          </a:bodyPr>
          <a:lstStyle/>
          <a:p>
            <a:pPr defTabSz="457200" eaLnBrk="1" fontAlgn="auto" hangingPunct="1">
              <a:spcBef>
                <a:spcPts val="0"/>
              </a:spcBef>
              <a:spcAft>
                <a:spcPts val="0"/>
              </a:spcAft>
            </a:pPr>
            <a:r>
              <a:rPr lang="en-US" sz="6000" dirty="0">
                <a:solidFill>
                  <a:prstClr val="white">
                    <a:lumMod val="95000"/>
                  </a:prstClr>
                </a:solidFill>
                <a:latin typeface="Arial"/>
                <a:ea typeface="+mn-ea"/>
                <a:cs typeface="+mn-cs"/>
              </a:rPr>
              <a:t>ARIAL</a:t>
            </a: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Arial as the Font.</a:t>
            </a: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The Health Collaborative Colors Above</a:t>
            </a:r>
          </a:p>
        </p:txBody>
      </p:sp>
      <p:sp>
        <p:nvSpPr>
          <p:cNvPr id="22" name="Rectangle 21"/>
          <p:cNvSpPr/>
          <p:nvPr userDrawn="1"/>
        </p:nvSpPr>
        <p:spPr>
          <a:xfrm rot="16200000">
            <a:off x="10115700" y="5587504"/>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3" name="Rectangle 22"/>
          <p:cNvSpPr/>
          <p:nvPr userDrawn="1"/>
        </p:nvSpPr>
        <p:spPr>
          <a:xfrm rot="16200000">
            <a:off x="11186132" y="5587504"/>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4" name="Rectangle 23"/>
          <p:cNvSpPr/>
          <p:nvPr userDrawn="1"/>
        </p:nvSpPr>
        <p:spPr>
          <a:xfrm rot="16200000">
            <a:off x="10650916" y="5587504"/>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5" name="Rectangle 24"/>
          <p:cNvSpPr/>
          <p:nvPr userDrawn="1"/>
        </p:nvSpPr>
        <p:spPr>
          <a:xfrm rot="16200000">
            <a:off x="9580486" y="5587504"/>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6" name="Rectangle 25"/>
          <p:cNvSpPr/>
          <p:nvPr userDrawn="1"/>
        </p:nvSpPr>
        <p:spPr>
          <a:xfrm rot="16200000">
            <a:off x="11721348" y="5587504"/>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76278805"/>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457200" rtl="0" eaLnBrk="1" latinLnBrk="0" hangingPunct="1">
        <a:spcBef>
          <a:spcPct val="0"/>
        </a:spcBef>
        <a:buNone/>
        <a:defRPr sz="4000" b="0" kern="1200">
          <a:solidFill>
            <a:srgbClr val="204485"/>
          </a:solidFill>
          <a:latin typeface="+mj-lt"/>
          <a:ea typeface="+mj-ea"/>
          <a:cs typeface="+mj-cs"/>
        </a:defRPr>
      </a:lvl1pPr>
    </p:titleStyle>
    <p:bodyStyle>
      <a:lvl1pPr marL="342900" indent="-342900" algn="l" defTabSz="457200" rtl="0" eaLnBrk="1" latinLnBrk="0" hangingPunct="1">
        <a:spcBef>
          <a:spcPct val="20000"/>
        </a:spcBef>
        <a:buClr>
          <a:srgbClr val="EA822B"/>
        </a:buClr>
        <a:buSzPct val="95000"/>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EA822B"/>
        </a:buClr>
        <a:buSzPct val="95000"/>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rot="16200000">
            <a:off x="1210300" y="5050032"/>
            <a:ext cx="615860" cy="3036456"/>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29" name="Rectangle 28"/>
          <p:cNvSpPr/>
          <p:nvPr userDrawn="1"/>
        </p:nvSpPr>
        <p:spPr>
          <a:xfrm rot="16200000">
            <a:off x="7271664" y="5003852"/>
            <a:ext cx="615860" cy="3128817"/>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30" name="Rectangle 29"/>
          <p:cNvSpPr/>
          <p:nvPr userDrawn="1"/>
        </p:nvSpPr>
        <p:spPr>
          <a:xfrm rot="16200000">
            <a:off x="4217892" y="5078898"/>
            <a:ext cx="615860" cy="2978726"/>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1" y="6356352"/>
            <a:ext cx="822315" cy="365125"/>
          </a:xfrm>
          <a:prstGeom prst="rect">
            <a:avLst/>
          </a:prstGeom>
        </p:spPr>
        <p:txBody>
          <a:bodyPr vert="horz" lIns="91440" tIns="45720" rIns="91440" bIns="45720" rtlCol="0" anchor="ctr"/>
          <a:lstStyle>
            <a:lvl1pPr algn="l">
              <a:defRPr sz="1050">
                <a:solidFill>
                  <a:schemeClr val="bg1"/>
                </a:solidFill>
              </a:defRPr>
            </a:lvl1pPr>
          </a:lstStyle>
          <a:p>
            <a:pPr defTabSz="457200" eaLnBrk="1" fontAlgn="auto" hangingPunct="1">
              <a:spcBef>
                <a:spcPts val="0"/>
              </a:spcBef>
              <a:spcAft>
                <a:spcPts val="0"/>
              </a:spcAft>
            </a:pPr>
            <a:fld id="{68C2560D-EC28-3B41-86E8-18F1CE0113B4}" type="datetimeFigureOut">
              <a:rPr lang="en-US" smtClean="0">
                <a:solidFill>
                  <a:prstClr val="white"/>
                </a:solidFill>
                <a:latin typeface="Arial"/>
                <a:ea typeface="+mn-ea"/>
                <a:cs typeface="+mn-cs"/>
              </a:rPr>
              <a:pPr defTabSz="457200" eaLnBrk="1" fontAlgn="auto" hangingPunct="1">
                <a:spcBef>
                  <a:spcPts val="0"/>
                </a:spcBef>
                <a:spcAft>
                  <a:spcPts val="0"/>
                </a:spcAft>
              </a:pPr>
              <a:t>4/1/2019</a:t>
            </a:fld>
            <a:endParaRPr lang="en-US" dirty="0">
              <a:solidFill>
                <a:prstClr val="white"/>
              </a:solidFill>
              <a:latin typeface="Arial"/>
              <a:ea typeface="+mn-ea"/>
              <a:cs typeface="+mn-cs"/>
            </a:endParaRPr>
          </a:p>
        </p:txBody>
      </p:sp>
      <p:sp>
        <p:nvSpPr>
          <p:cNvPr id="6" name="Slide Number Placeholder 5"/>
          <p:cNvSpPr>
            <a:spLocks noGrp="1"/>
          </p:cNvSpPr>
          <p:nvPr>
            <p:ph type="sldNum" sz="quarter" idx="4"/>
          </p:nvPr>
        </p:nvSpPr>
        <p:spPr>
          <a:xfrm>
            <a:off x="4077263" y="6356352"/>
            <a:ext cx="770992" cy="365125"/>
          </a:xfrm>
          <a:prstGeom prst="rect">
            <a:avLst/>
          </a:prstGeom>
        </p:spPr>
        <p:txBody>
          <a:bodyPr vert="horz" lIns="91440" tIns="45720" rIns="91440" bIns="45720" rtlCol="0" anchor="ctr"/>
          <a:lstStyle>
            <a:lvl1pPr algn="ctr">
              <a:defRPr sz="1050">
                <a:solidFill>
                  <a:srgbClr val="FFFFFF"/>
                </a:solidFill>
              </a:defRPr>
            </a:lvl1pPr>
          </a:lstStyle>
          <a:p>
            <a:pPr defTabSz="457200" eaLnBrk="1" fontAlgn="auto" hangingPunct="1">
              <a:spcBef>
                <a:spcPts val="0"/>
              </a:spcBef>
              <a:spcAft>
                <a:spcPts val="0"/>
              </a:spcAft>
            </a:pPr>
            <a:fld id="{2066355A-084C-D24E-9AD2-7E4FC41EA627}" type="slidenum">
              <a:rPr lang="en-US" smtClean="0">
                <a:latin typeface="Arial"/>
                <a:ea typeface="+mn-ea"/>
                <a:cs typeface="+mn-cs"/>
              </a:rPr>
              <a:pPr defTabSz="457200" eaLnBrk="1" fontAlgn="auto" hangingPunct="1">
                <a:spcBef>
                  <a:spcPts val="0"/>
                </a:spcBef>
                <a:spcAft>
                  <a:spcPts val="0"/>
                </a:spcAft>
              </a:pPr>
              <a:t>‹#›</a:t>
            </a:fld>
            <a:endParaRPr lang="en-US" dirty="0">
              <a:latin typeface="Arial"/>
              <a:ea typeface="+mn-ea"/>
              <a:cs typeface="+mn-cs"/>
            </a:endParaRPr>
          </a:p>
        </p:txBody>
      </p:sp>
      <p:pic>
        <p:nvPicPr>
          <p:cNvPr id="9" name="Picture 8"/>
          <p:cNvPicPr>
            <a:picLocks noChangeAspect="1"/>
          </p:cNvPicPr>
          <p:nvPr userDrawn="1"/>
        </p:nvPicPr>
        <p:blipFill>
          <a:blip r:embed="rId3"/>
          <a:stretch>
            <a:fillRect/>
          </a:stretch>
        </p:blipFill>
        <p:spPr>
          <a:xfrm>
            <a:off x="6316962" y="6442805"/>
            <a:ext cx="2620108" cy="259132"/>
          </a:xfrm>
          <a:prstGeom prst="rect">
            <a:avLst/>
          </a:prstGeom>
        </p:spPr>
      </p:pic>
      <p:sp>
        <p:nvSpPr>
          <p:cNvPr id="13" name="TextBox 12"/>
          <p:cNvSpPr txBox="1"/>
          <p:nvPr userDrawn="1"/>
        </p:nvSpPr>
        <p:spPr>
          <a:xfrm>
            <a:off x="9525560" y="4118791"/>
            <a:ext cx="2983940" cy="2739211"/>
          </a:xfrm>
          <a:prstGeom prst="rect">
            <a:avLst/>
          </a:prstGeom>
          <a:noFill/>
        </p:spPr>
        <p:txBody>
          <a:bodyPr wrap="square" rtlCol="0">
            <a:spAutoFit/>
          </a:bodyPr>
          <a:lstStyle/>
          <a:p>
            <a:pPr defTabSz="457200" eaLnBrk="1" fontAlgn="auto" hangingPunct="1">
              <a:spcBef>
                <a:spcPts val="0"/>
              </a:spcBef>
              <a:spcAft>
                <a:spcPts val="0"/>
              </a:spcAft>
            </a:pPr>
            <a:r>
              <a:rPr lang="en-US" sz="6000" dirty="0">
                <a:solidFill>
                  <a:prstClr val="white">
                    <a:lumMod val="95000"/>
                  </a:prstClr>
                </a:solidFill>
                <a:latin typeface="Arial"/>
                <a:ea typeface="+mn-ea"/>
                <a:cs typeface="+mn-cs"/>
              </a:rPr>
              <a:t>ARIAL</a:t>
            </a: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Arial as the Font.</a:t>
            </a: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The Health Collaborative Colors Above</a:t>
            </a:r>
          </a:p>
        </p:txBody>
      </p:sp>
      <p:sp>
        <p:nvSpPr>
          <p:cNvPr id="22" name="Rectangle 21"/>
          <p:cNvSpPr/>
          <p:nvPr userDrawn="1"/>
        </p:nvSpPr>
        <p:spPr>
          <a:xfrm rot="16200000">
            <a:off x="10115700" y="5587504"/>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23" name="Rectangle 22"/>
          <p:cNvSpPr/>
          <p:nvPr userDrawn="1"/>
        </p:nvSpPr>
        <p:spPr>
          <a:xfrm rot="16200000">
            <a:off x="11186132" y="5587504"/>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24" name="Rectangle 23"/>
          <p:cNvSpPr/>
          <p:nvPr userDrawn="1"/>
        </p:nvSpPr>
        <p:spPr>
          <a:xfrm rot="16200000">
            <a:off x="10650916" y="5587504"/>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25" name="Rectangle 24"/>
          <p:cNvSpPr/>
          <p:nvPr userDrawn="1"/>
        </p:nvSpPr>
        <p:spPr>
          <a:xfrm rot="16200000">
            <a:off x="9580486" y="5587504"/>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
        <p:nvSpPr>
          <p:cNvPr id="26" name="Rectangle 25"/>
          <p:cNvSpPr/>
          <p:nvPr userDrawn="1"/>
        </p:nvSpPr>
        <p:spPr>
          <a:xfrm rot="16200000">
            <a:off x="11721348" y="5587504"/>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4100449218"/>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457200" rtl="0" eaLnBrk="1" latinLnBrk="0" hangingPunct="1">
        <a:spcBef>
          <a:spcPct val="0"/>
        </a:spcBef>
        <a:buNone/>
        <a:defRPr sz="4000" b="0" kern="1200">
          <a:solidFill>
            <a:srgbClr val="204485"/>
          </a:solidFill>
          <a:latin typeface="+mj-lt"/>
          <a:ea typeface="+mj-ea"/>
          <a:cs typeface="+mj-cs"/>
        </a:defRPr>
      </a:lvl1pPr>
    </p:titleStyle>
    <p:bodyStyle>
      <a:lvl1pPr marL="342900" indent="-342900" algn="l" defTabSz="457200" rtl="0" eaLnBrk="1" latinLnBrk="0" hangingPunct="1">
        <a:spcBef>
          <a:spcPct val="20000"/>
        </a:spcBef>
        <a:buClr>
          <a:srgbClr val="EA822B"/>
        </a:buClr>
        <a:buSzPct val="95000"/>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EA822B"/>
        </a:buClr>
        <a:buSzPct val="95000"/>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rot="16200000">
            <a:off x="1210300" y="5050032"/>
            <a:ext cx="615860" cy="3036456"/>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9" name="Rectangle 28"/>
          <p:cNvSpPr/>
          <p:nvPr userDrawn="1"/>
        </p:nvSpPr>
        <p:spPr>
          <a:xfrm rot="16200000">
            <a:off x="7271664" y="5003852"/>
            <a:ext cx="615860" cy="3128817"/>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30" name="Rectangle 29"/>
          <p:cNvSpPr/>
          <p:nvPr userDrawn="1"/>
        </p:nvSpPr>
        <p:spPr>
          <a:xfrm rot="16200000">
            <a:off x="4217892" y="5078898"/>
            <a:ext cx="615860" cy="2978726"/>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1" y="6356352"/>
            <a:ext cx="822315" cy="365125"/>
          </a:xfrm>
          <a:prstGeom prst="rect">
            <a:avLst/>
          </a:prstGeom>
        </p:spPr>
        <p:txBody>
          <a:bodyPr vert="horz" lIns="91440" tIns="45720" rIns="91440" bIns="45720" rtlCol="0" anchor="ctr"/>
          <a:lstStyle>
            <a:lvl1pPr algn="l">
              <a:defRPr sz="1050">
                <a:solidFill>
                  <a:schemeClr val="bg1"/>
                </a:solidFill>
              </a:defRPr>
            </a:lvl1pPr>
          </a:lstStyle>
          <a:p>
            <a:pPr defTabSz="457200" eaLnBrk="1" fontAlgn="auto" hangingPunct="1">
              <a:spcBef>
                <a:spcPts val="0"/>
              </a:spcBef>
              <a:spcAft>
                <a:spcPts val="0"/>
              </a:spcAft>
            </a:pPr>
            <a:endParaRPr lang="en-US" dirty="0">
              <a:solidFill>
                <a:prstClr val="white"/>
              </a:solidFill>
              <a:latin typeface="Arial"/>
              <a:ea typeface="+mn-ea"/>
              <a:cs typeface="+mn-cs"/>
            </a:endParaRPr>
          </a:p>
        </p:txBody>
      </p:sp>
      <p:sp>
        <p:nvSpPr>
          <p:cNvPr id="6" name="Slide Number Placeholder 5"/>
          <p:cNvSpPr>
            <a:spLocks noGrp="1"/>
          </p:cNvSpPr>
          <p:nvPr>
            <p:ph type="sldNum" sz="quarter" idx="4"/>
          </p:nvPr>
        </p:nvSpPr>
        <p:spPr>
          <a:xfrm>
            <a:off x="4077263" y="6356352"/>
            <a:ext cx="770992" cy="365125"/>
          </a:xfrm>
          <a:prstGeom prst="rect">
            <a:avLst/>
          </a:prstGeom>
        </p:spPr>
        <p:txBody>
          <a:bodyPr vert="horz" lIns="91440" tIns="45720" rIns="91440" bIns="45720" rtlCol="0" anchor="ctr"/>
          <a:lstStyle>
            <a:lvl1pPr algn="ctr">
              <a:defRPr sz="1050">
                <a:solidFill>
                  <a:srgbClr val="FFFFFF"/>
                </a:solidFill>
              </a:defRPr>
            </a:lvl1pPr>
          </a:lstStyle>
          <a:p>
            <a:pPr defTabSz="457200" eaLnBrk="1" fontAlgn="auto" hangingPunct="1">
              <a:spcBef>
                <a:spcPts val="0"/>
              </a:spcBef>
              <a:spcAft>
                <a:spcPts val="0"/>
              </a:spcAft>
            </a:pPr>
            <a:fld id="{2066355A-084C-D24E-9AD2-7E4FC41EA627}" type="slidenum">
              <a:rPr lang="en-US" smtClean="0">
                <a:latin typeface="Arial"/>
                <a:ea typeface="+mn-ea"/>
                <a:cs typeface="+mn-cs"/>
              </a:rPr>
              <a:pPr defTabSz="457200" eaLnBrk="1" fontAlgn="auto" hangingPunct="1">
                <a:spcBef>
                  <a:spcPts val="0"/>
                </a:spcBef>
                <a:spcAft>
                  <a:spcPts val="0"/>
                </a:spcAft>
              </a:pPr>
              <a:t>‹#›</a:t>
            </a:fld>
            <a:endParaRPr lang="en-US" dirty="0">
              <a:latin typeface="Arial"/>
              <a:ea typeface="+mn-ea"/>
              <a:cs typeface="+mn-cs"/>
            </a:endParaRPr>
          </a:p>
        </p:txBody>
      </p:sp>
      <p:pic>
        <p:nvPicPr>
          <p:cNvPr id="9" name="Picture 8"/>
          <p:cNvPicPr>
            <a:picLocks noChangeAspect="1"/>
          </p:cNvPicPr>
          <p:nvPr userDrawn="1"/>
        </p:nvPicPr>
        <p:blipFill>
          <a:blip r:embed="rId13"/>
          <a:stretch>
            <a:fillRect/>
          </a:stretch>
        </p:blipFill>
        <p:spPr>
          <a:xfrm>
            <a:off x="6316962" y="6442805"/>
            <a:ext cx="2620108" cy="259132"/>
          </a:xfrm>
          <a:prstGeom prst="rect">
            <a:avLst/>
          </a:prstGeom>
        </p:spPr>
      </p:pic>
      <p:sp>
        <p:nvSpPr>
          <p:cNvPr id="13" name="TextBox 12"/>
          <p:cNvSpPr txBox="1"/>
          <p:nvPr userDrawn="1"/>
        </p:nvSpPr>
        <p:spPr>
          <a:xfrm>
            <a:off x="9525560" y="4118791"/>
            <a:ext cx="2983940" cy="2739211"/>
          </a:xfrm>
          <a:prstGeom prst="rect">
            <a:avLst/>
          </a:prstGeom>
          <a:noFill/>
        </p:spPr>
        <p:txBody>
          <a:bodyPr wrap="square" rtlCol="0">
            <a:spAutoFit/>
          </a:bodyPr>
          <a:lstStyle/>
          <a:p>
            <a:pPr defTabSz="457200" eaLnBrk="1" fontAlgn="auto" hangingPunct="1">
              <a:spcBef>
                <a:spcPts val="0"/>
              </a:spcBef>
              <a:spcAft>
                <a:spcPts val="0"/>
              </a:spcAft>
            </a:pPr>
            <a:r>
              <a:rPr lang="en-US" sz="6000" dirty="0">
                <a:solidFill>
                  <a:prstClr val="white">
                    <a:lumMod val="95000"/>
                  </a:prstClr>
                </a:solidFill>
                <a:latin typeface="Arial"/>
                <a:ea typeface="+mn-ea"/>
                <a:cs typeface="+mn-cs"/>
              </a:rPr>
              <a:t>ARIAL</a:t>
            </a: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Arial as the Font.</a:t>
            </a: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The Health Collaborative Colors Above</a:t>
            </a:r>
          </a:p>
        </p:txBody>
      </p:sp>
      <p:sp>
        <p:nvSpPr>
          <p:cNvPr id="22" name="Rectangle 21"/>
          <p:cNvSpPr/>
          <p:nvPr userDrawn="1"/>
        </p:nvSpPr>
        <p:spPr>
          <a:xfrm rot="16200000">
            <a:off x="10115700" y="5587504"/>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3" name="Rectangle 22"/>
          <p:cNvSpPr/>
          <p:nvPr userDrawn="1"/>
        </p:nvSpPr>
        <p:spPr>
          <a:xfrm rot="16200000">
            <a:off x="11186132" y="5587504"/>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4" name="Rectangle 23"/>
          <p:cNvSpPr/>
          <p:nvPr userDrawn="1"/>
        </p:nvSpPr>
        <p:spPr>
          <a:xfrm rot="16200000">
            <a:off x="10650916" y="5587504"/>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5" name="Rectangle 24"/>
          <p:cNvSpPr/>
          <p:nvPr userDrawn="1"/>
        </p:nvSpPr>
        <p:spPr>
          <a:xfrm rot="16200000">
            <a:off x="9580486" y="5587504"/>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6" name="Rectangle 25"/>
          <p:cNvSpPr/>
          <p:nvPr userDrawn="1"/>
        </p:nvSpPr>
        <p:spPr>
          <a:xfrm rot="16200000">
            <a:off x="11721348" y="5587504"/>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5730647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p:txStyles>
    <p:titleStyle>
      <a:lvl1pPr algn="l" defTabSz="457200" rtl="0" eaLnBrk="1" latinLnBrk="0" hangingPunct="1">
        <a:spcBef>
          <a:spcPct val="0"/>
        </a:spcBef>
        <a:buNone/>
        <a:defRPr sz="4000" b="0" kern="1200">
          <a:solidFill>
            <a:srgbClr val="204485"/>
          </a:solidFill>
          <a:latin typeface="+mj-lt"/>
          <a:ea typeface="+mj-ea"/>
          <a:cs typeface="+mj-cs"/>
        </a:defRPr>
      </a:lvl1pPr>
    </p:titleStyle>
    <p:bodyStyle>
      <a:lvl1pPr marL="342900" indent="-342900" algn="l" defTabSz="457200" rtl="0" eaLnBrk="1" latinLnBrk="0" hangingPunct="1">
        <a:spcBef>
          <a:spcPct val="20000"/>
        </a:spcBef>
        <a:buClr>
          <a:srgbClr val="EA822B"/>
        </a:buClr>
        <a:buSzPct val="95000"/>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EA822B"/>
        </a:buClr>
        <a:buSzPct val="95000"/>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rot="16200000">
            <a:off x="1210300" y="5050032"/>
            <a:ext cx="615860" cy="3036456"/>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9" name="Rectangle 28"/>
          <p:cNvSpPr/>
          <p:nvPr userDrawn="1"/>
        </p:nvSpPr>
        <p:spPr>
          <a:xfrm rot="16200000">
            <a:off x="7271664" y="5003852"/>
            <a:ext cx="615860" cy="3128817"/>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30" name="Rectangle 29"/>
          <p:cNvSpPr/>
          <p:nvPr userDrawn="1"/>
        </p:nvSpPr>
        <p:spPr>
          <a:xfrm rot="16200000">
            <a:off x="4217892" y="5078898"/>
            <a:ext cx="615860" cy="2978726"/>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6"/>
          <a:stretch>
            <a:fillRect/>
          </a:stretch>
        </p:blipFill>
        <p:spPr>
          <a:xfrm>
            <a:off x="6316962" y="6442805"/>
            <a:ext cx="2620108" cy="259132"/>
          </a:xfrm>
          <a:prstGeom prst="rect">
            <a:avLst/>
          </a:prstGeom>
        </p:spPr>
      </p:pic>
      <p:sp>
        <p:nvSpPr>
          <p:cNvPr id="13" name="TextBox 12"/>
          <p:cNvSpPr txBox="1"/>
          <p:nvPr userDrawn="1"/>
        </p:nvSpPr>
        <p:spPr>
          <a:xfrm>
            <a:off x="9525560" y="4118791"/>
            <a:ext cx="2983940" cy="2739211"/>
          </a:xfrm>
          <a:prstGeom prst="rect">
            <a:avLst/>
          </a:prstGeom>
          <a:noFill/>
        </p:spPr>
        <p:txBody>
          <a:bodyPr wrap="square" rtlCol="0">
            <a:spAutoFit/>
          </a:bodyPr>
          <a:lstStyle/>
          <a:p>
            <a:pPr defTabSz="457200" eaLnBrk="1" fontAlgn="auto" hangingPunct="1">
              <a:spcBef>
                <a:spcPts val="0"/>
              </a:spcBef>
              <a:spcAft>
                <a:spcPts val="0"/>
              </a:spcAft>
            </a:pPr>
            <a:r>
              <a:rPr lang="en-US" sz="6000" dirty="0">
                <a:solidFill>
                  <a:prstClr val="white">
                    <a:lumMod val="95000"/>
                  </a:prstClr>
                </a:solidFill>
                <a:latin typeface="Arial"/>
                <a:ea typeface="+mn-ea"/>
                <a:cs typeface="+mn-cs"/>
              </a:rPr>
              <a:t>ARIAL</a:t>
            </a: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Arial as the Font.</a:t>
            </a: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The Health Collaborative Colors Above</a:t>
            </a:r>
          </a:p>
        </p:txBody>
      </p:sp>
      <p:sp>
        <p:nvSpPr>
          <p:cNvPr id="22" name="Rectangle 21"/>
          <p:cNvSpPr/>
          <p:nvPr userDrawn="1"/>
        </p:nvSpPr>
        <p:spPr>
          <a:xfrm rot="16200000">
            <a:off x="10115700" y="5587504"/>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3" name="Rectangle 22"/>
          <p:cNvSpPr/>
          <p:nvPr userDrawn="1"/>
        </p:nvSpPr>
        <p:spPr>
          <a:xfrm rot="16200000">
            <a:off x="11186132" y="5587504"/>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4" name="Rectangle 23"/>
          <p:cNvSpPr/>
          <p:nvPr userDrawn="1"/>
        </p:nvSpPr>
        <p:spPr>
          <a:xfrm rot="16200000">
            <a:off x="10650916" y="5587504"/>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5" name="Rectangle 24"/>
          <p:cNvSpPr/>
          <p:nvPr userDrawn="1"/>
        </p:nvSpPr>
        <p:spPr>
          <a:xfrm rot="16200000">
            <a:off x="9580486" y="5587504"/>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6" name="Rectangle 25"/>
          <p:cNvSpPr/>
          <p:nvPr userDrawn="1"/>
        </p:nvSpPr>
        <p:spPr>
          <a:xfrm rot="16200000">
            <a:off x="11721348" y="5587504"/>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43413434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hf sldNum="0" hdr="0" ftr="0"/>
  <p:txStyles>
    <p:titleStyle>
      <a:lvl1pPr algn="l" defTabSz="457200" rtl="0" eaLnBrk="1" latinLnBrk="0" hangingPunct="1">
        <a:spcBef>
          <a:spcPct val="0"/>
        </a:spcBef>
        <a:buNone/>
        <a:defRPr sz="4000" b="0" kern="1200">
          <a:solidFill>
            <a:srgbClr val="204485"/>
          </a:solidFill>
          <a:latin typeface="+mj-lt"/>
          <a:ea typeface="+mj-ea"/>
          <a:cs typeface="+mj-cs"/>
        </a:defRPr>
      </a:lvl1pPr>
    </p:titleStyle>
    <p:bodyStyle>
      <a:lvl1pPr marL="342900" indent="-342900" algn="l" defTabSz="457200" rtl="0" eaLnBrk="1" latinLnBrk="0" hangingPunct="1">
        <a:spcBef>
          <a:spcPct val="20000"/>
        </a:spcBef>
        <a:buClr>
          <a:srgbClr val="EA822B"/>
        </a:buClr>
        <a:buSzPct val="95000"/>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EA822B"/>
        </a:buClr>
        <a:buSzPct val="95000"/>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rot="16200000">
            <a:off x="1210300" y="5050032"/>
            <a:ext cx="615860" cy="3036456"/>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9" name="Rectangle 28"/>
          <p:cNvSpPr/>
          <p:nvPr userDrawn="1"/>
        </p:nvSpPr>
        <p:spPr>
          <a:xfrm rot="16200000">
            <a:off x="7271664" y="5003852"/>
            <a:ext cx="615860" cy="3128817"/>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30" name="Rectangle 29"/>
          <p:cNvSpPr/>
          <p:nvPr userDrawn="1"/>
        </p:nvSpPr>
        <p:spPr>
          <a:xfrm rot="16200000">
            <a:off x="4217892" y="5078898"/>
            <a:ext cx="615860" cy="2978726"/>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1" y="6356352"/>
            <a:ext cx="822315" cy="365125"/>
          </a:xfrm>
          <a:prstGeom prst="rect">
            <a:avLst/>
          </a:prstGeom>
        </p:spPr>
        <p:txBody>
          <a:bodyPr vert="horz" lIns="91440" tIns="45720" rIns="91440" bIns="45720" rtlCol="0" anchor="ctr"/>
          <a:lstStyle>
            <a:lvl1pPr algn="l">
              <a:defRPr sz="1050">
                <a:solidFill>
                  <a:schemeClr val="bg1"/>
                </a:solidFill>
              </a:defRPr>
            </a:lvl1pPr>
          </a:lstStyle>
          <a:p>
            <a:pPr defTabSz="457200" eaLnBrk="1" fontAlgn="auto" hangingPunct="1">
              <a:spcBef>
                <a:spcPts val="0"/>
              </a:spcBef>
              <a:spcAft>
                <a:spcPts val="0"/>
              </a:spcAft>
            </a:pPr>
            <a:fld id="{68C2560D-EC28-3B41-86E8-18F1CE0113B4}" type="datetimeFigureOut">
              <a:rPr lang="en-US" smtClean="0">
                <a:solidFill>
                  <a:prstClr val="white"/>
                </a:solidFill>
                <a:latin typeface="Arial"/>
                <a:ea typeface="+mn-ea"/>
                <a:cs typeface="+mn-cs"/>
              </a:rPr>
              <a:pPr defTabSz="457200" eaLnBrk="1" fontAlgn="auto" hangingPunct="1">
                <a:spcBef>
                  <a:spcPts val="0"/>
                </a:spcBef>
                <a:spcAft>
                  <a:spcPts val="0"/>
                </a:spcAft>
              </a:pPr>
              <a:t>4/1/2019</a:t>
            </a:fld>
            <a:endParaRPr lang="en-US" dirty="0">
              <a:solidFill>
                <a:prstClr val="white"/>
              </a:solidFill>
              <a:latin typeface="Arial"/>
              <a:ea typeface="+mn-ea"/>
              <a:cs typeface="+mn-cs"/>
            </a:endParaRPr>
          </a:p>
        </p:txBody>
      </p:sp>
      <p:sp>
        <p:nvSpPr>
          <p:cNvPr id="6" name="Slide Number Placeholder 5"/>
          <p:cNvSpPr>
            <a:spLocks noGrp="1"/>
          </p:cNvSpPr>
          <p:nvPr>
            <p:ph type="sldNum" sz="quarter" idx="4"/>
          </p:nvPr>
        </p:nvSpPr>
        <p:spPr>
          <a:xfrm>
            <a:off x="4077263" y="6356352"/>
            <a:ext cx="770992" cy="365125"/>
          </a:xfrm>
          <a:prstGeom prst="rect">
            <a:avLst/>
          </a:prstGeom>
        </p:spPr>
        <p:txBody>
          <a:bodyPr vert="horz" lIns="91440" tIns="45720" rIns="91440" bIns="45720" rtlCol="0" anchor="ctr"/>
          <a:lstStyle>
            <a:lvl1pPr algn="ctr">
              <a:defRPr sz="1050">
                <a:solidFill>
                  <a:srgbClr val="FFFFFF"/>
                </a:solidFill>
              </a:defRPr>
            </a:lvl1pPr>
          </a:lstStyle>
          <a:p>
            <a:pPr defTabSz="457200" eaLnBrk="1" fontAlgn="auto" hangingPunct="1">
              <a:spcBef>
                <a:spcPts val="0"/>
              </a:spcBef>
              <a:spcAft>
                <a:spcPts val="0"/>
              </a:spcAft>
            </a:pPr>
            <a:fld id="{2066355A-084C-D24E-9AD2-7E4FC41EA627}" type="slidenum">
              <a:rPr lang="en-US" smtClean="0">
                <a:latin typeface="Arial"/>
                <a:ea typeface="+mn-ea"/>
                <a:cs typeface="+mn-cs"/>
              </a:rPr>
              <a:pPr defTabSz="457200" eaLnBrk="1" fontAlgn="auto" hangingPunct="1">
                <a:spcBef>
                  <a:spcPts val="0"/>
                </a:spcBef>
                <a:spcAft>
                  <a:spcPts val="0"/>
                </a:spcAft>
              </a:pPr>
              <a:t>‹#›</a:t>
            </a:fld>
            <a:endParaRPr lang="en-US" dirty="0">
              <a:latin typeface="Arial"/>
              <a:ea typeface="+mn-ea"/>
              <a:cs typeface="+mn-cs"/>
            </a:endParaRPr>
          </a:p>
        </p:txBody>
      </p:sp>
      <p:pic>
        <p:nvPicPr>
          <p:cNvPr id="9" name="Picture 8"/>
          <p:cNvPicPr>
            <a:picLocks noChangeAspect="1"/>
          </p:cNvPicPr>
          <p:nvPr userDrawn="1"/>
        </p:nvPicPr>
        <p:blipFill>
          <a:blip r:embed="rId13"/>
          <a:stretch>
            <a:fillRect/>
          </a:stretch>
        </p:blipFill>
        <p:spPr>
          <a:xfrm>
            <a:off x="6316962" y="6442805"/>
            <a:ext cx="2620108" cy="259132"/>
          </a:xfrm>
          <a:prstGeom prst="rect">
            <a:avLst/>
          </a:prstGeom>
        </p:spPr>
      </p:pic>
      <p:sp>
        <p:nvSpPr>
          <p:cNvPr id="13" name="TextBox 12"/>
          <p:cNvSpPr txBox="1"/>
          <p:nvPr userDrawn="1"/>
        </p:nvSpPr>
        <p:spPr>
          <a:xfrm>
            <a:off x="9525560" y="4118791"/>
            <a:ext cx="2983940" cy="2739211"/>
          </a:xfrm>
          <a:prstGeom prst="rect">
            <a:avLst/>
          </a:prstGeom>
          <a:noFill/>
        </p:spPr>
        <p:txBody>
          <a:bodyPr wrap="square" rtlCol="0">
            <a:spAutoFit/>
          </a:bodyPr>
          <a:lstStyle/>
          <a:p>
            <a:pPr defTabSz="457200" eaLnBrk="1" fontAlgn="auto" hangingPunct="1">
              <a:spcBef>
                <a:spcPts val="0"/>
              </a:spcBef>
              <a:spcAft>
                <a:spcPts val="0"/>
              </a:spcAft>
            </a:pPr>
            <a:r>
              <a:rPr lang="en-US" sz="6000" dirty="0">
                <a:solidFill>
                  <a:prstClr val="white">
                    <a:lumMod val="95000"/>
                  </a:prstClr>
                </a:solidFill>
                <a:latin typeface="Arial"/>
                <a:ea typeface="+mn-ea"/>
                <a:cs typeface="+mn-cs"/>
              </a:rPr>
              <a:t>ARIAL</a:t>
            </a: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Arial as the Font.</a:t>
            </a: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endParaRPr lang="en-US" sz="1600" dirty="0">
              <a:solidFill>
                <a:prstClr val="white">
                  <a:lumMod val="95000"/>
                </a:prstClr>
              </a:solidFill>
              <a:latin typeface="Arial"/>
              <a:ea typeface="+mn-ea"/>
              <a:cs typeface="+mn-cs"/>
            </a:endParaRPr>
          </a:p>
          <a:p>
            <a:pPr defTabSz="457200" eaLnBrk="1" fontAlgn="auto" hangingPunct="1">
              <a:spcBef>
                <a:spcPts val="0"/>
              </a:spcBef>
              <a:spcAft>
                <a:spcPts val="0"/>
              </a:spcAft>
            </a:pPr>
            <a:r>
              <a:rPr lang="en-US" sz="1600" dirty="0">
                <a:solidFill>
                  <a:prstClr val="white">
                    <a:lumMod val="95000"/>
                  </a:prstClr>
                </a:solidFill>
                <a:latin typeface="Arial"/>
                <a:ea typeface="+mn-ea"/>
                <a:cs typeface="+mn-cs"/>
              </a:rPr>
              <a:t>Use The Health Collaborative Colors Above</a:t>
            </a:r>
          </a:p>
        </p:txBody>
      </p:sp>
      <p:sp>
        <p:nvSpPr>
          <p:cNvPr id="22" name="Rectangle 21"/>
          <p:cNvSpPr/>
          <p:nvPr userDrawn="1"/>
        </p:nvSpPr>
        <p:spPr>
          <a:xfrm rot="16200000">
            <a:off x="10115700" y="5587504"/>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3" name="Rectangle 22"/>
          <p:cNvSpPr/>
          <p:nvPr userDrawn="1"/>
        </p:nvSpPr>
        <p:spPr>
          <a:xfrm rot="16200000">
            <a:off x="11186132" y="5587504"/>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4" name="Rectangle 23"/>
          <p:cNvSpPr/>
          <p:nvPr userDrawn="1"/>
        </p:nvSpPr>
        <p:spPr>
          <a:xfrm rot="16200000">
            <a:off x="10650916" y="5587504"/>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5" name="Rectangle 24"/>
          <p:cNvSpPr/>
          <p:nvPr userDrawn="1"/>
        </p:nvSpPr>
        <p:spPr>
          <a:xfrm rot="16200000">
            <a:off x="9580486" y="5587504"/>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
        <p:nvSpPr>
          <p:cNvPr id="26" name="Rectangle 25"/>
          <p:cNvSpPr/>
          <p:nvPr userDrawn="1"/>
        </p:nvSpPr>
        <p:spPr>
          <a:xfrm rot="16200000">
            <a:off x="11721348" y="5587504"/>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419036881"/>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457200" rtl="0" eaLnBrk="1" latinLnBrk="0" hangingPunct="1">
        <a:spcBef>
          <a:spcPct val="0"/>
        </a:spcBef>
        <a:buNone/>
        <a:defRPr sz="4000" b="0" kern="1200">
          <a:solidFill>
            <a:srgbClr val="204485"/>
          </a:solidFill>
          <a:latin typeface="+mj-lt"/>
          <a:ea typeface="+mj-ea"/>
          <a:cs typeface="+mj-cs"/>
        </a:defRPr>
      </a:lvl1pPr>
    </p:titleStyle>
    <p:bodyStyle>
      <a:lvl1pPr marL="342900" indent="-342900" algn="l" defTabSz="457200" rtl="0" eaLnBrk="1" latinLnBrk="0" hangingPunct="1">
        <a:spcBef>
          <a:spcPct val="20000"/>
        </a:spcBef>
        <a:buClr>
          <a:srgbClr val="EA822B"/>
        </a:buClr>
        <a:buSzPct val="95000"/>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EA822B"/>
        </a:buClr>
        <a:buSzPct val="95000"/>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EA822B"/>
        </a:buClr>
        <a:buSzPct val="95000"/>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rot="16200000">
            <a:off x="1210300" y="5050032"/>
            <a:ext cx="615860" cy="3036456"/>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9" name="Rectangle 28"/>
          <p:cNvSpPr/>
          <p:nvPr userDrawn="1"/>
        </p:nvSpPr>
        <p:spPr>
          <a:xfrm rot="16200000">
            <a:off x="7271664" y="5003853"/>
            <a:ext cx="615860" cy="3128817"/>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30" name="Rectangle 29"/>
          <p:cNvSpPr/>
          <p:nvPr userDrawn="1"/>
        </p:nvSpPr>
        <p:spPr>
          <a:xfrm rot="16200000">
            <a:off x="4217892" y="5078899"/>
            <a:ext cx="615860" cy="2978726"/>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2" y="6356354"/>
            <a:ext cx="822315" cy="365125"/>
          </a:xfrm>
          <a:prstGeom prst="rect">
            <a:avLst/>
          </a:prstGeom>
        </p:spPr>
        <p:txBody>
          <a:bodyPr vert="horz" lIns="91440" tIns="45720" rIns="91440" bIns="45720" rtlCol="0" anchor="ctr"/>
          <a:lstStyle>
            <a:lvl1pPr algn="l">
              <a:defRPr sz="788">
                <a:solidFill>
                  <a:schemeClr val="bg1"/>
                </a:solidFill>
              </a:defRPr>
            </a:lvl1pPr>
          </a:lstStyle>
          <a:p>
            <a:fld id="{68C2560D-EC28-3B41-86E8-18F1CE0113B4}" type="datetimeFigureOut">
              <a:rPr lang="en-US" smtClean="0">
                <a:solidFill>
                  <a:prstClr val="white"/>
                </a:solidFill>
                <a:sym typeface="Gill Sans" charset="0"/>
              </a:rPr>
              <a:pPr/>
              <a:t>4/1/2019</a:t>
            </a:fld>
            <a:endParaRPr lang="en-US" dirty="0">
              <a:solidFill>
                <a:prstClr val="white"/>
              </a:solidFill>
              <a:sym typeface="Gill Sans" charset="0"/>
            </a:endParaRPr>
          </a:p>
        </p:txBody>
      </p:sp>
      <p:sp>
        <p:nvSpPr>
          <p:cNvPr id="6" name="Slide Number Placeholder 5"/>
          <p:cNvSpPr>
            <a:spLocks noGrp="1"/>
          </p:cNvSpPr>
          <p:nvPr>
            <p:ph type="sldNum" sz="quarter" idx="4"/>
          </p:nvPr>
        </p:nvSpPr>
        <p:spPr>
          <a:xfrm>
            <a:off x="4077264" y="6356354"/>
            <a:ext cx="770992" cy="365125"/>
          </a:xfrm>
          <a:prstGeom prst="rect">
            <a:avLst/>
          </a:prstGeom>
        </p:spPr>
        <p:txBody>
          <a:bodyPr vert="horz" lIns="91440" tIns="45720" rIns="91440" bIns="45720" rtlCol="0" anchor="ctr"/>
          <a:lstStyle>
            <a:lvl1pPr algn="ctr">
              <a:defRPr sz="788">
                <a:solidFill>
                  <a:srgbClr val="FFFFFF"/>
                </a:solidFill>
              </a:defRPr>
            </a:lvl1pPr>
          </a:lstStyle>
          <a:p>
            <a:fld id="{2066355A-084C-D24E-9AD2-7E4FC41EA627}" type="slidenum">
              <a:rPr lang="en-US" smtClean="0">
                <a:sym typeface="Gill Sans" charset="0"/>
              </a:rPr>
              <a:pPr/>
              <a:t>‹#›</a:t>
            </a:fld>
            <a:endParaRPr lang="en-US" dirty="0">
              <a:sym typeface="Gill Sans" charset="0"/>
            </a:endParaRPr>
          </a:p>
        </p:txBody>
      </p:sp>
      <p:pic>
        <p:nvPicPr>
          <p:cNvPr id="9" name="Picture 8"/>
          <p:cNvPicPr>
            <a:picLocks noChangeAspect="1"/>
          </p:cNvPicPr>
          <p:nvPr userDrawn="1"/>
        </p:nvPicPr>
        <p:blipFill>
          <a:blip r:embed="rId13"/>
          <a:stretch>
            <a:fillRect/>
          </a:stretch>
        </p:blipFill>
        <p:spPr>
          <a:xfrm>
            <a:off x="6316962" y="6414986"/>
            <a:ext cx="2620108" cy="306548"/>
          </a:xfrm>
          <a:prstGeom prst="rect">
            <a:avLst/>
          </a:prstGeom>
        </p:spPr>
      </p:pic>
      <p:sp>
        <p:nvSpPr>
          <p:cNvPr id="13" name="TextBox 12"/>
          <p:cNvSpPr txBox="1"/>
          <p:nvPr userDrawn="1"/>
        </p:nvSpPr>
        <p:spPr>
          <a:xfrm>
            <a:off x="9525560" y="4118792"/>
            <a:ext cx="2983940" cy="1892826"/>
          </a:xfrm>
          <a:prstGeom prst="rect">
            <a:avLst/>
          </a:prstGeom>
          <a:noFill/>
        </p:spPr>
        <p:txBody>
          <a:bodyPr wrap="square" rtlCol="0">
            <a:spAutoFit/>
          </a:bodyPr>
          <a:lstStyle/>
          <a:p>
            <a:r>
              <a:rPr lang="en-US" sz="4500" dirty="0">
                <a:solidFill>
                  <a:prstClr val="white">
                    <a:lumMod val="95000"/>
                  </a:prstClr>
                </a:solidFill>
                <a:sym typeface="Gill Sans" charset="0"/>
              </a:rPr>
              <a:t>ARIAL</a:t>
            </a:r>
          </a:p>
          <a:p>
            <a:r>
              <a:rPr lang="en-US" sz="1200" dirty="0">
                <a:solidFill>
                  <a:prstClr val="white">
                    <a:lumMod val="95000"/>
                  </a:prstClr>
                </a:solidFill>
                <a:sym typeface="Gill Sans" charset="0"/>
              </a:rPr>
              <a:t>Use Arial as the Font.</a:t>
            </a:r>
          </a:p>
          <a:p>
            <a:endParaRPr lang="en-US" sz="1200" dirty="0">
              <a:solidFill>
                <a:prstClr val="white">
                  <a:lumMod val="95000"/>
                </a:prstClr>
              </a:solidFill>
              <a:sym typeface="Gill Sans" charset="0"/>
            </a:endParaRPr>
          </a:p>
          <a:p>
            <a:endParaRPr lang="en-US" sz="1200" dirty="0">
              <a:solidFill>
                <a:prstClr val="white">
                  <a:lumMod val="95000"/>
                </a:prstClr>
              </a:solidFill>
              <a:sym typeface="Gill Sans" charset="0"/>
            </a:endParaRPr>
          </a:p>
          <a:p>
            <a:endParaRPr lang="en-US" sz="1200" dirty="0">
              <a:solidFill>
                <a:prstClr val="white">
                  <a:lumMod val="95000"/>
                </a:prstClr>
              </a:solidFill>
              <a:sym typeface="Gill Sans" charset="0"/>
            </a:endParaRPr>
          </a:p>
          <a:p>
            <a:endParaRPr lang="en-US" sz="1200" dirty="0">
              <a:solidFill>
                <a:prstClr val="white">
                  <a:lumMod val="95000"/>
                </a:prstClr>
              </a:solidFill>
              <a:sym typeface="Gill Sans" charset="0"/>
            </a:endParaRPr>
          </a:p>
          <a:p>
            <a:r>
              <a:rPr lang="en-US" sz="1200" dirty="0">
                <a:solidFill>
                  <a:prstClr val="white">
                    <a:lumMod val="95000"/>
                  </a:prstClr>
                </a:solidFill>
                <a:sym typeface="Gill Sans" charset="0"/>
              </a:rPr>
              <a:t>Use The Health Collaborative Colors Above</a:t>
            </a:r>
          </a:p>
        </p:txBody>
      </p:sp>
      <p:sp>
        <p:nvSpPr>
          <p:cNvPr id="22" name="Rectangle 21"/>
          <p:cNvSpPr/>
          <p:nvPr userDrawn="1"/>
        </p:nvSpPr>
        <p:spPr>
          <a:xfrm rot="16200000">
            <a:off x="10115700" y="5587505"/>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3" name="Rectangle 22"/>
          <p:cNvSpPr/>
          <p:nvPr userDrawn="1"/>
        </p:nvSpPr>
        <p:spPr>
          <a:xfrm rot="16200000">
            <a:off x="11186132" y="5587505"/>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4" name="Rectangle 23"/>
          <p:cNvSpPr/>
          <p:nvPr userDrawn="1"/>
        </p:nvSpPr>
        <p:spPr>
          <a:xfrm rot="16200000">
            <a:off x="10650916" y="5587505"/>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5" name="Rectangle 24"/>
          <p:cNvSpPr/>
          <p:nvPr userDrawn="1"/>
        </p:nvSpPr>
        <p:spPr>
          <a:xfrm rot="16200000">
            <a:off x="9580486" y="5587505"/>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6" name="Rectangle 25"/>
          <p:cNvSpPr/>
          <p:nvPr userDrawn="1"/>
        </p:nvSpPr>
        <p:spPr>
          <a:xfrm rot="16200000">
            <a:off x="11721348" y="5587505"/>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Tree>
    <p:extLst>
      <p:ext uri="{BB962C8B-B14F-4D97-AF65-F5344CB8AC3E}">
        <p14:creationId xmlns:p14="http://schemas.microsoft.com/office/powerpoint/2010/main" val="328396495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342900" rtl="0" eaLnBrk="1" latinLnBrk="0" hangingPunct="1">
        <a:spcBef>
          <a:spcPct val="0"/>
        </a:spcBef>
        <a:buNone/>
        <a:defRPr sz="3000" b="0" kern="1200">
          <a:solidFill>
            <a:srgbClr val="204485"/>
          </a:solidFill>
          <a:latin typeface="+mj-lt"/>
          <a:ea typeface="+mj-ea"/>
          <a:cs typeface="+mj-cs"/>
        </a:defRPr>
      </a:lvl1pPr>
    </p:titleStyle>
    <p:bodyStyle>
      <a:lvl1pPr marL="257175" indent="-257175" algn="l" defTabSz="3429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Clr>
          <a:srgbClr val="EA822B"/>
        </a:buClr>
        <a:buSzPct val="95000"/>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Clr>
          <a:srgbClr val="EA822B"/>
        </a:buClr>
        <a:buSzPct val="95000"/>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Clr>
          <a:srgbClr val="EA822B"/>
        </a:buClr>
        <a:buSzPct val="95000"/>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Clr>
          <a:srgbClr val="EA822B"/>
        </a:buClr>
        <a:buSzPct val="95000"/>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rot="16200000">
            <a:off x="1210300" y="5050032"/>
            <a:ext cx="615860" cy="3036456"/>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9" name="Rectangle 28"/>
          <p:cNvSpPr/>
          <p:nvPr userDrawn="1"/>
        </p:nvSpPr>
        <p:spPr>
          <a:xfrm rot="16200000">
            <a:off x="7271664" y="5003853"/>
            <a:ext cx="615860" cy="3128817"/>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30" name="Rectangle 29"/>
          <p:cNvSpPr/>
          <p:nvPr userDrawn="1"/>
        </p:nvSpPr>
        <p:spPr>
          <a:xfrm rot="16200000">
            <a:off x="4217892" y="5078899"/>
            <a:ext cx="615860" cy="2978726"/>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2" y="6356354"/>
            <a:ext cx="822315" cy="365125"/>
          </a:xfrm>
          <a:prstGeom prst="rect">
            <a:avLst/>
          </a:prstGeom>
        </p:spPr>
        <p:txBody>
          <a:bodyPr vert="horz" lIns="91440" tIns="45720" rIns="91440" bIns="45720" rtlCol="0" anchor="ctr"/>
          <a:lstStyle>
            <a:lvl1pPr algn="l">
              <a:defRPr sz="788">
                <a:solidFill>
                  <a:schemeClr val="bg1"/>
                </a:solidFill>
              </a:defRPr>
            </a:lvl1pPr>
          </a:lstStyle>
          <a:p>
            <a:fld id="{68C2560D-EC28-3B41-86E8-18F1CE0113B4}" type="datetimeFigureOut">
              <a:rPr lang="en-US" smtClean="0">
                <a:solidFill>
                  <a:prstClr val="white"/>
                </a:solidFill>
                <a:sym typeface="Gill Sans" charset="0"/>
              </a:rPr>
              <a:pPr/>
              <a:t>4/1/2019</a:t>
            </a:fld>
            <a:endParaRPr lang="en-US" dirty="0">
              <a:solidFill>
                <a:prstClr val="white"/>
              </a:solidFill>
              <a:sym typeface="Gill Sans" charset="0"/>
            </a:endParaRPr>
          </a:p>
        </p:txBody>
      </p:sp>
      <p:sp>
        <p:nvSpPr>
          <p:cNvPr id="6" name="Slide Number Placeholder 5"/>
          <p:cNvSpPr>
            <a:spLocks noGrp="1"/>
          </p:cNvSpPr>
          <p:nvPr>
            <p:ph type="sldNum" sz="quarter" idx="4"/>
          </p:nvPr>
        </p:nvSpPr>
        <p:spPr>
          <a:xfrm>
            <a:off x="4077264" y="6356354"/>
            <a:ext cx="770992" cy="365125"/>
          </a:xfrm>
          <a:prstGeom prst="rect">
            <a:avLst/>
          </a:prstGeom>
        </p:spPr>
        <p:txBody>
          <a:bodyPr vert="horz" lIns="91440" tIns="45720" rIns="91440" bIns="45720" rtlCol="0" anchor="ctr"/>
          <a:lstStyle>
            <a:lvl1pPr algn="ctr">
              <a:defRPr sz="788">
                <a:solidFill>
                  <a:srgbClr val="FFFFFF"/>
                </a:solidFill>
              </a:defRPr>
            </a:lvl1pPr>
          </a:lstStyle>
          <a:p>
            <a:fld id="{2066355A-084C-D24E-9AD2-7E4FC41EA627}" type="slidenum">
              <a:rPr lang="en-US" smtClean="0">
                <a:sym typeface="Gill Sans" charset="0"/>
              </a:rPr>
              <a:pPr/>
              <a:t>‹#›</a:t>
            </a:fld>
            <a:endParaRPr lang="en-US" dirty="0">
              <a:sym typeface="Gill Sans" charset="0"/>
            </a:endParaRPr>
          </a:p>
        </p:txBody>
      </p:sp>
      <p:pic>
        <p:nvPicPr>
          <p:cNvPr id="9" name="Picture 8"/>
          <p:cNvPicPr>
            <a:picLocks noChangeAspect="1"/>
          </p:cNvPicPr>
          <p:nvPr userDrawn="1"/>
        </p:nvPicPr>
        <p:blipFill>
          <a:blip r:embed="rId13"/>
          <a:stretch>
            <a:fillRect/>
          </a:stretch>
        </p:blipFill>
        <p:spPr>
          <a:xfrm>
            <a:off x="6316962" y="6414986"/>
            <a:ext cx="2620108" cy="306548"/>
          </a:xfrm>
          <a:prstGeom prst="rect">
            <a:avLst/>
          </a:prstGeom>
        </p:spPr>
      </p:pic>
      <p:sp>
        <p:nvSpPr>
          <p:cNvPr id="13" name="TextBox 12"/>
          <p:cNvSpPr txBox="1"/>
          <p:nvPr userDrawn="1"/>
        </p:nvSpPr>
        <p:spPr>
          <a:xfrm>
            <a:off x="9525560" y="4118792"/>
            <a:ext cx="2983940" cy="1892826"/>
          </a:xfrm>
          <a:prstGeom prst="rect">
            <a:avLst/>
          </a:prstGeom>
          <a:noFill/>
        </p:spPr>
        <p:txBody>
          <a:bodyPr wrap="square" rtlCol="0">
            <a:spAutoFit/>
          </a:bodyPr>
          <a:lstStyle/>
          <a:p>
            <a:r>
              <a:rPr lang="en-US" sz="4500" dirty="0">
                <a:solidFill>
                  <a:prstClr val="white">
                    <a:lumMod val="95000"/>
                  </a:prstClr>
                </a:solidFill>
                <a:sym typeface="Gill Sans" charset="0"/>
              </a:rPr>
              <a:t>ARIAL</a:t>
            </a:r>
          </a:p>
          <a:p>
            <a:r>
              <a:rPr lang="en-US" sz="1200" dirty="0">
                <a:solidFill>
                  <a:prstClr val="white">
                    <a:lumMod val="95000"/>
                  </a:prstClr>
                </a:solidFill>
                <a:sym typeface="Gill Sans" charset="0"/>
              </a:rPr>
              <a:t>Use Arial as the Font.</a:t>
            </a:r>
          </a:p>
          <a:p>
            <a:endParaRPr lang="en-US" sz="1200" dirty="0">
              <a:solidFill>
                <a:prstClr val="white">
                  <a:lumMod val="95000"/>
                </a:prstClr>
              </a:solidFill>
              <a:sym typeface="Gill Sans" charset="0"/>
            </a:endParaRPr>
          </a:p>
          <a:p>
            <a:endParaRPr lang="en-US" sz="1200" dirty="0">
              <a:solidFill>
                <a:prstClr val="white">
                  <a:lumMod val="95000"/>
                </a:prstClr>
              </a:solidFill>
              <a:sym typeface="Gill Sans" charset="0"/>
            </a:endParaRPr>
          </a:p>
          <a:p>
            <a:endParaRPr lang="en-US" sz="1200" dirty="0">
              <a:solidFill>
                <a:prstClr val="white">
                  <a:lumMod val="95000"/>
                </a:prstClr>
              </a:solidFill>
              <a:sym typeface="Gill Sans" charset="0"/>
            </a:endParaRPr>
          </a:p>
          <a:p>
            <a:endParaRPr lang="en-US" sz="1200" dirty="0">
              <a:solidFill>
                <a:prstClr val="white">
                  <a:lumMod val="95000"/>
                </a:prstClr>
              </a:solidFill>
              <a:sym typeface="Gill Sans" charset="0"/>
            </a:endParaRPr>
          </a:p>
          <a:p>
            <a:r>
              <a:rPr lang="en-US" sz="1200" dirty="0">
                <a:solidFill>
                  <a:prstClr val="white">
                    <a:lumMod val="95000"/>
                  </a:prstClr>
                </a:solidFill>
                <a:sym typeface="Gill Sans" charset="0"/>
              </a:rPr>
              <a:t>Use The Health Collaborative Colors Above</a:t>
            </a:r>
          </a:p>
        </p:txBody>
      </p:sp>
      <p:sp>
        <p:nvSpPr>
          <p:cNvPr id="22" name="Rectangle 21"/>
          <p:cNvSpPr/>
          <p:nvPr userDrawn="1"/>
        </p:nvSpPr>
        <p:spPr>
          <a:xfrm rot="16200000">
            <a:off x="10115700" y="5587505"/>
            <a:ext cx="615860" cy="535215"/>
          </a:xfrm>
          <a:prstGeom prst="rect">
            <a:avLst/>
          </a:prstGeom>
          <a:solidFill>
            <a:srgbClr val="E2611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3" name="Rectangle 22"/>
          <p:cNvSpPr/>
          <p:nvPr userDrawn="1"/>
        </p:nvSpPr>
        <p:spPr>
          <a:xfrm rot="16200000">
            <a:off x="11186132" y="5587505"/>
            <a:ext cx="615860" cy="535215"/>
          </a:xfrm>
          <a:prstGeom prst="rect">
            <a:avLst/>
          </a:prstGeom>
          <a:solidFill>
            <a:srgbClr val="F29D1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4" name="Rectangle 23"/>
          <p:cNvSpPr/>
          <p:nvPr userDrawn="1"/>
        </p:nvSpPr>
        <p:spPr>
          <a:xfrm rot="16200000">
            <a:off x="10650916" y="5587505"/>
            <a:ext cx="615860" cy="535215"/>
          </a:xfrm>
          <a:prstGeom prst="rect">
            <a:avLst/>
          </a:prstGeom>
          <a:solidFill>
            <a:srgbClr val="EA7D1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5" name="Rectangle 24"/>
          <p:cNvSpPr/>
          <p:nvPr userDrawn="1"/>
        </p:nvSpPr>
        <p:spPr>
          <a:xfrm rot="16200000">
            <a:off x="9580486" y="5587505"/>
            <a:ext cx="615860" cy="535215"/>
          </a:xfrm>
          <a:prstGeom prst="rect">
            <a:avLst/>
          </a:prstGeom>
          <a:solidFill>
            <a:srgbClr val="20448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
        <p:nvSpPr>
          <p:cNvPr id="26" name="Rectangle 25"/>
          <p:cNvSpPr/>
          <p:nvPr userDrawn="1"/>
        </p:nvSpPr>
        <p:spPr>
          <a:xfrm rot="16200000">
            <a:off x="11721348" y="5587505"/>
            <a:ext cx="615860" cy="535215"/>
          </a:xfrm>
          <a:prstGeom prst="rect">
            <a:avLst/>
          </a:prstGeom>
          <a:solidFill>
            <a:srgbClr val="FDC00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sym typeface="Gill Sans" charset="0"/>
            </a:endParaRPr>
          </a:p>
        </p:txBody>
      </p:sp>
    </p:spTree>
    <p:extLst>
      <p:ext uri="{BB962C8B-B14F-4D97-AF65-F5344CB8AC3E}">
        <p14:creationId xmlns:p14="http://schemas.microsoft.com/office/powerpoint/2010/main" val="106516524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defTabSz="342900" rtl="0" eaLnBrk="1" latinLnBrk="0" hangingPunct="1">
        <a:spcBef>
          <a:spcPct val="0"/>
        </a:spcBef>
        <a:buNone/>
        <a:defRPr sz="3000" b="0" kern="1200">
          <a:solidFill>
            <a:srgbClr val="204485"/>
          </a:solidFill>
          <a:latin typeface="+mj-lt"/>
          <a:ea typeface="+mj-ea"/>
          <a:cs typeface="+mj-cs"/>
        </a:defRPr>
      </a:lvl1pPr>
    </p:titleStyle>
    <p:bodyStyle>
      <a:lvl1pPr marL="257175" indent="-257175" algn="l" defTabSz="342900" rtl="0" eaLnBrk="1" latinLnBrk="0" hangingPunct="1">
        <a:spcBef>
          <a:spcPct val="20000"/>
        </a:spcBef>
        <a:buClr>
          <a:srgbClr val="EA822B"/>
        </a:buClr>
        <a:buSzPct val="95000"/>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Clr>
          <a:srgbClr val="EA822B"/>
        </a:buClr>
        <a:buSzPct val="95000"/>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Clr>
          <a:srgbClr val="EA822B"/>
        </a:buClr>
        <a:buSzPct val="95000"/>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Clr>
          <a:srgbClr val="EA822B"/>
        </a:buClr>
        <a:buSzPct val="95000"/>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Clr>
          <a:srgbClr val="EA822B"/>
        </a:buClr>
        <a:buSzPct val="95000"/>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322066-59B3-43F8-9C2C-C30F32F8ED0B}"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E11381-3D96-417F-A2B1-C5786DF829A5}" type="slidenum">
              <a:rPr lang="en-US" smtClean="0"/>
              <a:t>‹#›</a:t>
            </a:fld>
            <a:endParaRPr lang="en-US"/>
          </a:p>
        </p:txBody>
      </p:sp>
    </p:spTree>
    <p:extLst>
      <p:ext uri="{BB962C8B-B14F-4D97-AF65-F5344CB8AC3E}">
        <p14:creationId xmlns:p14="http://schemas.microsoft.com/office/powerpoint/2010/main" val="76017966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3.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rot="-5400000">
            <a:off x="1203325" y="5056188"/>
            <a:ext cx="628650" cy="3035300"/>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43" name="Rectangle 2"/>
          <p:cNvSpPr>
            <a:spLocks/>
          </p:cNvSpPr>
          <p:nvPr/>
        </p:nvSpPr>
        <p:spPr bwMode="auto">
          <a:xfrm rot="-5400000">
            <a:off x="7264401" y="5010152"/>
            <a:ext cx="628650" cy="3127375"/>
          </a:xfrm>
          <a:prstGeom prst="rect">
            <a:avLst/>
          </a:prstGeom>
          <a:solidFill>
            <a:srgbClr val="F29D16"/>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44" name="Rectangle 3"/>
          <p:cNvSpPr>
            <a:spLocks/>
          </p:cNvSpPr>
          <p:nvPr/>
        </p:nvSpPr>
        <p:spPr bwMode="auto">
          <a:xfrm rot="-5400000">
            <a:off x="4210050" y="5084763"/>
            <a:ext cx="628650" cy="2978150"/>
          </a:xfrm>
          <a:prstGeom prst="rect">
            <a:avLst/>
          </a:prstGeom>
          <a:solidFill>
            <a:srgbClr val="EA7D1A"/>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pic>
        <p:nvPicPr>
          <p:cNvPr id="1024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665" y="6442077"/>
            <a:ext cx="2619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0246" name="Rectangle 5"/>
          <p:cNvSpPr>
            <a:spLocks/>
          </p:cNvSpPr>
          <p:nvPr/>
        </p:nvSpPr>
        <p:spPr bwMode="auto">
          <a:xfrm>
            <a:off x="9525000" y="4117975"/>
            <a:ext cx="30226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6000">
                <a:solidFill>
                  <a:srgbClr val="F2F2F2"/>
                </a:solidFill>
                <a:latin typeface="Arial" panose="020B0604020202020204" pitchFamily="34" charset="0"/>
                <a:cs typeface="Arial" panose="020B0604020202020204" pitchFamily="34" charset="0"/>
                <a:sym typeface="Arial" panose="020B0604020202020204" pitchFamily="34" charset="0"/>
              </a:rPr>
              <a:t>ARIAL</a:t>
            </a:r>
          </a:p>
          <a:p>
            <a:pPr eaLnBrk="1" hangingPunct="1"/>
            <a:r>
              <a:rPr lang="en-US" altLang="en-US" sz="1600">
                <a:solidFill>
                  <a:srgbClr val="F2F2F2"/>
                </a:solidFill>
                <a:latin typeface="Arial" panose="020B0604020202020204" pitchFamily="34" charset="0"/>
                <a:cs typeface="Arial" panose="020B0604020202020204" pitchFamily="34" charset="0"/>
                <a:sym typeface="Arial" panose="020B0604020202020204" pitchFamily="34" charset="0"/>
              </a:rPr>
              <a:t>Use Arial as the Font.</a:t>
            </a:r>
          </a:p>
          <a:p>
            <a:pPr eaLnBrk="1" hangingPunct="1"/>
            <a:endParaRPr lang="en-US" altLang="en-US" sz="1600">
              <a:solidFill>
                <a:srgbClr val="F2F2F2"/>
              </a:solidFill>
              <a:latin typeface="Arial" panose="020B0604020202020204" pitchFamily="34" charset="0"/>
              <a:cs typeface="Arial" panose="020B0604020202020204" pitchFamily="34" charset="0"/>
              <a:sym typeface="Arial" panose="020B0604020202020204" pitchFamily="34" charset="0"/>
            </a:endParaRPr>
          </a:p>
          <a:p>
            <a:pPr eaLnBrk="1" hangingPunct="1"/>
            <a:endParaRPr lang="en-US" altLang="en-US" sz="1600">
              <a:solidFill>
                <a:srgbClr val="F2F2F2"/>
              </a:solidFill>
              <a:latin typeface="Arial" panose="020B0604020202020204" pitchFamily="34" charset="0"/>
              <a:cs typeface="Arial" panose="020B0604020202020204" pitchFamily="34" charset="0"/>
              <a:sym typeface="Arial" panose="020B0604020202020204" pitchFamily="34" charset="0"/>
            </a:endParaRPr>
          </a:p>
          <a:p>
            <a:pPr eaLnBrk="1" hangingPunct="1"/>
            <a:endParaRPr lang="en-US" altLang="en-US" sz="1600">
              <a:solidFill>
                <a:srgbClr val="F2F2F2"/>
              </a:solidFill>
              <a:latin typeface="Arial" panose="020B0604020202020204" pitchFamily="34" charset="0"/>
              <a:cs typeface="Arial" panose="020B0604020202020204" pitchFamily="34" charset="0"/>
              <a:sym typeface="Arial" panose="020B0604020202020204" pitchFamily="34" charset="0"/>
            </a:endParaRPr>
          </a:p>
          <a:p>
            <a:pPr eaLnBrk="1" hangingPunct="1"/>
            <a:endParaRPr lang="en-US" altLang="en-US" sz="1600">
              <a:solidFill>
                <a:srgbClr val="F2F2F2"/>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sz="1600">
                <a:solidFill>
                  <a:srgbClr val="F2F2F2"/>
                </a:solidFill>
                <a:latin typeface="Arial" panose="020B0604020202020204" pitchFamily="34" charset="0"/>
                <a:cs typeface="Arial" panose="020B0604020202020204" pitchFamily="34" charset="0"/>
                <a:sym typeface="Arial" panose="020B0604020202020204" pitchFamily="34" charset="0"/>
              </a:rPr>
              <a:t>Use The Health Collaborative Colors Above</a:t>
            </a:r>
          </a:p>
        </p:txBody>
      </p:sp>
      <p:sp>
        <p:nvSpPr>
          <p:cNvPr id="10247" name="Rectangle 6"/>
          <p:cNvSpPr>
            <a:spLocks/>
          </p:cNvSpPr>
          <p:nvPr/>
        </p:nvSpPr>
        <p:spPr bwMode="auto">
          <a:xfrm rot="-5400000">
            <a:off x="10105232" y="5588794"/>
            <a:ext cx="628650" cy="534987"/>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48" name="Rectangle 7"/>
          <p:cNvSpPr>
            <a:spLocks/>
          </p:cNvSpPr>
          <p:nvPr/>
        </p:nvSpPr>
        <p:spPr bwMode="auto">
          <a:xfrm rot="-5400000">
            <a:off x="11175207" y="5588794"/>
            <a:ext cx="628650" cy="534987"/>
          </a:xfrm>
          <a:prstGeom prst="rect">
            <a:avLst/>
          </a:prstGeom>
          <a:solidFill>
            <a:srgbClr val="F29D16"/>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49" name="Rectangle 8"/>
          <p:cNvSpPr>
            <a:spLocks/>
          </p:cNvSpPr>
          <p:nvPr/>
        </p:nvSpPr>
        <p:spPr bwMode="auto">
          <a:xfrm rot="-5400000">
            <a:off x="10640219" y="5588794"/>
            <a:ext cx="628650" cy="534988"/>
          </a:xfrm>
          <a:prstGeom prst="rect">
            <a:avLst/>
          </a:prstGeom>
          <a:solidFill>
            <a:srgbClr val="EA7D1A"/>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50" name="Rectangle 9"/>
          <p:cNvSpPr>
            <a:spLocks/>
          </p:cNvSpPr>
          <p:nvPr/>
        </p:nvSpPr>
        <p:spPr bwMode="auto">
          <a:xfrm rot="-5400000">
            <a:off x="9568657" y="5588794"/>
            <a:ext cx="628650" cy="534987"/>
          </a:xfrm>
          <a:prstGeom prst="rect">
            <a:avLst/>
          </a:prstGeom>
          <a:solidFill>
            <a:srgbClr val="204485"/>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51" name="Rectangle 10"/>
          <p:cNvSpPr>
            <a:spLocks/>
          </p:cNvSpPr>
          <p:nvPr/>
        </p:nvSpPr>
        <p:spPr bwMode="auto">
          <a:xfrm rot="-5400000">
            <a:off x="11710194" y="5588794"/>
            <a:ext cx="628650" cy="534988"/>
          </a:xfrm>
          <a:prstGeom prst="rect">
            <a:avLst/>
          </a:prstGeom>
          <a:solidFill>
            <a:srgbClr val="FDC00E"/>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52" name="Rectangle 11"/>
          <p:cNvSpPr>
            <a:spLocks/>
          </p:cNvSpPr>
          <p:nvPr/>
        </p:nvSpPr>
        <p:spPr bwMode="auto">
          <a:xfrm>
            <a:off x="0" y="0"/>
            <a:ext cx="9156700" cy="2324100"/>
          </a:xfrm>
          <a:prstGeom prst="rect">
            <a:avLst/>
          </a:prstGeom>
          <a:solidFill>
            <a:srgbClr val="F6AD16"/>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53" name="Rectangle 12"/>
          <p:cNvSpPr>
            <a:spLocks/>
          </p:cNvSpPr>
          <p:nvPr/>
        </p:nvSpPr>
        <p:spPr bwMode="auto">
          <a:xfrm>
            <a:off x="2" y="2324100"/>
            <a:ext cx="9155113" cy="2325688"/>
          </a:xfrm>
          <a:prstGeom prst="rect">
            <a:avLst/>
          </a:prstGeom>
          <a:solidFill>
            <a:srgbClr val="EA7D1A"/>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54" name="Rectangle 13"/>
          <p:cNvSpPr>
            <a:spLocks/>
          </p:cNvSpPr>
          <p:nvPr/>
        </p:nvSpPr>
        <p:spPr bwMode="auto">
          <a:xfrm>
            <a:off x="0" y="4649790"/>
            <a:ext cx="9156700" cy="2324098"/>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defRPr sz="1200">
                <a:solidFill>
                  <a:srgbClr val="000000"/>
                </a:solidFill>
                <a:latin typeface="Gill Sans" charset="0"/>
                <a:ea typeface="ヒラギノ角ゴ ProN W3" charset="0"/>
                <a:cs typeface="ヒラギノ角ゴ ProN W3" charset="0"/>
                <a:sym typeface="Gill Sans" charset="0"/>
              </a:defRPr>
            </a:lvl1pPr>
            <a:lvl2pPr marL="742950" indent="-285750">
              <a:defRPr sz="1200">
                <a:solidFill>
                  <a:srgbClr val="000000"/>
                </a:solidFill>
                <a:latin typeface="Gill Sans" charset="0"/>
                <a:ea typeface="ヒラギノ角ゴ ProN W3" charset="0"/>
                <a:cs typeface="ヒラギノ角ゴ ProN W3" charset="0"/>
                <a:sym typeface="Gill Sans" charset="0"/>
              </a:defRPr>
            </a:lvl2pPr>
            <a:lvl3pPr marL="1143000" indent="-228600">
              <a:defRPr sz="1200">
                <a:solidFill>
                  <a:srgbClr val="000000"/>
                </a:solidFill>
                <a:latin typeface="Gill Sans" charset="0"/>
                <a:ea typeface="ヒラギノ角ゴ ProN W3" charset="0"/>
                <a:cs typeface="ヒラギノ角ゴ ProN W3" charset="0"/>
                <a:sym typeface="Gill Sans" charset="0"/>
              </a:defRPr>
            </a:lvl3pPr>
            <a:lvl4pPr marL="1600200" indent="-228600">
              <a:defRPr sz="1200">
                <a:solidFill>
                  <a:srgbClr val="000000"/>
                </a:solidFill>
                <a:latin typeface="Gill Sans" charset="0"/>
                <a:ea typeface="ヒラギノ角ゴ ProN W3" charset="0"/>
                <a:cs typeface="ヒラギノ角ゴ ProN W3" charset="0"/>
                <a:sym typeface="Gill Sans" charset="0"/>
              </a:defRPr>
            </a:lvl4pPr>
            <a:lvl5pPr marL="2057400" indent="-22860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56" name="Rectangle 15"/>
          <p:cNvSpPr>
            <a:spLocks noGrp="1" noChangeArrowheads="1"/>
          </p:cNvSpPr>
          <p:nvPr>
            <p:ph type="title"/>
          </p:nvPr>
        </p:nvSpPr>
        <p:spPr/>
        <p:txBody>
          <a:bodyPr/>
          <a:lstStyle/>
          <a:p>
            <a:pPr eaLnBrk="1" hangingPunct="1"/>
            <a:r>
              <a:rPr lang="en-US" dirty="0"/>
              <a:t>Healthy by Design</a:t>
            </a:r>
            <a:br>
              <a:rPr lang="en-US" altLang="en-US" dirty="0"/>
            </a:br>
            <a:endParaRPr lang="en-US" altLang="en-US" sz="2800" dirty="0"/>
          </a:p>
        </p:txBody>
      </p:sp>
      <p:sp>
        <p:nvSpPr>
          <p:cNvPr id="10257" name="Rectangle 16"/>
          <p:cNvSpPr>
            <a:spLocks noGrp="1" noChangeArrowheads="1"/>
          </p:cNvSpPr>
          <p:nvPr>
            <p:ph type="body" idx="1"/>
          </p:nvPr>
        </p:nvSpPr>
        <p:spPr/>
        <p:txBody>
          <a:bodyPr/>
          <a:lstStyle/>
          <a:p>
            <a:pPr eaLnBrk="1" hangingPunct="1">
              <a:spcBef>
                <a:spcPct val="0"/>
              </a:spcBef>
            </a:pPr>
            <a:r>
              <a:rPr lang="en-US" altLang="en-US" dirty="0"/>
              <a:t>Virtual Meeting on the Social Determinants of Health</a:t>
            </a:r>
          </a:p>
          <a:p>
            <a:pPr eaLnBrk="1" hangingPunct="1">
              <a:spcBef>
                <a:spcPct val="0"/>
              </a:spcBef>
            </a:pPr>
            <a:r>
              <a:rPr lang="en-US" altLang="en-US" dirty="0"/>
              <a:t>April 4, 2019</a:t>
            </a:r>
          </a:p>
        </p:txBody>
      </p:sp>
      <p:pic>
        <p:nvPicPr>
          <p:cNvPr id="3" name="Picture 2">
            <a:extLst>
              <a:ext uri="{FF2B5EF4-FFF2-40B4-BE49-F238E27FC236}">
                <a16:creationId xmlns:a16="http://schemas.microsoft.com/office/drawing/2014/main" id="{E05E5B61-618E-4A35-80D8-6E02799D0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412" y="959120"/>
            <a:ext cx="4829175" cy="79639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43751D-92BA-47B6-9DC6-6A042BC4970E}"/>
              </a:ext>
            </a:extLst>
          </p:cNvPr>
          <p:cNvSpPr>
            <a:spLocks noGrp="1"/>
          </p:cNvSpPr>
          <p:nvPr>
            <p:ph type="title"/>
          </p:nvPr>
        </p:nvSpPr>
        <p:spPr>
          <a:xfrm>
            <a:off x="628650" y="584789"/>
            <a:ext cx="7886700" cy="710611"/>
          </a:xfrm>
        </p:spPr>
        <p:txBody>
          <a:bodyPr>
            <a:normAutofit/>
          </a:bodyPr>
          <a:lstStyle/>
          <a:p>
            <a:r>
              <a:rPr lang="en-US" dirty="0"/>
              <a:t>Driving Action Through GEN-H</a:t>
            </a:r>
          </a:p>
        </p:txBody>
      </p:sp>
      <p:sp>
        <p:nvSpPr>
          <p:cNvPr id="12" name="Content Placeholder 11">
            <a:extLst>
              <a:ext uri="{FF2B5EF4-FFF2-40B4-BE49-F238E27FC236}">
                <a16:creationId xmlns:a16="http://schemas.microsoft.com/office/drawing/2014/main" id="{776E8AF2-9DC2-4058-A7CA-7987EC3D6C3F}"/>
              </a:ext>
            </a:extLst>
          </p:cNvPr>
          <p:cNvSpPr>
            <a:spLocks noGrp="1"/>
          </p:cNvSpPr>
          <p:nvPr>
            <p:ph idx="1"/>
          </p:nvPr>
        </p:nvSpPr>
        <p:spPr>
          <a:xfrm>
            <a:off x="628651" y="1743292"/>
            <a:ext cx="8030441" cy="1990508"/>
          </a:xfrm>
        </p:spPr>
        <p:txBody>
          <a:bodyPr>
            <a:normAutofit/>
          </a:bodyPr>
          <a:lstStyle/>
          <a:p>
            <a:pPr marL="0" indent="0">
              <a:buNone/>
            </a:pPr>
            <a:r>
              <a:rPr lang="en-US" sz="1500" dirty="0"/>
              <a:t>GEN-H is a long-term, systems-change initiative. In 2018, The Health Collaborative developed a plan to leverage the learnings gained from GEN-H to date to drive action + impact over the next 3 years. </a:t>
            </a:r>
          </a:p>
          <a:p>
            <a:pPr marL="0" indent="0">
              <a:buNone/>
            </a:pPr>
            <a:r>
              <a:rPr lang="en-US" sz="1500" b="1" dirty="0">
                <a:solidFill>
                  <a:schemeClr val="accent2"/>
                </a:solidFill>
              </a:rPr>
              <a:t>GEN-H VISION &amp; GOALS </a:t>
            </a:r>
          </a:p>
          <a:p>
            <a:pPr marL="0" indent="0">
              <a:buNone/>
            </a:pPr>
            <a:r>
              <a:rPr lang="en-US" sz="1500" dirty="0"/>
              <a:t>Cincinnati will be a healthier, more vibrant community when we address the unmet health-related social needs of our community. Cincinnati will be a region healthy by design; a place where the health outcomes of our people reflect the exceptional healthcare of our region now, and for generations to come. </a:t>
            </a:r>
          </a:p>
        </p:txBody>
      </p:sp>
      <p:grpSp>
        <p:nvGrpSpPr>
          <p:cNvPr id="5" name="Group 4">
            <a:extLst>
              <a:ext uri="{FF2B5EF4-FFF2-40B4-BE49-F238E27FC236}">
                <a16:creationId xmlns:a16="http://schemas.microsoft.com/office/drawing/2014/main" id="{5CDBBDC0-8EB5-4526-9972-C42E93E320CB}"/>
              </a:ext>
            </a:extLst>
          </p:cNvPr>
          <p:cNvGrpSpPr/>
          <p:nvPr/>
        </p:nvGrpSpPr>
        <p:grpSpPr>
          <a:xfrm>
            <a:off x="1562967" y="4068712"/>
            <a:ext cx="6018068" cy="1620981"/>
            <a:chOff x="1025236" y="4267201"/>
            <a:chExt cx="8024091" cy="2161308"/>
          </a:xfrm>
        </p:grpSpPr>
        <p:sp>
          <p:nvSpPr>
            <p:cNvPr id="2" name="Rectangle: Rounded Corners 1">
              <a:extLst>
                <a:ext uri="{FF2B5EF4-FFF2-40B4-BE49-F238E27FC236}">
                  <a16:creationId xmlns:a16="http://schemas.microsoft.com/office/drawing/2014/main" id="{26D3B986-922E-4EF5-B59E-D4E00E219C74}"/>
                </a:ext>
              </a:extLst>
            </p:cNvPr>
            <p:cNvSpPr/>
            <p:nvPr/>
          </p:nvSpPr>
          <p:spPr>
            <a:xfrm>
              <a:off x="1025236" y="4267201"/>
              <a:ext cx="2309091" cy="2161308"/>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Roboto Slab"/>
                </a:rPr>
                <a:t>GOAL 1:</a:t>
              </a:r>
              <a:r>
                <a:rPr lang="en-US" sz="1350" dirty="0">
                  <a:solidFill>
                    <a:srgbClr val="FFFFFF"/>
                  </a:solidFill>
                  <a:latin typeface="Roboto Slab"/>
                </a:rPr>
                <a:t> </a:t>
              </a:r>
            </a:p>
            <a:p>
              <a:pPr algn="ctr" defTabSz="342900" eaLnBrk="1" fontAlgn="auto" hangingPunct="1">
                <a:spcBef>
                  <a:spcPts val="0"/>
                </a:spcBef>
                <a:spcAft>
                  <a:spcPts val="0"/>
                </a:spcAft>
                <a:defRPr/>
              </a:pPr>
              <a:r>
                <a:rPr lang="en-US" sz="1350" dirty="0">
                  <a:solidFill>
                    <a:srgbClr val="FFFFFF"/>
                  </a:solidFill>
                  <a:latin typeface="Roboto Slab"/>
                </a:rPr>
                <a:t>Design </a:t>
              </a:r>
            </a:p>
            <a:p>
              <a:pPr algn="ctr" defTabSz="342900" eaLnBrk="1" fontAlgn="auto" hangingPunct="1">
                <a:spcBef>
                  <a:spcPts val="0"/>
                </a:spcBef>
                <a:spcAft>
                  <a:spcPts val="0"/>
                </a:spcAft>
                <a:defRPr/>
              </a:pPr>
              <a:r>
                <a:rPr lang="en-US" sz="1350" dirty="0">
                  <a:solidFill>
                    <a:srgbClr val="FFFFFF"/>
                  </a:solidFill>
                  <a:latin typeface="Roboto Slab"/>
                </a:rPr>
                <a:t>Healthcare</a:t>
              </a:r>
            </a:p>
            <a:p>
              <a:pPr algn="ctr" defTabSz="342900" eaLnBrk="1" fontAlgn="auto" hangingPunct="1">
                <a:spcBef>
                  <a:spcPts val="0"/>
                </a:spcBef>
                <a:spcAft>
                  <a:spcPts val="0"/>
                </a:spcAft>
                <a:defRPr/>
              </a:pPr>
              <a:r>
                <a:rPr lang="en-US" sz="1050" dirty="0">
                  <a:solidFill>
                    <a:srgbClr val="FFFFFF"/>
                  </a:solidFill>
                  <a:latin typeface="Roboto Slab"/>
                </a:rPr>
                <a:t>to provide care that is more accessible, coordinated, continuous, and comprehensive</a:t>
              </a:r>
            </a:p>
          </p:txBody>
        </p:sp>
        <p:sp>
          <p:nvSpPr>
            <p:cNvPr id="6" name="Rectangle: Rounded Corners 5">
              <a:extLst>
                <a:ext uri="{FF2B5EF4-FFF2-40B4-BE49-F238E27FC236}">
                  <a16:creationId xmlns:a16="http://schemas.microsoft.com/office/drawing/2014/main" id="{A6784475-BCC7-4B21-8F57-1A282C4B9DA8}"/>
                </a:ext>
              </a:extLst>
            </p:cNvPr>
            <p:cNvSpPr/>
            <p:nvPr/>
          </p:nvSpPr>
          <p:spPr>
            <a:xfrm>
              <a:off x="3882736" y="4267201"/>
              <a:ext cx="2309091" cy="2161308"/>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342900" eaLnBrk="1" fontAlgn="auto" hangingPunct="1">
                <a:spcBef>
                  <a:spcPts val="0"/>
                </a:spcBef>
                <a:spcAft>
                  <a:spcPts val="0"/>
                </a:spcAft>
                <a:defRPr/>
              </a:pPr>
              <a:r>
                <a:rPr lang="en-US" sz="1350" b="1" dirty="0">
                  <a:solidFill>
                    <a:srgbClr val="FFFFFF"/>
                  </a:solidFill>
                  <a:latin typeface="Roboto Slab"/>
                </a:rPr>
                <a:t>GOAL 2: </a:t>
              </a:r>
            </a:p>
            <a:p>
              <a:pPr algn="ctr" defTabSz="342900" eaLnBrk="1" fontAlgn="auto" hangingPunct="1">
                <a:spcBef>
                  <a:spcPts val="0"/>
                </a:spcBef>
                <a:spcAft>
                  <a:spcPts val="0"/>
                </a:spcAft>
                <a:defRPr/>
              </a:pPr>
              <a:r>
                <a:rPr lang="en-US" sz="1350" dirty="0">
                  <a:solidFill>
                    <a:srgbClr val="FFFFFF"/>
                  </a:solidFill>
                  <a:latin typeface="Roboto Slab"/>
                </a:rPr>
                <a:t>Connect </a:t>
              </a:r>
            </a:p>
            <a:p>
              <a:pPr algn="ctr" defTabSz="342900" eaLnBrk="1" fontAlgn="auto" hangingPunct="1">
                <a:spcBef>
                  <a:spcPts val="0"/>
                </a:spcBef>
                <a:spcAft>
                  <a:spcPts val="0"/>
                </a:spcAft>
                <a:defRPr/>
              </a:pPr>
              <a:r>
                <a:rPr lang="en-US" sz="1350" dirty="0">
                  <a:solidFill>
                    <a:srgbClr val="FFFFFF"/>
                  </a:solidFill>
                  <a:latin typeface="Roboto Slab"/>
                </a:rPr>
                <a:t>Social Services</a:t>
              </a:r>
            </a:p>
            <a:p>
              <a:pPr algn="ctr" defTabSz="342900" eaLnBrk="1" fontAlgn="auto" hangingPunct="1">
                <a:spcBef>
                  <a:spcPts val="0"/>
                </a:spcBef>
                <a:spcAft>
                  <a:spcPts val="0"/>
                </a:spcAft>
                <a:defRPr/>
              </a:pPr>
              <a:r>
                <a:rPr lang="en-US" sz="1050" dirty="0">
                  <a:solidFill>
                    <a:srgbClr val="FFFFFF"/>
                  </a:solidFill>
                  <a:latin typeface="Roboto Slab"/>
                </a:rPr>
                <a:t>to eliminate social determinants that often prevent individuals from getting the care they need</a:t>
              </a:r>
            </a:p>
          </p:txBody>
        </p:sp>
        <p:sp>
          <p:nvSpPr>
            <p:cNvPr id="7" name="Rectangle: Rounded Corners 6">
              <a:extLst>
                <a:ext uri="{FF2B5EF4-FFF2-40B4-BE49-F238E27FC236}">
                  <a16:creationId xmlns:a16="http://schemas.microsoft.com/office/drawing/2014/main" id="{EC16E0DB-6C64-43EB-A2CB-C65F2F5BDC28}"/>
                </a:ext>
              </a:extLst>
            </p:cNvPr>
            <p:cNvSpPr/>
            <p:nvPr/>
          </p:nvSpPr>
          <p:spPr>
            <a:xfrm>
              <a:off x="6740236" y="4267201"/>
              <a:ext cx="2309091" cy="2161308"/>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1" fontAlgn="auto" hangingPunct="1">
                <a:spcBef>
                  <a:spcPts val="0"/>
                </a:spcBef>
                <a:spcAft>
                  <a:spcPts val="0"/>
                </a:spcAft>
                <a:defRPr/>
              </a:pPr>
              <a:r>
                <a:rPr lang="en-US" sz="1350" b="1" dirty="0">
                  <a:solidFill>
                    <a:srgbClr val="FFFFFF"/>
                  </a:solidFill>
                  <a:latin typeface="Roboto Slab"/>
                </a:rPr>
                <a:t>GOAL 3:</a:t>
              </a:r>
            </a:p>
            <a:p>
              <a:pPr algn="ctr" defTabSz="342900" eaLnBrk="1" fontAlgn="auto" hangingPunct="1">
                <a:spcBef>
                  <a:spcPts val="0"/>
                </a:spcBef>
                <a:spcAft>
                  <a:spcPts val="0"/>
                </a:spcAft>
                <a:defRPr/>
              </a:pPr>
              <a:r>
                <a:rPr lang="en-US" sz="1350" dirty="0">
                  <a:solidFill>
                    <a:srgbClr val="FFFFFF"/>
                  </a:solidFill>
                  <a:latin typeface="Roboto Slab"/>
                </a:rPr>
                <a:t>Empower </a:t>
              </a:r>
            </a:p>
            <a:p>
              <a:pPr algn="ctr" defTabSz="342900" eaLnBrk="1" fontAlgn="auto" hangingPunct="1">
                <a:spcBef>
                  <a:spcPts val="0"/>
                </a:spcBef>
                <a:spcAft>
                  <a:spcPts val="0"/>
                </a:spcAft>
                <a:defRPr/>
              </a:pPr>
              <a:r>
                <a:rPr lang="en-US" sz="1350" dirty="0">
                  <a:solidFill>
                    <a:srgbClr val="FFFFFF"/>
                  </a:solidFill>
                  <a:latin typeface="Roboto Slab"/>
                </a:rPr>
                <a:t>Neighborhoods</a:t>
              </a:r>
            </a:p>
            <a:p>
              <a:pPr algn="ctr" defTabSz="342900" eaLnBrk="1" fontAlgn="auto" hangingPunct="1">
                <a:spcBef>
                  <a:spcPts val="0"/>
                </a:spcBef>
                <a:spcAft>
                  <a:spcPts val="0"/>
                </a:spcAft>
                <a:defRPr/>
              </a:pPr>
              <a:r>
                <a:rPr lang="en-US" sz="1050" dirty="0">
                  <a:solidFill>
                    <a:srgbClr val="FFFFFF"/>
                  </a:solidFill>
                  <a:latin typeface="Roboto Slab"/>
                </a:rPr>
                <a:t>to prioritize their health and wellness initiatives based on the needs of their community</a:t>
              </a:r>
            </a:p>
          </p:txBody>
        </p:sp>
        <p:sp>
          <p:nvSpPr>
            <p:cNvPr id="3" name="Cross 2">
              <a:extLst>
                <a:ext uri="{FF2B5EF4-FFF2-40B4-BE49-F238E27FC236}">
                  <a16:creationId xmlns:a16="http://schemas.microsoft.com/office/drawing/2014/main" id="{D16D3449-E576-44CE-8BBF-FA34CDBE484E}"/>
                </a:ext>
              </a:extLst>
            </p:cNvPr>
            <p:cNvSpPr/>
            <p:nvPr/>
          </p:nvSpPr>
          <p:spPr>
            <a:xfrm>
              <a:off x="3426691" y="5158956"/>
              <a:ext cx="350982" cy="356310"/>
            </a:xfrm>
            <a:prstGeom prst="plus">
              <a:avLst>
                <a:gd name="adj" fmla="val 38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srgbClr val="FFFFFF"/>
                </a:solidFill>
                <a:latin typeface="Roboto Slab"/>
              </a:endParaRPr>
            </a:p>
          </p:txBody>
        </p:sp>
        <p:sp>
          <p:nvSpPr>
            <p:cNvPr id="9" name="Cross 8">
              <a:extLst>
                <a:ext uri="{FF2B5EF4-FFF2-40B4-BE49-F238E27FC236}">
                  <a16:creationId xmlns:a16="http://schemas.microsoft.com/office/drawing/2014/main" id="{3A4EDCA8-EB23-479C-BE63-9F2B9809A105}"/>
                </a:ext>
              </a:extLst>
            </p:cNvPr>
            <p:cNvSpPr/>
            <p:nvPr/>
          </p:nvSpPr>
          <p:spPr>
            <a:xfrm>
              <a:off x="6296890" y="5158956"/>
              <a:ext cx="350982" cy="356310"/>
            </a:xfrm>
            <a:prstGeom prst="plus">
              <a:avLst>
                <a:gd name="adj" fmla="val 38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srgbClr val="FFFFFF"/>
                </a:solidFill>
                <a:latin typeface="Roboto Slab"/>
              </a:endParaRPr>
            </a:p>
          </p:txBody>
        </p:sp>
      </p:grpSp>
      <p:pic>
        <p:nvPicPr>
          <p:cNvPr id="11" name="Picture 10">
            <a:extLst>
              <a:ext uri="{FF2B5EF4-FFF2-40B4-BE49-F238E27FC236}">
                <a16:creationId xmlns:a16="http://schemas.microsoft.com/office/drawing/2014/main" id="{BC15752E-3DCC-4AA7-9190-EB251CAC70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5268" y="5961303"/>
            <a:ext cx="1122363" cy="548354"/>
          </a:xfrm>
          <a:prstGeom prst="rect">
            <a:avLst/>
          </a:prstGeom>
        </p:spPr>
      </p:pic>
      <p:cxnSp>
        <p:nvCxnSpPr>
          <p:cNvPr id="13" name="Straight Connector 12">
            <a:extLst>
              <a:ext uri="{FF2B5EF4-FFF2-40B4-BE49-F238E27FC236}">
                <a16:creationId xmlns:a16="http://schemas.microsoft.com/office/drawing/2014/main" id="{3A241CA7-0063-415E-945F-A192B5E23324}"/>
              </a:ext>
            </a:extLst>
          </p:cNvPr>
          <p:cNvCxnSpPr>
            <a:cxnSpLocks/>
          </p:cNvCxnSpPr>
          <p:nvPr/>
        </p:nvCxnSpPr>
        <p:spPr>
          <a:xfrm flipH="1">
            <a:off x="457200" y="1447800"/>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16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109" y="2377849"/>
            <a:ext cx="6386373" cy="2818184"/>
          </a:xfrm>
        </p:spPr>
        <p:txBody>
          <a:bodyPr>
            <a:normAutofit lnSpcReduction="10000"/>
          </a:bodyPr>
          <a:lstStyle/>
          <a:p>
            <a:pPr marL="0" indent="0" defTabSz="342900">
              <a:lnSpc>
                <a:spcPct val="100000"/>
              </a:lnSpc>
              <a:spcBef>
                <a:spcPct val="20000"/>
              </a:spcBef>
              <a:buClr>
                <a:srgbClr val="EA822B"/>
              </a:buClr>
              <a:buSzPct val="95000"/>
              <a:buNone/>
            </a:pPr>
            <a:r>
              <a:rPr lang="en-US" sz="1800" b="1" dirty="0">
                <a:solidFill>
                  <a:schemeClr val="accent2"/>
                </a:solidFill>
              </a:rPr>
              <a:t>Accountable Health Communities model</a:t>
            </a:r>
          </a:p>
          <a:p>
            <a:pPr marL="0" indent="0" defTabSz="342900">
              <a:lnSpc>
                <a:spcPct val="100000"/>
              </a:lnSpc>
              <a:spcBef>
                <a:spcPct val="20000"/>
              </a:spcBef>
              <a:buClr>
                <a:srgbClr val="EA822B"/>
              </a:buClr>
              <a:buSzPct val="95000"/>
              <a:buNone/>
            </a:pPr>
            <a:r>
              <a:rPr lang="en-US" sz="1800" b="1" dirty="0">
                <a:solidFill>
                  <a:schemeClr val="accent2"/>
                </a:solidFill>
              </a:rPr>
              <a:t>5-year demonstration project: May 2017 - April 2022  </a:t>
            </a:r>
          </a:p>
          <a:p>
            <a:pPr marL="0" indent="0" defTabSz="342900">
              <a:lnSpc>
                <a:spcPct val="100000"/>
              </a:lnSpc>
              <a:spcBef>
                <a:spcPct val="20000"/>
              </a:spcBef>
              <a:buClr>
                <a:srgbClr val="EA822B"/>
              </a:buClr>
              <a:buSzPct val="95000"/>
              <a:buNone/>
            </a:pPr>
            <a:endParaRPr lang="en-US" sz="1050" dirty="0"/>
          </a:p>
          <a:p>
            <a:pPr marL="0" indent="0" defTabSz="342900">
              <a:lnSpc>
                <a:spcPct val="100000"/>
              </a:lnSpc>
              <a:spcBef>
                <a:spcPct val="20000"/>
              </a:spcBef>
              <a:buClr>
                <a:srgbClr val="EA822B"/>
              </a:buClr>
              <a:buSzPct val="95000"/>
              <a:buNone/>
            </a:pPr>
            <a:r>
              <a:rPr lang="en-US" sz="1800" dirty="0"/>
              <a:t>The Accountable Health Communities (AHC) Model will assess whether </a:t>
            </a:r>
            <a:r>
              <a:rPr lang="en-US" sz="1800" b="1" dirty="0">
                <a:solidFill>
                  <a:schemeClr val="accent2"/>
                </a:solidFill>
              </a:rPr>
              <a:t>systematically identifying the health-related social needs</a:t>
            </a:r>
            <a:r>
              <a:rPr lang="en-US" sz="1800" dirty="0">
                <a:solidFill>
                  <a:schemeClr val="accent2"/>
                </a:solidFill>
              </a:rPr>
              <a:t> </a:t>
            </a:r>
            <a:r>
              <a:rPr lang="en-US" sz="1800" dirty="0"/>
              <a:t>of community-dwelling Medicare and Medicaid beneficiaries</a:t>
            </a:r>
            <a:r>
              <a:rPr lang="en-US" sz="1800" b="1" dirty="0"/>
              <a:t> </a:t>
            </a:r>
            <a:r>
              <a:rPr lang="en-US" sz="1800" dirty="0"/>
              <a:t>(CDB’s), including those who are dually eligible, and addressing their identified needs, impacts those CDBs’ </a:t>
            </a:r>
            <a:r>
              <a:rPr lang="en-US" sz="1800" b="1" dirty="0">
                <a:solidFill>
                  <a:schemeClr val="accent2"/>
                </a:solidFill>
              </a:rPr>
              <a:t>total healthcare cost </a:t>
            </a:r>
            <a:r>
              <a:rPr lang="en-US" sz="1800" dirty="0"/>
              <a:t>and their inpatient and outpatient </a:t>
            </a:r>
            <a:r>
              <a:rPr lang="en-US" sz="1800" b="1" dirty="0">
                <a:solidFill>
                  <a:schemeClr val="accent2"/>
                </a:solidFill>
              </a:rPr>
              <a:t>healthcare utilization. </a:t>
            </a:r>
          </a:p>
          <a:p>
            <a:pPr marL="0" indent="0" defTabSz="342900">
              <a:lnSpc>
                <a:spcPct val="100000"/>
              </a:lnSpc>
              <a:spcBef>
                <a:spcPct val="20000"/>
              </a:spcBef>
              <a:buClr>
                <a:srgbClr val="EA822B"/>
              </a:buClr>
              <a:buSzPct val="95000"/>
              <a:buNone/>
            </a:pPr>
            <a:endParaRPr lang="en-US" sz="1800" dirty="0"/>
          </a:p>
          <a:p>
            <a:pPr marL="0" indent="0" defTabSz="342900">
              <a:lnSpc>
                <a:spcPct val="100000"/>
              </a:lnSpc>
              <a:spcBef>
                <a:spcPct val="20000"/>
              </a:spcBef>
              <a:buClr>
                <a:srgbClr val="EA822B"/>
              </a:buClr>
              <a:buSzPct val="95000"/>
              <a:buNone/>
            </a:pPr>
            <a:endParaRPr lang="en-US" sz="1800" dirty="0"/>
          </a:p>
        </p:txBody>
      </p:sp>
      <p:sp>
        <p:nvSpPr>
          <p:cNvPr id="9" name="Oval 8">
            <a:extLst>
              <a:ext uri="{FF2B5EF4-FFF2-40B4-BE49-F238E27FC236}">
                <a16:creationId xmlns:a16="http://schemas.microsoft.com/office/drawing/2014/main" id="{8FA89C55-8B2C-4EFC-8C3E-9B4C41E1405C}"/>
              </a:ext>
            </a:extLst>
          </p:cNvPr>
          <p:cNvSpPr/>
          <p:nvPr/>
        </p:nvSpPr>
        <p:spPr>
          <a:xfrm>
            <a:off x="423890" y="2899094"/>
            <a:ext cx="1714500" cy="1714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srgbClr val="FFFFFF"/>
              </a:solidFill>
              <a:latin typeface="Roboto Slab"/>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9550" y="5307537"/>
            <a:ext cx="1122363" cy="548354"/>
          </a:xfrm>
          <a:prstGeom prst="rect">
            <a:avLst/>
          </a:prstGeom>
        </p:spPr>
      </p:pic>
      <p:pic>
        <p:nvPicPr>
          <p:cNvPr id="6" name="Picture 5">
            <a:extLst>
              <a:ext uri="{FF2B5EF4-FFF2-40B4-BE49-F238E27FC236}">
                <a16:creationId xmlns:a16="http://schemas.microsoft.com/office/drawing/2014/main" id="{D02D69A6-86E8-4DAB-9686-05820A8BF41D}"/>
              </a:ext>
            </a:extLst>
          </p:cNvPr>
          <p:cNvPicPr>
            <a:picLocks noChangeAspect="1"/>
          </p:cNvPicPr>
          <p:nvPr/>
        </p:nvPicPr>
        <p:blipFill>
          <a:blip r:embed="rId3">
            <a:biLevel thresh="25000"/>
          </a:blip>
          <a:stretch>
            <a:fillRect/>
          </a:stretch>
        </p:blipFill>
        <p:spPr>
          <a:xfrm>
            <a:off x="787977" y="3263181"/>
            <a:ext cx="986327" cy="986327"/>
          </a:xfrm>
          <a:prstGeom prst="rect">
            <a:avLst/>
          </a:prstGeom>
        </p:spPr>
      </p:pic>
      <p:cxnSp>
        <p:nvCxnSpPr>
          <p:cNvPr id="7" name="Straight Connector 6">
            <a:extLst>
              <a:ext uri="{FF2B5EF4-FFF2-40B4-BE49-F238E27FC236}">
                <a16:creationId xmlns:a16="http://schemas.microsoft.com/office/drawing/2014/main" id="{27FC2A5C-33D8-41AC-AEFD-A1A2703AFEA1}"/>
              </a:ext>
            </a:extLst>
          </p:cNvPr>
          <p:cNvCxnSpPr>
            <a:cxnSpLocks/>
          </p:cNvCxnSpPr>
          <p:nvPr/>
        </p:nvCxnSpPr>
        <p:spPr>
          <a:xfrm flipV="1">
            <a:off x="2327564" y="2289397"/>
            <a:ext cx="0" cy="26618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EEBF8BB3-F1AA-4666-ABA8-8FAA132764E9}"/>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038446E3-900B-44C1-9A14-114A05E99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225529"/>
            <a:ext cx="4144581" cy="788234"/>
          </a:xfrm>
          <a:prstGeom prst="rect">
            <a:avLst/>
          </a:prstGeom>
        </p:spPr>
      </p:pic>
    </p:spTree>
    <p:extLst>
      <p:ext uri="{BB962C8B-B14F-4D97-AF65-F5344CB8AC3E}">
        <p14:creationId xmlns:p14="http://schemas.microsoft.com/office/powerpoint/2010/main" val="407311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31095"/>
            <a:ext cx="8059341" cy="648201"/>
          </a:xfrm>
        </p:spPr>
        <p:txBody>
          <a:bodyPr>
            <a:normAutofit/>
          </a:bodyPr>
          <a:lstStyle/>
          <a:p>
            <a:r>
              <a:rPr lang="en-US" sz="3000" dirty="0"/>
              <a:t>Participating Partners</a:t>
            </a:r>
          </a:p>
        </p:txBody>
      </p:sp>
      <p:sp>
        <p:nvSpPr>
          <p:cNvPr id="6" name="Text Placeholder 5"/>
          <p:cNvSpPr>
            <a:spLocks noGrp="1"/>
          </p:cNvSpPr>
          <p:nvPr>
            <p:ph type="body" idx="1"/>
          </p:nvPr>
        </p:nvSpPr>
        <p:spPr>
          <a:xfrm>
            <a:off x="514351" y="2101573"/>
            <a:ext cx="3868340" cy="463901"/>
          </a:xfrm>
        </p:spPr>
        <p:txBody>
          <a:bodyPr anchor="ctr">
            <a:normAutofit fontScale="92500"/>
          </a:bodyPr>
          <a:lstStyle/>
          <a:p>
            <a:r>
              <a:rPr lang="en-US" sz="2400" dirty="0">
                <a:solidFill>
                  <a:schemeClr val="accent2"/>
                </a:solidFill>
              </a:rPr>
              <a:t>Clinical Delivery Partners</a:t>
            </a:r>
          </a:p>
        </p:txBody>
      </p:sp>
      <p:sp>
        <p:nvSpPr>
          <p:cNvPr id="7" name="Content Placeholder 6"/>
          <p:cNvSpPr>
            <a:spLocks noGrp="1"/>
          </p:cNvSpPr>
          <p:nvPr>
            <p:ph sz="half" idx="2"/>
          </p:nvPr>
        </p:nvSpPr>
        <p:spPr>
          <a:xfrm>
            <a:off x="618531" y="3230981"/>
            <a:ext cx="3868340" cy="2763441"/>
          </a:xfrm>
        </p:spPr>
        <p:txBody>
          <a:bodyPr>
            <a:normAutofit/>
          </a:bodyPr>
          <a:lstStyle/>
          <a:p>
            <a:pPr>
              <a:buClr>
                <a:schemeClr val="accent2"/>
              </a:buClr>
            </a:pPr>
            <a:r>
              <a:rPr lang="en-US" sz="1800" dirty="0"/>
              <a:t>Cincinnati Children’s Hospital  Medical Center</a:t>
            </a:r>
          </a:p>
          <a:p>
            <a:pPr>
              <a:buClr>
                <a:schemeClr val="accent2"/>
              </a:buClr>
            </a:pPr>
            <a:r>
              <a:rPr lang="en-US" sz="1800" dirty="0"/>
              <a:t>The Christ Hospital Health Network</a:t>
            </a:r>
          </a:p>
          <a:p>
            <a:pPr>
              <a:buClr>
                <a:schemeClr val="accent2"/>
              </a:buClr>
            </a:pPr>
            <a:r>
              <a:rPr lang="en-US" sz="1800" dirty="0" err="1"/>
              <a:t>TriHealth</a:t>
            </a:r>
            <a:endParaRPr lang="en-US" sz="1800" dirty="0"/>
          </a:p>
          <a:p>
            <a:pPr>
              <a:buClr>
                <a:schemeClr val="accent2"/>
              </a:buClr>
            </a:pPr>
            <a:r>
              <a:rPr lang="en-US" sz="1800" dirty="0"/>
              <a:t>UC Health</a:t>
            </a:r>
          </a:p>
          <a:p>
            <a:pPr>
              <a:buClr>
                <a:schemeClr val="accent2"/>
              </a:buClr>
            </a:pPr>
            <a:endParaRPr lang="en-US" sz="1800" dirty="0"/>
          </a:p>
          <a:p>
            <a:pPr marL="0" indent="0">
              <a:buClr>
                <a:schemeClr val="accent2"/>
              </a:buClr>
              <a:buNone/>
            </a:pPr>
            <a:endParaRPr lang="en-US" sz="1800" dirty="0"/>
          </a:p>
        </p:txBody>
      </p:sp>
      <p:sp>
        <p:nvSpPr>
          <p:cNvPr id="9" name="Content Placeholder 8"/>
          <p:cNvSpPr>
            <a:spLocks noGrp="1"/>
          </p:cNvSpPr>
          <p:nvPr>
            <p:ph sz="quarter" idx="4"/>
          </p:nvPr>
        </p:nvSpPr>
        <p:spPr>
          <a:xfrm>
            <a:off x="4629150" y="3243042"/>
            <a:ext cx="3887391" cy="2763441"/>
          </a:xfrm>
        </p:spPr>
        <p:txBody>
          <a:bodyPr>
            <a:normAutofit/>
          </a:bodyPr>
          <a:lstStyle/>
          <a:p>
            <a:pPr>
              <a:buClr>
                <a:schemeClr val="accent2"/>
              </a:buClr>
            </a:pPr>
            <a:r>
              <a:rPr lang="en-US" sz="1800" dirty="0" err="1"/>
              <a:t>Centerpoint</a:t>
            </a:r>
            <a:r>
              <a:rPr lang="en-US" sz="1800" dirty="0"/>
              <a:t> Health</a:t>
            </a:r>
          </a:p>
          <a:p>
            <a:pPr>
              <a:buClr>
                <a:schemeClr val="accent2"/>
              </a:buClr>
            </a:pPr>
            <a:r>
              <a:rPr lang="en-US" sz="1800" dirty="0"/>
              <a:t>City of Cincinnati Health Department</a:t>
            </a:r>
          </a:p>
          <a:p>
            <a:pPr>
              <a:buClr>
                <a:schemeClr val="accent2"/>
              </a:buClr>
            </a:pPr>
            <a:r>
              <a:rPr lang="en-US" sz="1800" dirty="0"/>
              <a:t>Crossroad Health Center</a:t>
            </a:r>
          </a:p>
          <a:p>
            <a:pPr>
              <a:buClr>
                <a:schemeClr val="accent2"/>
              </a:buClr>
            </a:pPr>
            <a:r>
              <a:rPr lang="en-US" sz="1800" dirty="0"/>
              <a:t>Primary Health Solutions</a:t>
            </a:r>
          </a:p>
          <a:p>
            <a:pPr>
              <a:buClr>
                <a:schemeClr val="accent2"/>
              </a:buClr>
            </a:pPr>
            <a:r>
              <a:rPr lang="en-US" sz="1800" dirty="0"/>
              <a:t>Talbert House</a:t>
            </a:r>
          </a:p>
          <a:p>
            <a:pPr>
              <a:buClr>
                <a:schemeClr val="accent2"/>
              </a:buClr>
            </a:pPr>
            <a:r>
              <a:rPr lang="en-US" sz="1800" dirty="0"/>
              <a:t>Warren County Combined </a:t>
            </a:r>
            <a:br>
              <a:rPr lang="en-US" sz="1800" dirty="0"/>
            </a:br>
            <a:r>
              <a:rPr lang="en-US" sz="1800" dirty="0"/>
              <a:t>Health District</a:t>
            </a:r>
          </a:p>
          <a:p>
            <a:pPr marL="0" indent="0">
              <a:buNone/>
            </a:pPr>
            <a:endParaRPr lang="en-US" dirty="0"/>
          </a:p>
        </p:txBody>
      </p:sp>
      <p:cxnSp>
        <p:nvCxnSpPr>
          <p:cNvPr id="8" name="Straight Connector 7">
            <a:extLst>
              <a:ext uri="{FF2B5EF4-FFF2-40B4-BE49-F238E27FC236}">
                <a16:creationId xmlns:a16="http://schemas.microsoft.com/office/drawing/2014/main" id="{20755C3F-4D09-4231-A334-554A23F47065}"/>
              </a:ext>
            </a:extLst>
          </p:cNvPr>
          <p:cNvCxnSpPr>
            <a:cxnSpLocks/>
          </p:cNvCxnSpPr>
          <p:nvPr/>
        </p:nvCxnSpPr>
        <p:spPr>
          <a:xfrm flipH="1">
            <a:off x="514350" y="2656696"/>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2A0094A-C232-4568-9BA1-C49E3DC5ECE5}"/>
              </a:ext>
            </a:extLst>
          </p:cNvPr>
          <p:cNvGrpSpPr/>
          <p:nvPr/>
        </p:nvGrpSpPr>
        <p:grpSpPr>
          <a:xfrm>
            <a:off x="7412182" y="1104878"/>
            <a:ext cx="1260764" cy="1260764"/>
            <a:chOff x="9882909" y="330171"/>
            <a:chExt cx="1681018" cy="1681018"/>
          </a:xfrm>
        </p:grpSpPr>
        <p:sp>
          <p:nvSpPr>
            <p:cNvPr id="2" name="Oval 1">
              <a:extLst>
                <a:ext uri="{FF2B5EF4-FFF2-40B4-BE49-F238E27FC236}">
                  <a16:creationId xmlns:a16="http://schemas.microsoft.com/office/drawing/2014/main" id="{C6EC3B80-649A-4941-8782-4EF821537E5D}"/>
                </a:ext>
              </a:extLst>
            </p:cNvPr>
            <p:cNvSpPr/>
            <p:nvPr/>
          </p:nvSpPr>
          <p:spPr>
            <a:xfrm>
              <a:off x="9882909" y="330171"/>
              <a:ext cx="1681018" cy="1681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srgbClr val="FFFFFF"/>
                </a:solidFill>
                <a:latin typeface="Roboto Slab"/>
              </a:endParaRPr>
            </a:p>
          </p:txBody>
        </p:sp>
        <p:pic>
          <p:nvPicPr>
            <p:cNvPr id="10" name="Picture 9">
              <a:extLst>
                <a:ext uri="{FF2B5EF4-FFF2-40B4-BE49-F238E27FC236}">
                  <a16:creationId xmlns:a16="http://schemas.microsoft.com/office/drawing/2014/main" id="{1CE87E84-58E0-4FF1-B5C5-5FA55E41D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801" y="682263"/>
              <a:ext cx="976834" cy="976834"/>
            </a:xfrm>
            <a:prstGeom prst="rect">
              <a:avLst/>
            </a:prstGeom>
          </p:spPr>
        </p:pic>
      </p:grpSp>
      <p:sp>
        <p:nvSpPr>
          <p:cNvPr id="12" name="Text Placeholder 5">
            <a:extLst>
              <a:ext uri="{FF2B5EF4-FFF2-40B4-BE49-F238E27FC236}">
                <a16:creationId xmlns:a16="http://schemas.microsoft.com/office/drawing/2014/main" id="{63219FC2-DE0F-4330-8855-D6CB26AD1E38}"/>
              </a:ext>
            </a:extLst>
          </p:cNvPr>
          <p:cNvSpPr txBox="1">
            <a:spLocks/>
          </p:cNvSpPr>
          <p:nvPr/>
        </p:nvSpPr>
        <p:spPr>
          <a:xfrm>
            <a:off x="618531" y="2761697"/>
            <a:ext cx="3868340" cy="463901"/>
          </a:xfrm>
          <a:prstGeom prst="rect">
            <a:avLst/>
          </a:prstGeom>
        </p:spPr>
        <p:txBody>
          <a:bodyPr vert="horz" lIns="68580" tIns="34290" rIns="68580" bIns="3429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fontAlgn="auto">
              <a:spcBef>
                <a:spcPts val="750"/>
              </a:spcBef>
              <a:spcAft>
                <a:spcPts val="0"/>
              </a:spcAft>
              <a:defRPr/>
            </a:pPr>
            <a:r>
              <a:rPr lang="en-US" sz="2100" b="0" dirty="0">
                <a:solidFill>
                  <a:srgbClr val="D1313D"/>
                </a:solidFill>
                <a:latin typeface="Roboto Slab"/>
              </a:rPr>
              <a:t>Health Systems</a:t>
            </a:r>
          </a:p>
        </p:txBody>
      </p:sp>
      <p:sp>
        <p:nvSpPr>
          <p:cNvPr id="13" name="Text Placeholder 5">
            <a:extLst>
              <a:ext uri="{FF2B5EF4-FFF2-40B4-BE49-F238E27FC236}">
                <a16:creationId xmlns:a16="http://schemas.microsoft.com/office/drawing/2014/main" id="{16ACB891-6A69-4026-ADF4-F4C9F3DD6CCF}"/>
              </a:ext>
            </a:extLst>
          </p:cNvPr>
          <p:cNvSpPr txBox="1">
            <a:spLocks/>
          </p:cNvSpPr>
          <p:nvPr/>
        </p:nvSpPr>
        <p:spPr>
          <a:xfrm>
            <a:off x="4548637" y="2779141"/>
            <a:ext cx="3868340" cy="463901"/>
          </a:xfrm>
          <a:prstGeom prst="rect">
            <a:avLst/>
          </a:prstGeom>
        </p:spPr>
        <p:txBody>
          <a:bodyPr vert="horz" lIns="68580" tIns="34290" rIns="68580" bIns="3429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fontAlgn="auto">
              <a:spcBef>
                <a:spcPts val="750"/>
              </a:spcBef>
              <a:spcAft>
                <a:spcPts val="0"/>
              </a:spcAft>
              <a:defRPr/>
            </a:pPr>
            <a:r>
              <a:rPr lang="en-US" sz="2100" b="0" dirty="0">
                <a:solidFill>
                  <a:srgbClr val="D1313D"/>
                </a:solidFill>
                <a:latin typeface="Roboto Slab"/>
              </a:rPr>
              <a:t>FQHC, Primary Care &amp; Behavioral Health</a:t>
            </a:r>
          </a:p>
        </p:txBody>
      </p:sp>
    </p:spTree>
    <p:extLst>
      <p:ext uri="{BB962C8B-B14F-4D97-AF65-F5344CB8AC3E}">
        <p14:creationId xmlns:p14="http://schemas.microsoft.com/office/powerpoint/2010/main" val="84017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50" y="2096635"/>
            <a:ext cx="5308481" cy="453628"/>
          </a:xfrm>
        </p:spPr>
        <p:txBody>
          <a:bodyPr>
            <a:normAutofit/>
          </a:bodyPr>
          <a:lstStyle/>
          <a:p>
            <a:r>
              <a:rPr lang="en-US" sz="2400" dirty="0">
                <a:solidFill>
                  <a:schemeClr val="accent2"/>
                </a:solidFill>
              </a:rPr>
              <a:t>Community Partners</a:t>
            </a:r>
          </a:p>
        </p:txBody>
      </p:sp>
      <p:sp>
        <p:nvSpPr>
          <p:cNvPr id="4" name="Content Placeholder 3"/>
          <p:cNvSpPr>
            <a:spLocks noGrp="1"/>
          </p:cNvSpPr>
          <p:nvPr>
            <p:ph sz="half" idx="2"/>
          </p:nvPr>
        </p:nvSpPr>
        <p:spPr>
          <a:xfrm>
            <a:off x="629841" y="2977000"/>
            <a:ext cx="7886700" cy="2404739"/>
          </a:xfrm>
        </p:spPr>
        <p:txBody>
          <a:bodyPr>
            <a:normAutofit fontScale="85000" lnSpcReduction="20000"/>
          </a:bodyPr>
          <a:lstStyle/>
          <a:p>
            <a:pPr>
              <a:buClr>
                <a:schemeClr val="accent2"/>
              </a:buClr>
            </a:pPr>
            <a:r>
              <a:rPr lang="en-US" dirty="0" err="1"/>
              <a:t>CareSource</a:t>
            </a:r>
            <a:endParaRPr lang="en-US" dirty="0"/>
          </a:p>
          <a:p>
            <a:pPr>
              <a:buClr>
                <a:schemeClr val="accent2"/>
              </a:buClr>
            </a:pPr>
            <a:r>
              <a:rPr lang="en-US" dirty="0"/>
              <a:t>Council on Aging of Southwest Ohio</a:t>
            </a:r>
          </a:p>
          <a:p>
            <a:pPr>
              <a:buClr>
                <a:schemeClr val="accent2"/>
              </a:buClr>
            </a:pPr>
            <a:r>
              <a:rPr lang="en-US" dirty="0"/>
              <a:t>Cincinnati-Hamilton County Community Action Agency</a:t>
            </a:r>
          </a:p>
          <a:p>
            <a:pPr>
              <a:buClr>
                <a:schemeClr val="accent2"/>
              </a:buClr>
            </a:pPr>
            <a:r>
              <a:rPr lang="en-US" dirty="0"/>
              <a:t>Health Care Access Now</a:t>
            </a:r>
          </a:p>
          <a:p>
            <a:pPr>
              <a:buClr>
                <a:schemeClr val="accent2"/>
              </a:buClr>
            </a:pPr>
            <a:r>
              <a:rPr lang="en-US" dirty="0"/>
              <a:t>Molina Healthcare of Ohio</a:t>
            </a:r>
          </a:p>
          <a:p>
            <a:pPr>
              <a:buClr>
                <a:schemeClr val="accent2"/>
              </a:buClr>
            </a:pPr>
            <a:r>
              <a:rPr lang="en-US" dirty="0"/>
              <a:t>United Way of Greater Cincinnati</a:t>
            </a:r>
          </a:p>
          <a:p>
            <a:pPr>
              <a:buClr>
                <a:schemeClr val="accent2"/>
              </a:buClr>
            </a:pPr>
            <a:r>
              <a:rPr lang="en-US" dirty="0"/>
              <a:t>United Way of Greater Dayton</a:t>
            </a:r>
          </a:p>
          <a:p>
            <a:pPr>
              <a:buClr>
                <a:schemeClr val="accent2"/>
              </a:buClr>
            </a:pPr>
            <a:r>
              <a:rPr lang="en-US" dirty="0"/>
              <a:t>Ohio Department of Medicaid</a:t>
            </a:r>
          </a:p>
          <a:p>
            <a:pPr marL="0" indent="0">
              <a:buNone/>
            </a:pPr>
            <a:endParaRPr lang="en-US" dirty="0"/>
          </a:p>
        </p:txBody>
      </p:sp>
      <p:cxnSp>
        <p:nvCxnSpPr>
          <p:cNvPr id="6" name="Straight Connector 5">
            <a:extLst>
              <a:ext uri="{FF2B5EF4-FFF2-40B4-BE49-F238E27FC236}">
                <a16:creationId xmlns:a16="http://schemas.microsoft.com/office/drawing/2014/main" id="{FC6AF2AF-C280-4F93-9870-873FC54A5E78}"/>
              </a:ext>
            </a:extLst>
          </p:cNvPr>
          <p:cNvCxnSpPr>
            <a:cxnSpLocks/>
          </p:cNvCxnSpPr>
          <p:nvPr/>
        </p:nvCxnSpPr>
        <p:spPr>
          <a:xfrm flipH="1">
            <a:off x="514350" y="2656696"/>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4">
            <a:extLst>
              <a:ext uri="{FF2B5EF4-FFF2-40B4-BE49-F238E27FC236}">
                <a16:creationId xmlns:a16="http://schemas.microsoft.com/office/drawing/2014/main" id="{0D879428-759C-47DF-9B6B-616959FA62EC}"/>
              </a:ext>
            </a:extLst>
          </p:cNvPr>
          <p:cNvSpPr txBox="1">
            <a:spLocks/>
          </p:cNvSpPr>
          <p:nvPr/>
        </p:nvSpPr>
        <p:spPr>
          <a:xfrm>
            <a:off x="457200" y="1131095"/>
            <a:ext cx="8059341" cy="64820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defRPr/>
            </a:pPr>
            <a:r>
              <a:rPr lang="en-US" sz="3000">
                <a:solidFill>
                  <a:srgbClr val="1F1F1F"/>
                </a:solidFill>
                <a:latin typeface="Roboto Slab"/>
              </a:rPr>
              <a:t>Participating Partners</a:t>
            </a:r>
            <a:endParaRPr lang="en-US" sz="3000" dirty="0">
              <a:solidFill>
                <a:srgbClr val="1F1F1F"/>
              </a:solidFill>
              <a:latin typeface="Roboto Slab"/>
            </a:endParaRPr>
          </a:p>
        </p:txBody>
      </p:sp>
      <p:grpSp>
        <p:nvGrpSpPr>
          <p:cNvPr id="13" name="Group 12">
            <a:extLst>
              <a:ext uri="{FF2B5EF4-FFF2-40B4-BE49-F238E27FC236}">
                <a16:creationId xmlns:a16="http://schemas.microsoft.com/office/drawing/2014/main" id="{A8F6F249-F9DB-4CB0-A9E6-829B732B2464}"/>
              </a:ext>
            </a:extLst>
          </p:cNvPr>
          <p:cNvGrpSpPr/>
          <p:nvPr/>
        </p:nvGrpSpPr>
        <p:grpSpPr>
          <a:xfrm>
            <a:off x="7412182" y="1104878"/>
            <a:ext cx="1260764" cy="1260764"/>
            <a:chOff x="9882909" y="330171"/>
            <a:chExt cx="1681018" cy="1681018"/>
          </a:xfrm>
        </p:grpSpPr>
        <p:sp>
          <p:nvSpPr>
            <p:cNvPr id="10" name="Oval 9">
              <a:extLst>
                <a:ext uri="{FF2B5EF4-FFF2-40B4-BE49-F238E27FC236}">
                  <a16:creationId xmlns:a16="http://schemas.microsoft.com/office/drawing/2014/main" id="{E126B76D-A31D-4208-9635-21F9F604CF92}"/>
                </a:ext>
              </a:extLst>
            </p:cNvPr>
            <p:cNvSpPr/>
            <p:nvPr/>
          </p:nvSpPr>
          <p:spPr>
            <a:xfrm>
              <a:off x="9882909" y="330171"/>
              <a:ext cx="1681018" cy="1681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srgbClr val="FFFFFF"/>
                </a:solidFill>
                <a:latin typeface="Roboto Slab"/>
              </a:endParaRPr>
            </a:p>
          </p:txBody>
        </p:sp>
        <p:pic>
          <p:nvPicPr>
            <p:cNvPr id="12" name="Picture 11">
              <a:extLst>
                <a:ext uri="{FF2B5EF4-FFF2-40B4-BE49-F238E27FC236}">
                  <a16:creationId xmlns:a16="http://schemas.microsoft.com/office/drawing/2014/main" id="{C1723970-6D80-41A6-8EF0-E6D2872E39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8073" y="713326"/>
              <a:ext cx="1013745" cy="1013745"/>
            </a:xfrm>
            <a:prstGeom prst="rect">
              <a:avLst/>
            </a:prstGeom>
          </p:spPr>
        </p:pic>
      </p:grpSp>
    </p:spTree>
    <p:extLst>
      <p:ext uri="{BB962C8B-B14F-4D97-AF65-F5344CB8AC3E}">
        <p14:creationId xmlns:p14="http://schemas.microsoft.com/office/powerpoint/2010/main" val="232093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094"/>
            <a:ext cx="8058150" cy="675193"/>
          </a:xfrm>
        </p:spPr>
        <p:txBody>
          <a:bodyPr>
            <a:normAutofit/>
          </a:bodyPr>
          <a:lstStyle/>
          <a:p>
            <a:r>
              <a:rPr lang="en-US" sz="3000" dirty="0"/>
              <a:t>The Model</a:t>
            </a:r>
          </a:p>
        </p:txBody>
      </p:sp>
      <p:sp>
        <p:nvSpPr>
          <p:cNvPr id="3" name="Content Placeholder 2"/>
          <p:cNvSpPr>
            <a:spLocks noGrp="1"/>
          </p:cNvSpPr>
          <p:nvPr>
            <p:ph idx="1"/>
          </p:nvPr>
        </p:nvSpPr>
        <p:spPr>
          <a:xfrm>
            <a:off x="628650" y="2897226"/>
            <a:ext cx="7886700" cy="2464860"/>
          </a:xfrm>
        </p:spPr>
        <p:txBody>
          <a:bodyPr>
            <a:normAutofit/>
          </a:bodyPr>
          <a:lstStyle/>
          <a:p>
            <a:pPr marL="385763" indent="-385763">
              <a:buClr>
                <a:schemeClr val="accent2"/>
              </a:buClr>
              <a:buFont typeface="+mj-lt"/>
              <a:buAutoNum type="arabicPeriod"/>
            </a:pPr>
            <a:r>
              <a:rPr lang="en-US" sz="1800" b="1" dirty="0">
                <a:solidFill>
                  <a:schemeClr val="accent2"/>
                </a:solidFill>
              </a:rPr>
              <a:t>Universal Screening</a:t>
            </a:r>
            <a:r>
              <a:rPr lang="en-US" sz="1800" dirty="0"/>
              <a:t> to identify certain unmet health-related social needs (food insecurity, housing, transportation, utilities, and interpersonal violence)</a:t>
            </a:r>
          </a:p>
          <a:p>
            <a:pPr marL="385763" indent="-385763">
              <a:buClr>
                <a:schemeClr val="accent2"/>
              </a:buClr>
              <a:buFont typeface="+mj-lt"/>
              <a:buAutoNum type="arabicPeriod"/>
            </a:pPr>
            <a:r>
              <a:rPr lang="en-US" sz="1800" b="1" dirty="0">
                <a:solidFill>
                  <a:schemeClr val="accent2"/>
                </a:solidFill>
              </a:rPr>
              <a:t>Referral</a:t>
            </a:r>
            <a:r>
              <a:rPr lang="en-US" sz="1800" dirty="0"/>
              <a:t> to increase awareness of community services</a:t>
            </a:r>
          </a:p>
          <a:p>
            <a:pPr marL="385763" indent="-385763">
              <a:buClr>
                <a:schemeClr val="accent2"/>
              </a:buClr>
              <a:buFont typeface="+mj-lt"/>
              <a:buAutoNum type="arabicPeriod"/>
            </a:pPr>
            <a:r>
              <a:rPr lang="en-US" sz="1800" b="1" dirty="0">
                <a:solidFill>
                  <a:schemeClr val="accent2"/>
                </a:solidFill>
              </a:rPr>
              <a:t>Navigation</a:t>
            </a:r>
            <a:r>
              <a:rPr lang="en-US" sz="1800" dirty="0"/>
              <a:t> services to assist high-risk w/accessing community services</a:t>
            </a:r>
          </a:p>
          <a:p>
            <a:pPr marL="385763" indent="-385763">
              <a:buClr>
                <a:schemeClr val="accent2"/>
              </a:buClr>
              <a:buFont typeface="+mj-lt"/>
              <a:buAutoNum type="arabicPeriod"/>
            </a:pPr>
            <a:r>
              <a:rPr lang="en-US" sz="1800" dirty="0"/>
              <a:t>Encouraging </a:t>
            </a:r>
            <a:r>
              <a:rPr lang="en-US" sz="1800" b="1" dirty="0">
                <a:solidFill>
                  <a:schemeClr val="accent2"/>
                </a:solidFill>
              </a:rPr>
              <a:t>alignment</a:t>
            </a:r>
            <a:r>
              <a:rPr lang="en-US" sz="1800" dirty="0"/>
              <a:t> between clinical and community services to ensure services are available and responsive </a:t>
            </a:r>
          </a:p>
          <a:p>
            <a:endParaRPr lang="en-US" sz="1800" dirty="0"/>
          </a:p>
        </p:txBody>
      </p:sp>
      <p:pic>
        <p:nvPicPr>
          <p:cNvPr id="4" name="Picture 3"/>
          <p:cNvPicPr>
            <a:picLocks noChangeAspect="1"/>
          </p:cNvPicPr>
          <p:nvPr/>
        </p:nvPicPr>
        <p:blipFill>
          <a:blip r:embed="rId2"/>
          <a:stretch>
            <a:fillRect/>
          </a:stretch>
        </p:blipFill>
        <p:spPr>
          <a:xfrm>
            <a:off x="7834374" y="5215629"/>
            <a:ext cx="1120237" cy="548687"/>
          </a:xfrm>
          <a:prstGeom prst="rect">
            <a:avLst/>
          </a:prstGeom>
        </p:spPr>
      </p:pic>
      <p:sp>
        <p:nvSpPr>
          <p:cNvPr id="5" name="TextBox 4">
            <a:extLst>
              <a:ext uri="{FF2B5EF4-FFF2-40B4-BE49-F238E27FC236}">
                <a16:creationId xmlns:a16="http://schemas.microsoft.com/office/drawing/2014/main" id="{840C636F-95EE-47EB-A4FA-B60438EBADE5}"/>
              </a:ext>
            </a:extLst>
          </p:cNvPr>
          <p:cNvSpPr txBox="1"/>
          <p:nvPr/>
        </p:nvSpPr>
        <p:spPr>
          <a:xfrm>
            <a:off x="628650" y="2032253"/>
            <a:ext cx="8058150" cy="646331"/>
          </a:xfrm>
          <a:prstGeom prst="rect">
            <a:avLst/>
          </a:prstGeom>
          <a:noFill/>
        </p:spPr>
        <p:txBody>
          <a:bodyPr wrap="square" rtlCol="0">
            <a:spAutoFit/>
          </a:bodyPr>
          <a:lstStyle/>
          <a:p>
            <a:pPr defTabSz="342900" eaLnBrk="1" fontAlgn="auto" hangingPunct="1">
              <a:spcBef>
                <a:spcPts val="0"/>
              </a:spcBef>
              <a:spcAft>
                <a:spcPts val="0"/>
              </a:spcAft>
              <a:defRPr/>
            </a:pPr>
            <a:r>
              <a:rPr lang="en-US" sz="1800" dirty="0">
                <a:solidFill>
                  <a:srgbClr val="1F1F1F"/>
                </a:solidFill>
                <a:latin typeface="Roboto Slab"/>
              </a:rPr>
              <a:t>P</a:t>
            </a:r>
            <a:r>
              <a:rPr lang="en-US" sz="1800" dirty="0" err="1">
                <a:solidFill>
                  <a:srgbClr val="1F1F1F"/>
                </a:solidFill>
                <a:latin typeface="Roboto Slab"/>
                <a:ea typeface="+mn-ea"/>
                <a:cs typeface="+mn-cs"/>
              </a:rPr>
              <a:t>articipating</a:t>
            </a:r>
            <a:r>
              <a:rPr lang="en-US" sz="1800" dirty="0">
                <a:solidFill>
                  <a:srgbClr val="1F1F1F"/>
                </a:solidFill>
                <a:latin typeface="Roboto Slab"/>
                <a:ea typeface="+mn-ea"/>
                <a:cs typeface="+mn-cs"/>
              </a:rPr>
              <a:t> clinical sites and community partners will implement the </a:t>
            </a:r>
            <a:r>
              <a:rPr lang="en-US" sz="1800" b="1" dirty="0">
                <a:solidFill>
                  <a:srgbClr val="D1313D"/>
                </a:solidFill>
                <a:latin typeface="Roboto Slab"/>
                <a:ea typeface="+mn-ea"/>
                <a:cs typeface="+mn-cs"/>
              </a:rPr>
              <a:t>four components </a:t>
            </a:r>
            <a:r>
              <a:rPr lang="en-US" sz="1800" dirty="0">
                <a:solidFill>
                  <a:srgbClr val="1F1F1F"/>
                </a:solidFill>
                <a:latin typeface="Roboto Slab"/>
                <a:ea typeface="+mn-ea"/>
                <a:cs typeface="+mn-cs"/>
              </a:rPr>
              <a:t>of the model via </a:t>
            </a:r>
            <a:r>
              <a:rPr lang="en-US" sz="1800" dirty="0" err="1">
                <a:solidFill>
                  <a:srgbClr val="1F1F1F"/>
                </a:solidFill>
                <a:latin typeface="Roboto Slab"/>
                <a:ea typeface="+mn-ea"/>
                <a:cs typeface="+mn-cs"/>
              </a:rPr>
              <a:t>Healthify</a:t>
            </a:r>
            <a:r>
              <a:rPr lang="en-US" sz="1800" dirty="0">
                <a:solidFill>
                  <a:srgbClr val="1F1F1F"/>
                </a:solidFill>
                <a:latin typeface="Roboto Slab"/>
                <a:ea typeface="+mn-ea"/>
                <a:cs typeface="+mn-cs"/>
              </a:rPr>
              <a:t>:</a:t>
            </a:r>
          </a:p>
        </p:txBody>
      </p:sp>
      <p:cxnSp>
        <p:nvCxnSpPr>
          <p:cNvPr id="6" name="Straight Connector 5">
            <a:extLst>
              <a:ext uri="{FF2B5EF4-FFF2-40B4-BE49-F238E27FC236}">
                <a16:creationId xmlns:a16="http://schemas.microsoft.com/office/drawing/2014/main" id="{5534D3D9-B170-40BB-AFDB-C34ECA6D0132}"/>
              </a:ext>
            </a:extLst>
          </p:cNvPr>
          <p:cNvCxnSpPr>
            <a:cxnSpLocks/>
          </p:cNvCxnSpPr>
          <p:nvPr/>
        </p:nvCxnSpPr>
        <p:spPr>
          <a:xfrm flipH="1">
            <a:off x="457200" y="1866988"/>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81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p:cNvCxnSpPr/>
          <p:nvPr/>
        </p:nvCxnSpPr>
        <p:spPr>
          <a:xfrm>
            <a:off x="8088050" y="1949795"/>
            <a:ext cx="0" cy="5271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16" name="Straight Connector 115"/>
          <p:cNvCxnSpPr/>
          <p:nvPr/>
        </p:nvCxnSpPr>
        <p:spPr>
          <a:xfrm flipV="1">
            <a:off x="5513581" y="1702892"/>
            <a:ext cx="2701583" cy="3964"/>
          </a:xfrm>
          <a:prstGeom prst="line">
            <a:avLst/>
          </a:prstGeom>
          <a:ln/>
        </p:spPr>
        <p:style>
          <a:lnRef idx="1">
            <a:schemeClr val="accent2"/>
          </a:lnRef>
          <a:fillRef idx="0">
            <a:schemeClr val="accent2"/>
          </a:fillRef>
          <a:effectRef idx="0">
            <a:schemeClr val="accent2"/>
          </a:effectRef>
          <a:fontRef idx="minor">
            <a:schemeClr val="tx1"/>
          </a:fontRef>
        </p:style>
      </p:cxnSp>
      <p:sp>
        <p:nvSpPr>
          <p:cNvPr id="125" name="TextBox 124"/>
          <p:cNvSpPr txBox="1"/>
          <p:nvPr/>
        </p:nvSpPr>
        <p:spPr>
          <a:xfrm>
            <a:off x="4936950" y="3711655"/>
            <a:ext cx="3840780" cy="248209"/>
          </a:xfrm>
          <a:prstGeom prst="rect">
            <a:avLst/>
          </a:prstGeom>
          <a:solidFill>
            <a:schemeClr val="accent4">
              <a:lumMod val="60000"/>
              <a:lumOff val="40000"/>
              <a:alpha val="75000"/>
            </a:schemeClr>
          </a:solidFill>
          <a:ln>
            <a:solidFill>
              <a:schemeClr val="tx2"/>
            </a:solidFill>
          </a:ln>
        </p:spPr>
        <p:txBody>
          <a:bodyPr wrap="square" rtlCol="0">
            <a:spAutoFit/>
          </a:bodyPr>
          <a:lstStyle/>
          <a:p>
            <a:endParaRPr lang="en-US" sz="1013" dirty="0">
              <a:solidFill>
                <a:prstClr val="black"/>
              </a:solidFill>
            </a:endParaRPr>
          </a:p>
        </p:txBody>
      </p:sp>
      <p:pic>
        <p:nvPicPr>
          <p:cNvPr id="4" name="Picture 3"/>
          <p:cNvPicPr>
            <a:picLocks noChangeAspect="1"/>
          </p:cNvPicPr>
          <p:nvPr/>
        </p:nvPicPr>
        <p:blipFill>
          <a:blip r:embed="rId2"/>
          <a:stretch>
            <a:fillRect/>
          </a:stretch>
        </p:blipFill>
        <p:spPr>
          <a:xfrm>
            <a:off x="7848075" y="5316832"/>
            <a:ext cx="1120237" cy="548687"/>
          </a:xfrm>
          <a:prstGeom prst="rect">
            <a:avLst/>
          </a:prstGeom>
        </p:spPr>
      </p:pic>
      <p:cxnSp>
        <p:nvCxnSpPr>
          <p:cNvPr id="58" name="Straight Connector 57"/>
          <p:cNvCxnSpPr/>
          <p:nvPr/>
        </p:nvCxnSpPr>
        <p:spPr>
          <a:xfrm flipV="1">
            <a:off x="2854945" y="3008412"/>
            <a:ext cx="520148" cy="2037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9" name="Straight Connector 58"/>
          <p:cNvCxnSpPr>
            <a:cxnSpLocks/>
          </p:cNvCxnSpPr>
          <p:nvPr/>
        </p:nvCxnSpPr>
        <p:spPr>
          <a:xfrm flipV="1">
            <a:off x="4147797" y="1726002"/>
            <a:ext cx="937000" cy="497534"/>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0" name="Straight Connector 59"/>
          <p:cNvCxnSpPr>
            <a:endCxn id="79" idx="1"/>
          </p:cNvCxnSpPr>
          <p:nvPr/>
        </p:nvCxnSpPr>
        <p:spPr>
          <a:xfrm>
            <a:off x="2813063" y="3402877"/>
            <a:ext cx="781685" cy="725767"/>
          </a:xfrm>
          <a:prstGeom prst="line">
            <a:avLst/>
          </a:prstGeom>
          <a:ln/>
        </p:spPr>
        <p:style>
          <a:lnRef idx="1">
            <a:schemeClr val="accent2"/>
          </a:lnRef>
          <a:fillRef idx="0">
            <a:schemeClr val="accent2"/>
          </a:fillRef>
          <a:effectRef idx="0">
            <a:schemeClr val="accent2"/>
          </a:effectRef>
          <a:fontRef idx="minor">
            <a:schemeClr val="tx1"/>
          </a:fontRef>
        </p:style>
      </p:cxnSp>
      <p:sp>
        <p:nvSpPr>
          <p:cNvPr id="61" name="Rectangle 60"/>
          <p:cNvSpPr/>
          <p:nvPr/>
        </p:nvSpPr>
        <p:spPr>
          <a:xfrm>
            <a:off x="7223180" y="3837745"/>
            <a:ext cx="1280362" cy="921134"/>
          </a:xfrm>
          <a:prstGeom prst="rect">
            <a:avLst/>
          </a:prstGeom>
          <a:solidFill>
            <a:schemeClr val="accent3">
              <a:lumMod val="50000"/>
            </a:schemeClr>
          </a:solidFill>
          <a:ln w="12700" cap="flat" cmpd="sng" algn="ctr">
            <a:solidFill>
              <a:srgbClr val="EA7D1A">
                <a:alpha val="84000"/>
              </a:srgbClr>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62" name="Rectangle 61"/>
          <p:cNvSpPr/>
          <p:nvPr/>
        </p:nvSpPr>
        <p:spPr>
          <a:xfrm>
            <a:off x="2082203" y="1470589"/>
            <a:ext cx="2117125" cy="409856"/>
          </a:xfrm>
          <a:prstGeom prst="rect">
            <a:avLst/>
          </a:prstGeom>
          <a:solidFill>
            <a:schemeClr val="accent2">
              <a:lumMod val="75000"/>
            </a:schemeClr>
          </a:solidFill>
          <a:ln w="9525" cap="flat" cmpd="sng" algn="ctr">
            <a:solidFill>
              <a:srgbClr val="E2611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63" name="TextBox 62"/>
          <p:cNvSpPr txBox="1"/>
          <p:nvPr/>
        </p:nvSpPr>
        <p:spPr>
          <a:xfrm>
            <a:off x="2108986" y="1457892"/>
            <a:ext cx="2013020" cy="461665"/>
          </a:xfrm>
          <a:prstGeom prst="rect">
            <a:avLst/>
          </a:prstGeom>
          <a:noFill/>
        </p:spPr>
        <p:txBody>
          <a:bodyPr wrap="square" rtlCol="0">
            <a:spAutoFit/>
          </a:bodyPr>
          <a:lstStyle/>
          <a:p>
            <a:pPr algn="ctr"/>
            <a:r>
              <a:rPr lang="en-US" b="1" dirty="0">
                <a:solidFill>
                  <a:prstClr val="white"/>
                </a:solidFill>
                <a:latin typeface="Calibri" panose="020F0502020204030204" pitchFamily="34" charset="0"/>
              </a:rPr>
              <a:t>Beneficiary enters clinical delivery site</a:t>
            </a:r>
          </a:p>
        </p:txBody>
      </p:sp>
      <p:cxnSp>
        <p:nvCxnSpPr>
          <p:cNvPr id="64" name="Straight Connector 63"/>
          <p:cNvCxnSpPr/>
          <p:nvPr/>
        </p:nvCxnSpPr>
        <p:spPr>
          <a:xfrm flipH="1">
            <a:off x="2564499" y="1909169"/>
            <a:ext cx="212157" cy="5040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5298024" y="1804052"/>
            <a:ext cx="0" cy="527156"/>
          </a:xfrm>
          <a:prstGeom prst="line">
            <a:avLst/>
          </a:prstGeom>
          <a:ln/>
        </p:spPr>
        <p:style>
          <a:lnRef idx="1">
            <a:schemeClr val="accent2"/>
          </a:lnRef>
          <a:fillRef idx="0">
            <a:schemeClr val="accent2"/>
          </a:fillRef>
          <a:effectRef idx="0">
            <a:schemeClr val="accent2"/>
          </a:effectRef>
          <a:fontRef idx="minor">
            <a:schemeClr val="tx1"/>
          </a:fontRef>
        </p:style>
      </p:cxnSp>
      <p:sp>
        <p:nvSpPr>
          <p:cNvPr id="67" name="Rectangle 66"/>
          <p:cNvSpPr/>
          <p:nvPr/>
        </p:nvSpPr>
        <p:spPr>
          <a:xfrm>
            <a:off x="4936950" y="2070048"/>
            <a:ext cx="1151064" cy="636351"/>
          </a:xfrm>
          <a:prstGeom prst="rect">
            <a:avLst/>
          </a:prstGeom>
          <a:solidFill>
            <a:schemeClr val="accent2">
              <a:lumMod val="60000"/>
              <a:lumOff val="40000"/>
            </a:schemeClr>
          </a:solidFill>
          <a:ln w="9525" cap="flat" cmpd="sng" algn="ctr">
            <a:solidFill>
              <a:srgbClr val="E2611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68" name="TextBox 67"/>
          <p:cNvSpPr txBox="1"/>
          <p:nvPr/>
        </p:nvSpPr>
        <p:spPr>
          <a:xfrm>
            <a:off x="4913412" y="2081910"/>
            <a:ext cx="1176337" cy="646331"/>
          </a:xfrm>
          <a:prstGeom prst="rect">
            <a:avLst/>
          </a:prstGeom>
          <a:noFill/>
        </p:spPr>
        <p:txBody>
          <a:bodyPr wrap="square" rtlCol="0">
            <a:spAutoFit/>
          </a:bodyPr>
          <a:lstStyle/>
          <a:p>
            <a:pPr algn="ctr"/>
            <a:r>
              <a:rPr lang="en-US" dirty="0">
                <a:latin typeface="Calibri" panose="020F0502020204030204" pitchFamily="34" charset="0"/>
              </a:rPr>
              <a:t>High Risk (&gt;2 ED visits within 12 months)</a:t>
            </a:r>
          </a:p>
        </p:txBody>
      </p:sp>
      <p:sp>
        <p:nvSpPr>
          <p:cNvPr id="69" name="Rectangle 68"/>
          <p:cNvSpPr/>
          <p:nvPr/>
        </p:nvSpPr>
        <p:spPr>
          <a:xfrm>
            <a:off x="7226003" y="2116202"/>
            <a:ext cx="1306353" cy="626962"/>
          </a:xfrm>
          <a:prstGeom prst="rect">
            <a:avLst/>
          </a:prstGeom>
          <a:solidFill>
            <a:schemeClr val="accent3">
              <a:lumMod val="50000"/>
            </a:schemeClr>
          </a:solidFill>
          <a:ln w="12700" cap="flat" cmpd="sng" algn="ctr">
            <a:solidFill>
              <a:srgbClr val="EA7D1A">
                <a:alpha val="84000"/>
              </a:srgbClr>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70" name="Rectangle 69"/>
          <p:cNvSpPr/>
          <p:nvPr/>
        </p:nvSpPr>
        <p:spPr>
          <a:xfrm>
            <a:off x="5125235" y="3826209"/>
            <a:ext cx="1319867" cy="932671"/>
          </a:xfrm>
          <a:prstGeom prst="rect">
            <a:avLst/>
          </a:prstGeom>
          <a:solidFill>
            <a:schemeClr val="accent2">
              <a:lumMod val="60000"/>
              <a:lumOff val="40000"/>
            </a:schemeClr>
          </a:solidFill>
          <a:ln w="9525" cap="flat" cmpd="sng" algn="ctr">
            <a:solidFill>
              <a:srgbClr val="E2611D"/>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71" name="TextBox 70"/>
          <p:cNvSpPr txBox="1"/>
          <p:nvPr/>
        </p:nvSpPr>
        <p:spPr>
          <a:xfrm>
            <a:off x="5104338" y="3839019"/>
            <a:ext cx="1395409" cy="1200329"/>
          </a:xfrm>
          <a:prstGeom prst="rect">
            <a:avLst/>
          </a:prstGeom>
          <a:noFill/>
        </p:spPr>
        <p:txBody>
          <a:bodyPr wrap="square" rtlCol="0">
            <a:spAutoFit/>
          </a:bodyPr>
          <a:lstStyle/>
          <a:p>
            <a:pPr algn="ctr"/>
            <a:r>
              <a:rPr lang="en-US" dirty="0">
                <a:latin typeface="Calibri" panose="020F0502020204030204" pitchFamily="34" charset="0"/>
              </a:rPr>
              <a:t>Tailored Community Referral Summary + Community Service Navigation +  Usual Care</a:t>
            </a:r>
          </a:p>
        </p:txBody>
      </p:sp>
      <p:sp>
        <p:nvSpPr>
          <p:cNvPr id="75" name="Left Brace 74"/>
          <p:cNvSpPr/>
          <p:nvPr/>
        </p:nvSpPr>
        <p:spPr>
          <a:xfrm>
            <a:off x="1255217" y="2145546"/>
            <a:ext cx="333769" cy="3384398"/>
          </a:xfrm>
          <a:prstGeom prst="leftBrace">
            <a:avLst>
              <a:gd name="adj1" fmla="val 8333"/>
              <a:gd name="adj2" fmla="val 43583"/>
            </a:avLst>
          </a:prstGeom>
          <a:noFill/>
          <a:ln w="34925"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black"/>
              </a:solidFill>
              <a:latin typeface="Arial"/>
              <a:ea typeface="+mn-ea"/>
              <a:cs typeface="+mn-cs"/>
            </a:endParaRPr>
          </a:p>
        </p:txBody>
      </p:sp>
      <p:sp>
        <p:nvSpPr>
          <p:cNvPr id="76" name="TextBox 75"/>
          <p:cNvSpPr txBox="1"/>
          <p:nvPr/>
        </p:nvSpPr>
        <p:spPr>
          <a:xfrm>
            <a:off x="50306" y="3315816"/>
            <a:ext cx="1265019" cy="646331"/>
          </a:xfrm>
          <a:prstGeom prst="rect">
            <a:avLst/>
          </a:prstGeom>
          <a:noFill/>
        </p:spPr>
        <p:txBody>
          <a:bodyPr wrap="square" rtlCol="0">
            <a:spAutoFit/>
          </a:bodyPr>
          <a:lstStyle/>
          <a:p>
            <a:r>
              <a:rPr lang="en-US" dirty="0">
                <a:solidFill>
                  <a:sysClr val="windowText" lastClr="000000"/>
                </a:solidFill>
                <a:latin typeface="Calibri" panose="020F0502020204030204" pitchFamily="34" charset="0"/>
              </a:rPr>
              <a:t>Bridge Organization Responsibilities :</a:t>
            </a:r>
          </a:p>
        </p:txBody>
      </p:sp>
      <p:sp>
        <p:nvSpPr>
          <p:cNvPr id="77" name="Rectangle 76"/>
          <p:cNvSpPr/>
          <p:nvPr/>
        </p:nvSpPr>
        <p:spPr>
          <a:xfrm>
            <a:off x="185843" y="2331208"/>
            <a:ext cx="950473" cy="930222"/>
          </a:xfrm>
          <a:prstGeom prst="rect">
            <a:avLst/>
          </a:prstGeom>
          <a:solidFill>
            <a:schemeClr val="bg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pic>
        <p:nvPicPr>
          <p:cNvPr id="78" name="Picture 77"/>
          <p:cNvPicPr>
            <a:picLocks noChangeAspect="1"/>
          </p:cNvPicPr>
          <p:nvPr/>
        </p:nvPicPr>
        <p:blipFill>
          <a:blip r:embed="rId3"/>
          <a:stretch>
            <a:fillRect/>
          </a:stretch>
        </p:blipFill>
        <p:spPr>
          <a:xfrm>
            <a:off x="251880" y="2386706"/>
            <a:ext cx="797071" cy="836529"/>
          </a:xfrm>
          <a:prstGeom prst="rect">
            <a:avLst/>
          </a:prstGeom>
        </p:spPr>
      </p:pic>
      <p:sp>
        <p:nvSpPr>
          <p:cNvPr id="79" name="Oval 78"/>
          <p:cNvSpPr/>
          <p:nvPr/>
        </p:nvSpPr>
        <p:spPr>
          <a:xfrm>
            <a:off x="3450070" y="3962014"/>
            <a:ext cx="987917" cy="1137820"/>
          </a:xfrm>
          <a:prstGeom prst="ellipse">
            <a:avLst/>
          </a:prstGeom>
          <a:solidFill>
            <a:schemeClr val="accent2">
              <a:lumMod val="50000"/>
            </a:schemeClr>
          </a:solidFill>
          <a:ln w="9525" cap="flat" cmpd="sng" algn="ctr">
            <a:solidFill>
              <a:srgbClr val="204485"/>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80" name="TextBox 79"/>
          <p:cNvSpPr txBox="1"/>
          <p:nvPr/>
        </p:nvSpPr>
        <p:spPr>
          <a:xfrm>
            <a:off x="3495854" y="4078366"/>
            <a:ext cx="883278" cy="830997"/>
          </a:xfrm>
          <a:prstGeom prst="rect">
            <a:avLst/>
          </a:prstGeom>
          <a:noFill/>
        </p:spPr>
        <p:txBody>
          <a:bodyPr wrap="square" rtlCol="0">
            <a:spAutoFit/>
          </a:bodyPr>
          <a:lstStyle/>
          <a:p>
            <a:pPr algn="ctr"/>
            <a:r>
              <a:rPr lang="en-US" dirty="0">
                <a:solidFill>
                  <a:prstClr val="white"/>
                </a:solidFill>
                <a:latin typeface="Calibri" panose="020F0502020204030204" pitchFamily="34" charset="0"/>
              </a:rPr>
              <a:t>(-) Screen:  No health-related social need</a:t>
            </a:r>
          </a:p>
        </p:txBody>
      </p:sp>
      <p:sp>
        <p:nvSpPr>
          <p:cNvPr id="81" name="Rectangle 80"/>
          <p:cNvSpPr/>
          <p:nvPr/>
        </p:nvSpPr>
        <p:spPr>
          <a:xfrm>
            <a:off x="1903494" y="2522991"/>
            <a:ext cx="992909" cy="970842"/>
          </a:xfrm>
          <a:prstGeom prst="rect">
            <a:avLst/>
          </a:prstGeom>
          <a:solidFill>
            <a:schemeClr val="accent1"/>
          </a:solidFill>
          <a:ln w="9525" cap="flat" cmpd="sng" algn="ctr">
            <a:solidFill>
              <a:srgbClr val="204485"/>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82" name="TextBox 81"/>
          <p:cNvSpPr txBox="1"/>
          <p:nvPr/>
        </p:nvSpPr>
        <p:spPr>
          <a:xfrm>
            <a:off x="1898809" y="2592288"/>
            <a:ext cx="996566" cy="830997"/>
          </a:xfrm>
          <a:prstGeom prst="rect">
            <a:avLst/>
          </a:prstGeom>
          <a:noFill/>
        </p:spPr>
        <p:txBody>
          <a:bodyPr wrap="square" rtlCol="0">
            <a:spAutoFit/>
          </a:bodyPr>
          <a:lstStyle/>
          <a:p>
            <a:pPr algn="ctr"/>
            <a:r>
              <a:rPr lang="en-US" dirty="0">
                <a:solidFill>
                  <a:prstClr val="white"/>
                </a:solidFill>
                <a:latin typeface="Calibri" panose="020F0502020204030204" pitchFamily="34" charset="0"/>
              </a:rPr>
              <a:t>Screening for Health-related Social Needs</a:t>
            </a:r>
          </a:p>
        </p:txBody>
      </p:sp>
      <p:sp>
        <p:nvSpPr>
          <p:cNvPr id="83" name="TextBox 82"/>
          <p:cNvSpPr txBox="1"/>
          <p:nvPr/>
        </p:nvSpPr>
        <p:spPr>
          <a:xfrm>
            <a:off x="2891740" y="2505725"/>
            <a:ext cx="623888" cy="196208"/>
          </a:xfrm>
          <a:prstGeom prst="rect">
            <a:avLst/>
          </a:prstGeom>
          <a:noFill/>
        </p:spPr>
        <p:txBody>
          <a:bodyPr wrap="square" rtlCol="0">
            <a:spAutoFit/>
          </a:bodyPr>
          <a:lstStyle/>
          <a:p>
            <a:pPr algn="ctr"/>
            <a:r>
              <a:rPr lang="en-US" sz="675" dirty="0">
                <a:solidFill>
                  <a:prstClr val="white"/>
                </a:solidFill>
                <a:latin typeface="Arial"/>
              </a:rPr>
              <a:t>Screening</a:t>
            </a:r>
          </a:p>
        </p:txBody>
      </p:sp>
      <p:sp>
        <p:nvSpPr>
          <p:cNvPr id="84" name="Left Brace 83"/>
          <p:cNvSpPr/>
          <p:nvPr/>
        </p:nvSpPr>
        <p:spPr>
          <a:xfrm>
            <a:off x="2468132" y="3593597"/>
            <a:ext cx="241194" cy="1985318"/>
          </a:xfrm>
          <a:prstGeom prst="leftBrace">
            <a:avLst/>
          </a:prstGeom>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defTabSz="685800" eaLnBrk="1" fontAlgn="auto" hangingPunct="1">
              <a:spcBef>
                <a:spcPts val="0"/>
              </a:spcBef>
              <a:spcAft>
                <a:spcPts val="0"/>
              </a:spcAft>
              <a:defRPr/>
            </a:pPr>
            <a:endParaRPr lang="en-US" sz="1013" kern="0">
              <a:ln>
                <a:solidFill>
                  <a:schemeClr val="tx1"/>
                </a:solidFill>
              </a:ln>
              <a:latin typeface="Arial"/>
            </a:endParaRPr>
          </a:p>
        </p:txBody>
      </p:sp>
      <p:sp>
        <p:nvSpPr>
          <p:cNvPr id="86" name="Oval 85"/>
          <p:cNvSpPr/>
          <p:nvPr/>
        </p:nvSpPr>
        <p:spPr>
          <a:xfrm>
            <a:off x="3375092" y="2331208"/>
            <a:ext cx="1000560" cy="1151725"/>
          </a:xfrm>
          <a:prstGeom prst="ellipse">
            <a:avLst/>
          </a:prstGeom>
          <a:solidFill>
            <a:schemeClr val="bg2"/>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87" name="TextBox 86"/>
          <p:cNvSpPr txBox="1"/>
          <p:nvPr/>
        </p:nvSpPr>
        <p:spPr>
          <a:xfrm>
            <a:off x="3401923" y="2445367"/>
            <a:ext cx="929396" cy="1015663"/>
          </a:xfrm>
          <a:prstGeom prst="rect">
            <a:avLst/>
          </a:prstGeom>
          <a:noFill/>
        </p:spPr>
        <p:txBody>
          <a:bodyPr wrap="square" rtlCol="0">
            <a:spAutoFit/>
          </a:bodyPr>
          <a:lstStyle/>
          <a:p>
            <a:pPr algn="ctr"/>
            <a:r>
              <a:rPr lang="en-US" dirty="0">
                <a:solidFill>
                  <a:prstClr val="white"/>
                </a:solidFill>
                <a:latin typeface="Calibri" panose="020F0502020204030204" pitchFamily="34" charset="0"/>
              </a:rPr>
              <a:t>(+) Screen:  Any health-related social need present</a:t>
            </a:r>
          </a:p>
        </p:txBody>
      </p:sp>
      <p:cxnSp>
        <p:nvCxnSpPr>
          <p:cNvPr id="88" name="Straight Connector 87"/>
          <p:cNvCxnSpPr>
            <a:stCxn id="79" idx="4"/>
          </p:cNvCxnSpPr>
          <p:nvPr/>
        </p:nvCxnSpPr>
        <p:spPr>
          <a:xfrm flipH="1">
            <a:off x="3545471" y="5099834"/>
            <a:ext cx="398558" cy="312024"/>
          </a:xfrm>
          <a:prstGeom prst="line">
            <a:avLst/>
          </a:prstGeom>
          <a:noFill/>
          <a:ln w="25400" cap="flat" cmpd="sng" algn="ctr">
            <a:solidFill>
              <a:schemeClr val="tx1"/>
            </a:solidFill>
            <a:prstDash val="sysDash"/>
          </a:ln>
          <a:effectLst>
            <a:outerShdw blurRad="40000" dist="20000" dir="5400000" rotWithShape="0">
              <a:srgbClr val="000000">
                <a:alpha val="38000"/>
              </a:srgbClr>
            </a:outerShdw>
          </a:effectLst>
        </p:spPr>
      </p:cxnSp>
      <p:sp>
        <p:nvSpPr>
          <p:cNvPr id="89" name="TextBox 88"/>
          <p:cNvSpPr txBox="1"/>
          <p:nvPr/>
        </p:nvSpPr>
        <p:spPr>
          <a:xfrm>
            <a:off x="3073723" y="5424750"/>
            <a:ext cx="834658" cy="461665"/>
          </a:xfrm>
          <a:prstGeom prst="rect">
            <a:avLst/>
          </a:prstGeom>
          <a:no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685800" eaLnBrk="1" fontAlgn="auto" hangingPunct="1">
              <a:spcBef>
                <a:spcPts val="0"/>
              </a:spcBef>
              <a:spcAft>
                <a:spcPts val="0"/>
              </a:spcAft>
              <a:defRPr/>
            </a:pPr>
            <a:r>
              <a:rPr lang="en-US" kern="0" dirty="0">
                <a:solidFill>
                  <a:schemeClr val="bg2"/>
                </a:solidFill>
                <a:latin typeface="Calibri" panose="020F0502020204030204" pitchFamily="34" charset="0"/>
              </a:rPr>
              <a:t>Usual Care</a:t>
            </a:r>
          </a:p>
        </p:txBody>
      </p:sp>
      <p:sp>
        <p:nvSpPr>
          <p:cNvPr id="90" name="TextBox 89"/>
          <p:cNvSpPr txBox="1"/>
          <p:nvPr/>
        </p:nvSpPr>
        <p:spPr>
          <a:xfrm>
            <a:off x="6109832" y="1702790"/>
            <a:ext cx="1283286" cy="461665"/>
          </a:xfrm>
          <a:prstGeom prst="rect">
            <a:avLst/>
          </a:prstGeom>
          <a:noFill/>
        </p:spPr>
        <p:txBody>
          <a:bodyPr wrap="square" rtlCol="0">
            <a:spAutoFit/>
          </a:bodyPr>
          <a:lstStyle/>
          <a:p>
            <a:pPr algn="ctr"/>
            <a:r>
              <a:rPr lang="en-US" b="1" dirty="0">
                <a:latin typeface="Calibri" panose="020F0502020204030204" pitchFamily="34" charset="0"/>
              </a:rPr>
              <a:t>Risk Stratification</a:t>
            </a:r>
          </a:p>
        </p:txBody>
      </p:sp>
      <p:cxnSp>
        <p:nvCxnSpPr>
          <p:cNvPr id="91" name="Straight Connector 90"/>
          <p:cNvCxnSpPr>
            <a:endCxn id="61" idx="0"/>
          </p:cNvCxnSpPr>
          <p:nvPr/>
        </p:nvCxnSpPr>
        <p:spPr>
          <a:xfrm flipH="1">
            <a:off x="7863361" y="2758012"/>
            <a:ext cx="15819" cy="1079732"/>
          </a:xfrm>
          <a:prstGeom prst="line">
            <a:avLst/>
          </a:prstGeom>
          <a:ln/>
        </p:spPr>
        <p:style>
          <a:lnRef idx="1">
            <a:schemeClr val="accent2"/>
          </a:lnRef>
          <a:fillRef idx="0">
            <a:schemeClr val="accent2"/>
          </a:fillRef>
          <a:effectRef idx="0">
            <a:schemeClr val="accent2"/>
          </a:effectRef>
          <a:fontRef idx="minor">
            <a:schemeClr val="tx1"/>
          </a:fontRef>
        </p:style>
      </p:cxnSp>
      <p:sp>
        <p:nvSpPr>
          <p:cNvPr id="92" name="TextBox 91"/>
          <p:cNvSpPr txBox="1"/>
          <p:nvPr/>
        </p:nvSpPr>
        <p:spPr>
          <a:xfrm>
            <a:off x="7185453" y="3902055"/>
            <a:ext cx="1376089" cy="830997"/>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Tailored Community Referral Summary + Usual Care </a:t>
            </a:r>
          </a:p>
        </p:txBody>
      </p:sp>
      <p:sp>
        <p:nvSpPr>
          <p:cNvPr id="97" name="TextBox 96"/>
          <p:cNvSpPr txBox="1"/>
          <p:nvPr/>
        </p:nvSpPr>
        <p:spPr>
          <a:xfrm>
            <a:off x="6319883" y="2934930"/>
            <a:ext cx="938480" cy="1015663"/>
          </a:xfrm>
          <a:prstGeom prst="rect">
            <a:avLst/>
          </a:prstGeom>
          <a:noFill/>
          <a:ln>
            <a:noFill/>
          </a:ln>
        </p:spPr>
        <p:txBody>
          <a:bodyPr wrap="square" rtlCol="0">
            <a:spAutoFit/>
          </a:bodyPr>
          <a:lstStyle/>
          <a:p>
            <a:r>
              <a:rPr lang="en-US" dirty="0">
                <a:latin typeface="Calibri" panose="020F0502020204030204" pitchFamily="34" charset="0"/>
              </a:rPr>
              <a:t>Receives Alignment Intervention &amp; Usual Care</a:t>
            </a:r>
          </a:p>
        </p:txBody>
      </p:sp>
      <p:sp>
        <p:nvSpPr>
          <p:cNvPr id="98" name="TextBox 97"/>
          <p:cNvSpPr txBox="1"/>
          <p:nvPr/>
        </p:nvSpPr>
        <p:spPr>
          <a:xfrm>
            <a:off x="7871271" y="2938265"/>
            <a:ext cx="1017103" cy="830997"/>
          </a:xfrm>
          <a:prstGeom prst="rect">
            <a:avLst/>
          </a:prstGeom>
          <a:noFill/>
          <a:ln>
            <a:noFill/>
          </a:ln>
        </p:spPr>
        <p:txBody>
          <a:bodyPr wrap="square" rtlCol="0">
            <a:spAutoFit/>
          </a:bodyPr>
          <a:lstStyle/>
          <a:p>
            <a:r>
              <a:rPr lang="en-US" dirty="0">
                <a:latin typeface="Calibri" panose="020F0502020204030204" pitchFamily="34" charset="0"/>
              </a:rPr>
              <a:t>Receives Awareness Intervention &amp; Usual Care</a:t>
            </a:r>
          </a:p>
        </p:txBody>
      </p:sp>
      <p:cxnSp>
        <p:nvCxnSpPr>
          <p:cNvPr id="100" name="Straight Connector 99"/>
          <p:cNvCxnSpPr>
            <a:stCxn id="68" idx="2"/>
          </p:cNvCxnSpPr>
          <p:nvPr/>
        </p:nvCxnSpPr>
        <p:spPr>
          <a:xfrm flipH="1">
            <a:off x="5498347" y="2728241"/>
            <a:ext cx="3234" cy="1133749"/>
          </a:xfrm>
          <a:prstGeom prst="line">
            <a:avLst/>
          </a:prstGeom>
          <a:ln/>
        </p:spPr>
        <p:style>
          <a:lnRef idx="1">
            <a:schemeClr val="accent2"/>
          </a:lnRef>
          <a:fillRef idx="0">
            <a:schemeClr val="accent2"/>
          </a:fillRef>
          <a:effectRef idx="0">
            <a:schemeClr val="accent2"/>
          </a:effectRef>
          <a:fontRef idx="minor">
            <a:schemeClr val="tx1"/>
          </a:fontRef>
        </p:style>
      </p:cxnSp>
      <p:sp>
        <p:nvSpPr>
          <p:cNvPr id="101" name="Rectangle 100"/>
          <p:cNvSpPr/>
          <p:nvPr/>
        </p:nvSpPr>
        <p:spPr>
          <a:xfrm>
            <a:off x="5493772" y="3025393"/>
            <a:ext cx="722477" cy="478452"/>
          </a:xfrm>
          <a:prstGeom prst="rect">
            <a:avLst/>
          </a:prstGeom>
          <a:solidFill>
            <a:schemeClr val="accent2">
              <a:lumMod val="60000"/>
              <a:lumOff val="40000"/>
            </a:schemeClr>
          </a:solidFill>
          <a:ln w="9525" cap="flat" cmpd="sng" algn="ctr">
            <a:solidFill>
              <a:srgbClr val="E2611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defRPr/>
            </a:pPr>
            <a:endParaRPr lang="en-US" sz="1013" kern="0">
              <a:solidFill>
                <a:prstClr val="white"/>
              </a:solidFill>
              <a:latin typeface="Arial"/>
              <a:ea typeface="+mn-ea"/>
              <a:cs typeface="+mn-cs"/>
            </a:endParaRPr>
          </a:p>
        </p:txBody>
      </p:sp>
      <p:sp>
        <p:nvSpPr>
          <p:cNvPr id="102" name="TextBox 101"/>
          <p:cNvSpPr txBox="1"/>
          <p:nvPr/>
        </p:nvSpPr>
        <p:spPr>
          <a:xfrm>
            <a:off x="5485861" y="3062941"/>
            <a:ext cx="762356" cy="646331"/>
          </a:xfrm>
          <a:prstGeom prst="rect">
            <a:avLst/>
          </a:prstGeom>
          <a:noFill/>
        </p:spPr>
        <p:txBody>
          <a:bodyPr wrap="square" rtlCol="0">
            <a:spAutoFit/>
          </a:bodyPr>
          <a:lstStyle/>
          <a:p>
            <a:pPr algn="ctr"/>
            <a:r>
              <a:rPr lang="en-US" dirty="0">
                <a:latin typeface="Calibri" panose="020F0502020204030204" pitchFamily="34" charset="0"/>
              </a:rPr>
              <a:t>Personal Interview</a:t>
            </a:r>
          </a:p>
        </p:txBody>
      </p:sp>
      <p:sp>
        <p:nvSpPr>
          <p:cNvPr id="103" name="TextBox 102"/>
          <p:cNvSpPr txBox="1"/>
          <p:nvPr/>
        </p:nvSpPr>
        <p:spPr>
          <a:xfrm>
            <a:off x="33399" y="3864787"/>
            <a:ext cx="1265019" cy="1015663"/>
          </a:xfrm>
          <a:prstGeom prst="rect">
            <a:avLst/>
          </a:prstGeom>
          <a:noFill/>
        </p:spPr>
        <p:txBody>
          <a:bodyPr wrap="square" rtlCol="0">
            <a:spAutoFit/>
          </a:bodyPr>
          <a:lstStyle/>
          <a:p>
            <a:pPr marL="259854" indent="-192881">
              <a:buFont typeface="+mj-lt"/>
              <a:buAutoNum type="arabicPeriod"/>
            </a:pPr>
            <a:r>
              <a:rPr lang="en-US" dirty="0">
                <a:solidFill>
                  <a:sysClr val="windowText" lastClr="000000"/>
                </a:solidFill>
                <a:latin typeface="Calibri" panose="020F0502020204030204" pitchFamily="34" charset="0"/>
              </a:rPr>
              <a:t>Data Sharing</a:t>
            </a:r>
          </a:p>
          <a:p>
            <a:pPr marL="259854" indent="-192881">
              <a:buFont typeface="+mj-lt"/>
              <a:buAutoNum type="arabicPeriod"/>
            </a:pPr>
            <a:r>
              <a:rPr lang="en-US" dirty="0">
                <a:solidFill>
                  <a:sysClr val="windowText" lastClr="000000"/>
                </a:solidFill>
                <a:latin typeface="Calibri" panose="020F0502020204030204" pitchFamily="34" charset="0"/>
              </a:rPr>
              <a:t>Gap Analysis</a:t>
            </a:r>
          </a:p>
          <a:p>
            <a:pPr marL="259854" indent="-192881">
              <a:buFont typeface="+mj-lt"/>
              <a:buAutoNum type="arabicPeriod"/>
            </a:pPr>
            <a:r>
              <a:rPr lang="en-US" dirty="0">
                <a:solidFill>
                  <a:sysClr val="windowText" lastClr="000000"/>
                </a:solidFill>
                <a:latin typeface="Calibri" panose="020F0502020204030204" pitchFamily="34" charset="0"/>
              </a:rPr>
              <a:t>Quality Improvement Plan</a:t>
            </a:r>
          </a:p>
        </p:txBody>
      </p:sp>
      <p:sp>
        <p:nvSpPr>
          <p:cNvPr id="104" name="Title 1"/>
          <p:cNvSpPr txBox="1">
            <a:spLocks/>
          </p:cNvSpPr>
          <p:nvPr/>
        </p:nvSpPr>
        <p:spPr>
          <a:xfrm>
            <a:off x="121541" y="958141"/>
            <a:ext cx="3552839" cy="464642"/>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000" b="0" kern="1200">
                <a:solidFill>
                  <a:srgbClr val="204485"/>
                </a:solidFill>
                <a:latin typeface="+mj-lt"/>
                <a:ea typeface="+mj-ea"/>
                <a:cs typeface="+mj-cs"/>
              </a:defRPr>
            </a:lvl1pPr>
          </a:lstStyle>
          <a:p>
            <a:pPr defTabSz="342900" fontAlgn="auto">
              <a:spcAft>
                <a:spcPts val="0"/>
              </a:spcAft>
              <a:defRPr/>
            </a:pPr>
            <a:r>
              <a:rPr lang="en-US" sz="1800" dirty="0">
                <a:solidFill>
                  <a:schemeClr val="tx1"/>
                </a:solidFill>
                <a:latin typeface="Arial"/>
              </a:rPr>
              <a:t>AHC Model Workflow Diagram</a:t>
            </a:r>
          </a:p>
        </p:txBody>
      </p:sp>
      <p:sp>
        <p:nvSpPr>
          <p:cNvPr id="124" name="TextBox 123"/>
          <p:cNvSpPr txBox="1"/>
          <p:nvPr/>
        </p:nvSpPr>
        <p:spPr>
          <a:xfrm>
            <a:off x="5310463" y="4764960"/>
            <a:ext cx="3093754" cy="276999"/>
          </a:xfrm>
          <a:prstGeom prst="rect">
            <a:avLst/>
          </a:prstGeom>
          <a:noFill/>
          <a:ln>
            <a:noFill/>
          </a:ln>
        </p:spPr>
        <p:txBody>
          <a:bodyPr wrap="square" rtlCol="0">
            <a:spAutoFit/>
          </a:bodyPr>
          <a:lstStyle/>
          <a:p>
            <a:pPr algn="ctr"/>
            <a:r>
              <a:rPr lang="en-US" b="1" dirty="0">
                <a:latin typeface="Calibri" panose="020F0502020204030204" pitchFamily="34" charset="0"/>
              </a:rPr>
              <a:t>PARTNER ALIGNMENT (QI)</a:t>
            </a:r>
          </a:p>
        </p:txBody>
      </p:sp>
      <p:sp>
        <p:nvSpPr>
          <p:cNvPr id="117" name="TextBox 116"/>
          <p:cNvSpPr txBox="1"/>
          <p:nvPr/>
        </p:nvSpPr>
        <p:spPr>
          <a:xfrm>
            <a:off x="7156595" y="2123112"/>
            <a:ext cx="1509105"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Lower Risk (&lt;2 ED visits within 12 months) </a:t>
            </a:r>
          </a:p>
        </p:txBody>
      </p:sp>
    </p:spTree>
    <p:extLst>
      <p:ext uri="{BB962C8B-B14F-4D97-AF65-F5344CB8AC3E}">
        <p14:creationId xmlns:p14="http://schemas.microsoft.com/office/powerpoint/2010/main" val="283577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872A-0FDE-4F51-9AA8-29F83F8B3F70}"/>
              </a:ext>
            </a:extLst>
          </p:cNvPr>
          <p:cNvSpPr>
            <a:spLocks noGrp="1"/>
          </p:cNvSpPr>
          <p:nvPr>
            <p:ph type="title"/>
          </p:nvPr>
        </p:nvSpPr>
        <p:spPr>
          <a:xfrm>
            <a:off x="628650" y="1131094"/>
            <a:ext cx="6690033" cy="994172"/>
          </a:xfrm>
        </p:spPr>
        <p:txBody>
          <a:bodyPr/>
          <a:lstStyle/>
          <a:p>
            <a:r>
              <a:rPr lang="en-US" dirty="0"/>
              <a:t>Gen-H Connect Screening Tool</a:t>
            </a:r>
          </a:p>
        </p:txBody>
      </p:sp>
      <p:sp>
        <p:nvSpPr>
          <p:cNvPr id="4" name="Content Placeholder 3">
            <a:extLst>
              <a:ext uri="{FF2B5EF4-FFF2-40B4-BE49-F238E27FC236}">
                <a16:creationId xmlns:a16="http://schemas.microsoft.com/office/drawing/2014/main" id="{42DE8A7C-0C96-4F5F-A9DC-1C5486DF0D29}"/>
              </a:ext>
            </a:extLst>
          </p:cNvPr>
          <p:cNvSpPr>
            <a:spLocks noGrp="1"/>
          </p:cNvSpPr>
          <p:nvPr>
            <p:ph sz="half" idx="1"/>
          </p:nvPr>
        </p:nvSpPr>
        <p:spPr>
          <a:xfrm>
            <a:off x="633549" y="2238507"/>
            <a:ext cx="3995602" cy="3263504"/>
          </a:xfrm>
        </p:spPr>
        <p:txBody>
          <a:bodyPr>
            <a:normAutofit fontScale="92500" lnSpcReduction="10000"/>
          </a:bodyPr>
          <a:lstStyle/>
          <a:p>
            <a:pPr marL="0" indent="0">
              <a:buNone/>
            </a:pPr>
            <a:r>
              <a:rPr lang="en-US" dirty="0"/>
              <a:t>Survey given to patients to identify health-related social needs.</a:t>
            </a:r>
          </a:p>
          <a:p>
            <a:r>
              <a:rPr lang="en-US" dirty="0"/>
              <a:t>Developed by National Academy of Medicine </a:t>
            </a:r>
          </a:p>
          <a:p>
            <a:r>
              <a:rPr lang="en-US" dirty="0"/>
              <a:t>Identify eligibility</a:t>
            </a:r>
          </a:p>
          <a:p>
            <a:r>
              <a:rPr lang="en-US" dirty="0"/>
              <a:t>Risk stratification</a:t>
            </a:r>
          </a:p>
          <a:p>
            <a:r>
              <a:rPr lang="en-US" dirty="0"/>
              <a:t>Administered via </a:t>
            </a:r>
            <a:r>
              <a:rPr lang="en-US" dirty="0" err="1"/>
              <a:t>Healthify</a:t>
            </a:r>
            <a:r>
              <a:rPr lang="en-US" dirty="0"/>
              <a:t>; software solution for connecting clinical and social services</a:t>
            </a:r>
          </a:p>
          <a:p>
            <a:pPr marL="0" indent="0">
              <a:buNone/>
            </a:pPr>
            <a:endParaRPr lang="en-US" dirty="0"/>
          </a:p>
        </p:txBody>
      </p:sp>
      <p:pic>
        <p:nvPicPr>
          <p:cNvPr id="6" name="Picture 5">
            <a:extLst>
              <a:ext uri="{FF2B5EF4-FFF2-40B4-BE49-F238E27FC236}">
                <a16:creationId xmlns:a16="http://schemas.microsoft.com/office/drawing/2014/main" id="{3F8E70BF-4D20-49B9-A26F-DF3D9D6E7110}"/>
              </a:ext>
            </a:extLst>
          </p:cNvPr>
          <p:cNvPicPr>
            <a:picLocks noChangeAspect="1"/>
          </p:cNvPicPr>
          <p:nvPr/>
        </p:nvPicPr>
        <p:blipFill>
          <a:blip r:embed="rId3"/>
          <a:stretch>
            <a:fillRect/>
          </a:stretch>
        </p:blipFill>
        <p:spPr>
          <a:xfrm>
            <a:off x="4800600" y="4727752"/>
            <a:ext cx="770016" cy="295520"/>
          </a:xfrm>
          <a:prstGeom prst="rect">
            <a:avLst/>
          </a:prstGeom>
        </p:spPr>
      </p:pic>
      <p:cxnSp>
        <p:nvCxnSpPr>
          <p:cNvPr id="8" name="Straight Connector 7">
            <a:extLst>
              <a:ext uri="{FF2B5EF4-FFF2-40B4-BE49-F238E27FC236}">
                <a16:creationId xmlns:a16="http://schemas.microsoft.com/office/drawing/2014/main" id="{906176D4-ABA7-49F1-8697-BDD6EA6B2C7C}"/>
              </a:ext>
            </a:extLst>
          </p:cNvPr>
          <p:cNvCxnSpPr>
            <a:cxnSpLocks/>
          </p:cNvCxnSpPr>
          <p:nvPr/>
        </p:nvCxnSpPr>
        <p:spPr>
          <a:xfrm flipH="1">
            <a:off x="457200" y="2232488"/>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8AAF0B8-93BC-43D3-BE7F-B30C03B40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961338"/>
            <a:ext cx="3714750" cy="1766414"/>
          </a:xfrm>
          <a:prstGeom prst="rect">
            <a:avLst/>
          </a:prstGeom>
        </p:spPr>
      </p:pic>
      <p:sp>
        <p:nvSpPr>
          <p:cNvPr id="14" name="Content Placeholder 13">
            <a:extLst>
              <a:ext uri="{FF2B5EF4-FFF2-40B4-BE49-F238E27FC236}">
                <a16:creationId xmlns:a16="http://schemas.microsoft.com/office/drawing/2014/main" id="{7A3DC2E6-5278-4CB9-A986-AEC0EFAD12EC}"/>
              </a:ext>
            </a:extLst>
          </p:cNvPr>
          <p:cNvSpPr>
            <a:spLocks noGrp="1"/>
          </p:cNvSpPr>
          <p:nvPr>
            <p:ph sz="half" idx="2"/>
          </p:nvPr>
        </p:nvSpPr>
        <p:spPr/>
        <p:txBody>
          <a:bodyPr/>
          <a:lstStyle/>
          <a:p>
            <a:endParaRPr lang="en-US"/>
          </a:p>
        </p:txBody>
      </p:sp>
      <p:pic>
        <p:nvPicPr>
          <p:cNvPr id="16" name="Picture 15">
            <a:extLst>
              <a:ext uri="{FF2B5EF4-FFF2-40B4-BE49-F238E27FC236}">
                <a16:creationId xmlns:a16="http://schemas.microsoft.com/office/drawing/2014/main" id="{E4CFA16A-BA90-4622-B021-ACD24FE25758}"/>
              </a:ext>
            </a:extLst>
          </p:cNvPr>
          <p:cNvPicPr>
            <a:picLocks noChangeAspect="1"/>
          </p:cNvPicPr>
          <p:nvPr/>
        </p:nvPicPr>
        <p:blipFill>
          <a:blip r:embed="rId5"/>
          <a:stretch>
            <a:fillRect/>
          </a:stretch>
        </p:blipFill>
        <p:spPr>
          <a:xfrm>
            <a:off x="7619999" y="915423"/>
            <a:ext cx="1164391" cy="1164391"/>
          </a:xfrm>
          <a:prstGeom prst="rect">
            <a:avLst/>
          </a:prstGeom>
        </p:spPr>
      </p:pic>
      <p:pic>
        <p:nvPicPr>
          <p:cNvPr id="17" name="Picture 16">
            <a:extLst>
              <a:ext uri="{FF2B5EF4-FFF2-40B4-BE49-F238E27FC236}">
                <a16:creationId xmlns:a16="http://schemas.microsoft.com/office/drawing/2014/main" id="{76B98BF9-13D1-480F-95F5-8F80435D7078}"/>
              </a:ext>
            </a:extLst>
          </p:cNvPr>
          <p:cNvPicPr>
            <a:picLocks noChangeAspect="1"/>
          </p:cNvPicPr>
          <p:nvPr/>
        </p:nvPicPr>
        <p:blipFill>
          <a:blip r:embed="rId6"/>
          <a:stretch>
            <a:fillRect/>
          </a:stretch>
        </p:blipFill>
        <p:spPr>
          <a:xfrm>
            <a:off x="7754991" y="1061651"/>
            <a:ext cx="894405" cy="894405"/>
          </a:xfrm>
          <a:prstGeom prst="rect">
            <a:avLst/>
          </a:prstGeom>
        </p:spPr>
      </p:pic>
    </p:spTree>
    <p:extLst>
      <p:ext uri="{BB962C8B-B14F-4D97-AF65-F5344CB8AC3E}">
        <p14:creationId xmlns:p14="http://schemas.microsoft.com/office/powerpoint/2010/main" val="126798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A9286-839F-49F2-8208-4534BECCAF83}"/>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en-US" sz="2400" dirty="0">
                <a:solidFill>
                  <a:schemeClr val="bg1"/>
                </a:solidFill>
              </a:rPr>
              <a:t>Results to date</a:t>
            </a:r>
          </a:p>
        </p:txBody>
      </p:sp>
      <p:sp>
        <p:nvSpPr>
          <p:cNvPr id="3" name="Content Placeholder 2">
            <a:extLst>
              <a:ext uri="{FF2B5EF4-FFF2-40B4-BE49-F238E27FC236}">
                <a16:creationId xmlns:a16="http://schemas.microsoft.com/office/drawing/2014/main" id="{6E4A5460-F369-4A33-9A00-2EB4EA5A6479}"/>
              </a:ext>
            </a:extLst>
          </p:cNvPr>
          <p:cNvSpPr>
            <a:spLocks noGrp="1"/>
          </p:cNvSpPr>
          <p:nvPr>
            <p:ph idx="1"/>
          </p:nvPr>
        </p:nvSpPr>
        <p:spPr>
          <a:xfrm>
            <a:off x="482600" y="2638044"/>
            <a:ext cx="2870199" cy="3415622"/>
          </a:xfrm>
        </p:spPr>
        <p:txBody>
          <a:bodyPr>
            <a:normAutofit/>
          </a:bodyPr>
          <a:lstStyle/>
          <a:p>
            <a:r>
              <a:rPr lang="en-US" sz="1700" dirty="0">
                <a:solidFill>
                  <a:schemeClr val="bg1"/>
                </a:solidFill>
              </a:rPr>
              <a:t>1,506 screenings to date (October 2018-February 2019)</a:t>
            </a:r>
          </a:p>
          <a:p>
            <a:r>
              <a:rPr lang="en-US" sz="1700" dirty="0">
                <a:solidFill>
                  <a:schemeClr val="bg1"/>
                </a:solidFill>
              </a:rPr>
              <a:t>Approximately 25% of those screened are high risk</a:t>
            </a:r>
          </a:p>
          <a:p>
            <a:r>
              <a:rPr lang="en-US" sz="1700" dirty="0">
                <a:solidFill>
                  <a:schemeClr val="bg1"/>
                </a:solidFill>
              </a:rPr>
              <a:t>Food is the most frequently identified need </a:t>
            </a:r>
          </a:p>
        </p:txBody>
      </p:sp>
      <p:pic>
        <p:nvPicPr>
          <p:cNvPr id="4" name="Picture 3">
            <a:extLst>
              <a:ext uri="{FF2B5EF4-FFF2-40B4-BE49-F238E27FC236}">
                <a16:creationId xmlns:a16="http://schemas.microsoft.com/office/drawing/2014/main" id="{44D0AEEE-F5EA-44CC-9B5A-A015889D0B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3322" y="1004528"/>
            <a:ext cx="4688077" cy="4688077"/>
          </a:xfrm>
          <a:prstGeom prst="rect">
            <a:avLst/>
          </a:prstGeom>
          <a:noFill/>
        </p:spPr>
      </p:pic>
    </p:spTree>
    <p:extLst>
      <p:ext uri="{BB962C8B-B14F-4D97-AF65-F5344CB8AC3E}">
        <p14:creationId xmlns:p14="http://schemas.microsoft.com/office/powerpoint/2010/main" val="78380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0832" y="2516081"/>
            <a:ext cx="7886700" cy="2404739"/>
          </a:xfrm>
        </p:spPr>
        <p:txBody>
          <a:bodyPr>
            <a:normAutofit/>
          </a:bodyPr>
          <a:lstStyle/>
          <a:p>
            <a:pPr>
              <a:buClr>
                <a:schemeClr val="accent2"/>
              </a:buClr>
            </a:pPr>
            <a:r>
              <a:rPr lang="en-US" dirty="0"/>
              <a:t>Screening eligibility limited to Medicare &amp; Medicaid beneficiaries </a:t>
            </a:r>
          </a:p>
          <a:p>
            <a:pPr>
              <a:buClr>
                <a:schemeClr val="accent2"/>
              </a:buClr>
            </a:pPr>
            <a:r>
              <a:rPr lang="en-US" dirty="0"/>
              <a:t>Lack of integration with EHR; use of multiple systems to document</a:t>
            </a:r>
          </a:p>
          <a:p>
            <a:pPr>
              <a:buClr>
                <a:schemeClr val="accent2"/>
              </a:buClr>
            </a:pPr>
            <a:r>
              <a:rPr lang="en-US" dirty="0"/>
              <a:t>Length of time it takes to complete screening</a:t>
            </a:r>
          </a:p>
          <a:p>
            <a:pPr>
              <a:buClr>
                <a:schemeClr val="accent2"/>
              </a:buClr>
            </a:pPr>
            <a:r>
              <a:rPr lang="en-US" dirty="0"/>
              <a:t>Lack of staff resources</a:t>
            </a:r>
          </a:p>
          <a:p>
            <a:pPr marL="0" indent="0">
              <a:buNone/>
            </a:pPr>
            <a:endParaRPr lang="en-US" dirty="0"/>
          </a:p>
        </p:txBody>
      </p:sp>
      <p:cxnSp>
        <p:nvCxnSpPr>
          <p:cNvPr id="6" name="Straight Connector 5">
            <a:extLst>
              <a:ext uri="{FF2B5EF4-FFF2-40B4-BE49-F238E27FC236}">
                <a16:creationId xmlns:a16="http://schemas.microsoft.com/office/drawing/2014/main" id="{FC6AF2AF-C280-4F93-9870-873FC54A5E78}"/>
              </a:ext>
            </a:extLst>
          </p:cNvPr>
          <p:cNvCxnSpPr>
            <a:cxnSpLocks/>
          </p:cNvCxnSpPr>
          <p:nvPr/>
        </p:nvCxnSpPr>
        <p:spPr>
          <a:xfrm flipH="1">
            <a:off x="533400" y="2209800"/>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4">
            <a:extLst>
              <a:ext uri="{FF2B5EF4-FFF2-40B4-BE49-F238E27FC236}">
                <a16:creationId xmlns:a16="http://schemas.microsoft.com/office/drawing/2014/main" id="{0D879428-759C-47DF-9B6B-616959FA62EC}"/>
              </a:ext>
            </a:extLst>
          </p:cNvPr>
          <p:cNvSpPr txBox="1">
            <a:spLocks/>
          </p:cNvSpPr>
          <p:nvPr/>
        </p:nvSpPr>
        <p:spPr>
          <a:xfrm>
            <a:off x="457200" y="1131095"/>
            <a:ext cx="8059341" cy="64820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defRPr/>
            </a:pPr>
            <a:r>
              <a:rPr lang="en-US" sz="3200" dirty="0"/>
              <a:t>Barriers/Challenges to Screening</a:t>
            </a:r>
            <a:endParaRPr lang="en-US" sz="3000" dirty="0">
              <a:solidFill>
                <a:srgbClr val="1F1F1F"/>
              </a:solidFill>
              <a:latin typeface="Roboto Slab"/>
            </a:endParaRPr>
          </a:p>
        </p:txBody>
      </p:sp>
      <p:grpSp>
        <p:nvGrpSpPr>
          <p:cNvPr id="13" name="Group 12">
            <a:extLst>
              <a:ext uri="{FF2B5EF4-FFF2-40B4-BE49-F238E27FC236}">
                <a16:creationId xmlns:a16="http://schemas.microsoft.com/office/drawing/2014/main" id="{A8F6F249-F9DB-4CB0-A9E6-829B732B2464}"/>
              </a:ext>
            </a:extLst>
          </p:cNvPr>
          <p:cNvGrpSpPr/>
          <p:nvPr/>
        </p:nvGrpSpPr>
        <p:grpSpPr>
          <a:xfrm>
            <a:off x="7292353" y="824813"/>
            <a:ext cx="1260764" cy="1260764"/>
            <a:chOff x="9882909" y="330171"/>
            <a:chExt cx="1681018" cy="1681018"/>
          </a:xfrm>
        </p:grpSpPr>
        <p:sp>
          <p:nvSpPr>
            <p:cNvPr id="10" name="Oval 9">
              <a:extLst>
                <a:ext uri="{FF2B5EF4-FFF2-40B4-BE49-F238E27FC236}">
                  <a16:creationId xmlns:a16="http://schemas.microsoft.com/office/drawing/2014/main" id="{E126B76D-A31D-4208-9635-21F9F604CF92}"/>
                </a:ext>
              </a:extLst>
            </p:cNvPr>
            <p:cNvSpPr/>
            <p:nvPr/>
          </p:nvSpPr>
          <p:spPr>
            <a:xfrm>
              <a:off x="9882909" y="330171"/>
              <a:ext cx="1681018" cy="1681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endParaRPr lang="en-US" sz="1350">
                <a:solidFill>
                  <a:srgbClr val="FFFFFF"/>
                </a:solidFill>
                <a:latin typeface="Roboto Slab"/>
              </a:endParaRPr>
            </a:p>
          </p:txBody>
        </p:sp>
        <p:pic>
          <p:nvPicPr>
            <p:cNvPr id="12" name="Picture 11">
              <a:extLst>
                <a:ext uri="{FF2B5EF4-FFF2-40B4-BE49-F238E27FC236}">
                  <a16:creationId xmlns:a16="http://schemas.microsoft.com/office/drawing/2014/main" id="{C1723970-6D80-41A6-8EF0-E6D2872E39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8073" y="713326"/>
              <a:ext cx="1013745" cy="1013745"/>
            </a:xfrm>
            <a:prstGeom prst="rect">
              <a:avLst/>
            </a:prstGeom>
          </p:spPr>
        </p:pic>
      </p:grpSp>
    </p:spTree>
    <p:extLst>
      <p:ext uri="{BB962C8B-B14F-4D97-AF65-F5344CB8AC3E}">
        <p14:creationId xmlns:p14="http://schemas.microsoft.com/office/powerpoint/2010/main" val="196039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EAD2-799F-4BC4-B3C3-101AEED593E2}"/>
              </a:ext>
            </a:extLst>
          </p:cNvPr>
          <p:cNvSpPr>
            <a:spLocks noGrp="1"/>
          </p:cNvSpPr>
          <p:nvPr>
            <p:ph type="title"/>
          </p:nvPr>
        </p:nvSpPr>
        <p:spPr/>
        <p:txBody>
          <a:bodyPr/>
          <a:lstStyle/>
          <a:p>
            <a:r>
              <a:rPr lang="en-US" dirty="0"/>
              <a:t>Barriers/Challenges to screening</a:t>
            </a:r>
          </a:p>
        </p:txBody>
      </p:sp>
      <p:sp>
        <p:nvSpPr>
          <p:cNvPr id="3" name="Content Placeholder 2">
            <a:extLst>
              <a:ext uri="{FF2B5EF4-FFF2-40B4-BE49-F238E27FC236}">
                <a16:creationId xmlns:a16="http://schemas.microsoft.com/office/drawing/2014/main" id="{28CD08DF-A396-4F56-ADF3-81F7683F6317}"/>
              </a:ext>
            </a:extLst>
          </p:cNvPr>
          <p:cNvSpPr>
            <a:spLocks noGrp="1"/>
          </p:cNvSpPr>
          <p:nvPr>
            <p:ph idx="1"/>
          </p:nvPr>
        </p:nvSpPr>
        <p:spPr/>
        <p:txBody>
          <a:bodyPr/>
          <a:lstStyle/>
          <a:p>
            <a:r>
              <a:rPr lang="en-US" dirty="0"/>
              <a:t>Eligibility limited to Medicare &amp;/or Medicaid beneficiaries</a:t>
            </a:r>
          </a:p>
          <a:p>
            <a:r>
              <a:rPr lang="en-US" dirty="0"/>
              <a:t>Lack of integration with EHR</a:t>
            </a:r>
          </a:p>
          <a:p>
            <a:r>
              <a:rPr lang="en-US" dirty="0"/>
              <a:t>Length of time to complete screening</a:t>
            </a:r>
          </a:p>
          <a:p>
            <a:endParaRPr lang="en-US" dirty="0"/>
          </a:p>
        </p:txBody>
      </p:sp>
    </p:spTree>
    <p:extLst>
      <p:ext uri="{BB962C8B-B14F-4D97-AF65-F5344CB8AC3E}">
        <p14:creationId xmlns:p14="http://schemas.microsoft.com/office/powerpoint/2010/main" val="79425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eaLnBrk="1" fontAlgn="auto" hangingPunct="1">
              <a:spcBef>
                <a:spcPts val="0"/>
              </a:spcBef>
              <a:spcAft>
                <a:spcPts val="0"/>
              </a:spcAft>
            </a:pPr>
            <a:endParaRPr lang="en-US" sz="1800" dirty="0">
              <a:solidFill>
                <a:prstClr val="black"/>
              </a:solidFill>
            </a:endParaRPr>
          </a:p>
        </p:txBody>
      </p:sp>
      <p:sp>
        <p:nvSpPr>
          <p:cNvPr id="14" name="Title 13"/>
          <p:cNvSpPr>
            <a:spLocks noGrp="1"/>
          </p:cNvSpPr>
          <p:nvPr>
            <p:ph type="title"/>
          </p:nvPr>
        </p:nvSpPr>
        <p:spPr>
          <a:xfrm>
            <a:off x="497542" y="3159276"/>
            <a:ext cx="4455458" cy="584776"/>
          </a:xfrm>
        </p:spPr>
        <p:txBody>
          <a:bodyPr>
            <a:noAutofit/>
          </a:bodyPr>
          <a:lstStyle/>
          <a:p>
            <a:r>
              <a:rPr lang="en-US" dirty="0">
                <a:solidFill>
                  <a:srgbClr val="FDC00E"/>
                </a:solidFill>
              </a:rPr>
              <a:t>VISION &amp; Mission</a:t>
            </a:r>
          </a:p>
        </p:txBody>
      </p:sp>
      <p:sp>
        <p:nvSpPr>
          <p:cNvPr id="17" name="TextBox 16"/>
          <p:cNvSpPr txBox="1"/>
          <p:nvPr/>
        </p:nvSpPr>
        <p:spPr>
          <a:xfrm>
            <a:off x="501352" y="3939120"/>
            <a:ext cx="8323730" cy="1877437"/>
          </a:xfrm>
          <a:prstGeom prst="rect">
            <a:avLst/>
          </a:prstGeom>
          <a:noFill/>
        </p:spPr>
        <p:txBody>
          <a:bodyPr wrap="square" rtlCol="0">
            <a:spAutoFit/>
          </a:bodyPr>
          <a:lstStyle/>
          <a:p>
            <a:pPr marL="342900" indent="-342900" defTabSz="457200" eaLnBrk="1" fontAlgn="auto" hangingPunct="1">
              <a:spcBef>
                <a:spcPts val="2400"/>
              </a:spcBef>
              <a:spcAft>
                <a:spcPts val="0"/>
              </a:spcAft>
              <a:buFont typeface="Wingdings" panose="05000000000000000000" pitchFamily="2" charset="2"/>
              <a:buChar char="§"/>
            </a:pPr>
            <a:r>
              <a:rPr lang="en-US" sz="2400" dirty="0">
                <a:solidFill>
                  <a:prstClr val="white"/>
                </a:solidFill>
                <a:latin typeface="+mn-lt"/>
              </a:rPr>
              <a:t>Greater Cincinnati is healthy by design and everyone is connected to quality, affordable healthcare</a:t>
            </a:r>
          </a:p>
          <a:p>
            <a:pPr marL="342900" indent="-342900" defTabSz="457200" eaLnBrk="1" fontAlgn="auto" hangingPunct="1">
              <a:spcBef>
                <a:spcPts val="2400"/>
              </a:spcBef>
              <a:spcAft>
                <a:spcPts val="0"/>
              </a:spcAft>
              <a:buFont typeface="Wingdings" panose="05000000000000000000" pitchFamily="2" charset="2"/>
              <a:buChar char="§"/>
            </a:pPr>
            <a:r>
              <a:rPr lang="en-US" sz="2400" dirty="0">
                <a:solidFill>
                  <a:prstClr val="white"/>
                </a:solidFill>
                <a:latin typeface="+mn-lt"/>
              </a:rPr>
              <a:t>To lead data-driven improvement that results in healthier people, better care, and lower costs</a:t>
            </a:r>
          </a:p>
        </p:txBody>
      </p:sp>
      <p:pic>
        <p:nvPicPr>
          <p:cNvPr id="5" name="Picture 4"/>
          <p:cNvPicPr>
            <a:picLocks noChangeAspect="1"/>
          </p:cNvPicPr>
          <p:nvPr/>
        </p:nvPicPr>
        <p:blipFill>
          <a:blip r:embed="rId3"/>
          <a:stretch>
            <a:fillRect/>
          </a:stretch>
        </p:blipFill>
        <p:spPr>
          <a:xfrm>
            <a:off x="-655" y="675241"/>
            <a:ext cx="9158102" cy="2078523"/>
          </a:xfrm>
          <a:prstGeom prst="rect">
            <a:avLst/>
          </a:prstGeom>
        </p:spPr>
      </p:pic>
    </p:spTree>
    <p:extLst>
      <p:ext uri="{BB962C8B-B14F-4D97-AF65-F5344CB8AC3E}">
        <p14:creationId xmlns:p14="http://schemas.microsoft.com/office/powerpoint/2010/main" val="21068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 fill="hold"/>
                                        <p:tgtEl>
                                          <p:spTgt spid="18"/>
                                        </p:tgtEl>
                                        <p:attrNameLst>
                                          <p:attrName>ppt_x</p:attrName>
                                        </p:attrNameLst>
                                      </p:cBhvr>
                                      <p:tavLst>
                                        <p:tav tm="0">
                                          <p:val>
                                            <p:strVal val="#ppt_x"/>
                                          </p:val>
                                        </p:tav>
                                        <p:tav tm="100000">
                                          <p:val>
                                            <p:strVal val="#ppt_x"/>
                                          </p:val>
                                        </p:tav>
                                      </p:tavLst>
                                    </p:anim>
                                    <p:anim calcmode="lin" valueType="num">
                                      <p:cBhvr additive="base">
                                        <p:cTn id="8" dur="3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8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descr="Help">
            <a:extLst>
              <a:ext uri="{FF2B5EF4-FFF2-40B4-BE49-F238E27FC236}">
                <a16:creationId xmlns:a16="http://schemas.microsoft.com/office/drawing/2014/main" id="{683C1A3F-544B-4328-A4F1-B8DBB9949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6466" y="643466"/>
            <a:ext cx="5571067" cy="5571067"/>
          </a:xfrm>
          <a:prstGeom prst="rect">
            <a:avLst/>
          </a:prstGeom>
        </p:spPr>
      </p:pic>
    </p:spTree>
    <p:extLst>
      <p:ext uri="{BB962C8B-B14F-4D97-AF65-F5344CB8AC3E}">
        <p14:creationId xmlns:p14="http://schemas.microsoft.com/office/powerpoint/2010/main" val="138593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95250"/>
            <a:ext cx="9144000" cy="7048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6326" y="2362200"/>
            <a:ext cx="3891348" cy="1737632"/>
          </a:xfrm>
          <a:prstGeom prst="rect">
            <a:avLst/>
          </a:prstGeom>
        </p:spPr>
      </p:pic>
      <p:sp>
        <p:nvSpPr>
          <p:cNvPr id="7" name="TextBox 6">
            <a:extLst>
              <a:ext uri="{FF2B5EF4-FFF2-40B4-BE49-F238E27FC236}">
                <a16:creationId xmlns:a16="http://schemas.microsoft.com/office/drawing/2014/main" id="{0B5527CD-756C-4659-8F23-BD489324BDA9}"/>
              </a:ext>
            </a:extLst>
          </p:cNvPr>
          <p:cNvSpPr txBox="1"/>
          <p:nvPr/>
        </p:nvSpPr>
        <p:spPr>
          <a:xfrm>
            <a:off x="2054631" y="4520402"/>
            <a:ext cx="5034737" cy="769441"/>
          </a:xfrm>
          <a:prstGeom prst="rect">
            <a:avLst/>
          </a:prstGeom>
          <a:noFill/>
        </p:spPr>
        <p:txBody>
          <a:bodyPr wrap="square" rtlCol="0">
            <a:spAutoFit/>
          </a:bodyPr>
          <a:lstStyle/>
          <a:p>
            <a:pPr algn="ctr" defTabSz="914400" eaLnBrk="0" fontAlgn="base" hangingPunct="0">
              <a:spcBef>
                <a:spcPct val="0"/>
              </a:spcBef>
              <a:spcAft>
                <a:spcPct val="0"/>
              </a:spcAft>
            </a:pPr>
            <a:r>
              <a:rPr lang="en-US" sz="2200" b="1" dirty="0">
                <a:solidFill>
                  <a:prstClr val="white"/>
                </a:solidFill>
                <a:latin typeface="Roboto Slab" pitchFamily="2" charset="0"/>
                <a:ea typeface="Roboto Slab" pitchFamily="2" charset="0"/>
                <a:sym typeface="Gill Sans" charset="0"/>
              </a:rPr>
              <a:t>Kiana R. Trabue</a:t>
            </a:r>
          </a:p>
          <a:p>
            <a:pPr algn="ctr" defTabSz="914400" eaLnBrk="0" fontAlgn="base" hangingPunct="0">
              <a:spcBef>
                <a:spcPct val="0"/>
              </a:spcBef>
              <a:spcAft>
                <a:spcPct val="0"/>
              </a:spcAft>
            </a:pPr>
            <a:r>
              <a:rPr lang="en-US" sz="2200" b="1" dirty="0">
                <a:solidFill>
                  <a:prstClr val="white"/>
                </a:solidFill>
                <a:latin typeface="Roboto Slab" pitchFamily="2" charset="0"/>
                <a:ea typeface="Roboto Slab" pitchFamily="2" charset="0"/>
              </a:rPr>
              <a:t>ktrabue@healthcollab.org</a:t>
            </a:r>
            <a:endParaRPr lang="en-US" sz="2200" b="1" dirty="0">
              <a:solidFill>
                <a:prstClr val="white"/>
              </a:solidFill>
              <a:latin typeface="Roboto Slab" pitchFamily="2" charset="0"/>
              <a:ea typeface="Roboto Slab" pitchFamily="2" charset="0"/>
              <a:sym typeface="Gill Sans" charset="0"/>
            </a:endParaRPr>
          </a:p>
        </p:txBody>
      </p:sp>
    </p:spTree>
    <p:extLst>
      <p:ext uri="{BB962C8B-B14F-4D97-AF65-F5344CB8AC3E}">
        <p14:creationId xmlns:p14="http://schemas.microsoft.com/office/powerpoint/2010/main" val="411601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5" name="Content Placeholder 4"/>
          <p:cNvSpPr>
            <a:spLocks noGrp="1"/>
          </p:cNvSpPr>
          <p:nvPr>
            <p:ph idx="1"/>
          </p:nvPr>
        </p:nvSpPr>
        <p:spPr>
          <a:xfrm>
            <a:off x="457200" y="1527124"/>
            <a:ext cx="8229600" cy="1242588"/>
          </a:xfrm>
        </p:spPr>
        <p:txBody>
          <a:bodyPr/>
          <a:lstStyle/>
          <a:p>
            <a:pPr marL="0" indent="0">
              <a:buNone/>
            </a:pPr>
            <a:r>
              <a:rPr lang="en-US" dirty="0"/>
              <a:t>Neutral forum for all stakeholders </a:t>
            </a:r>
          </a:p>
          <a:p>
            <a:pPr marL="0" indent="0">
              <a:buNone/>
            </a:pPr>
            <a:r>
              <a:rPr lang="en-US" dirty="0"/>
              <a:t>concerned with health and healthcare</a:t>
            </a:r>
          </a:p>
          <a:p>
            <a:endParaRPr lang="en-US" dirty="0"/>
          </a:p>
        </p:txBody>
      </p:sp>
      <p:grpSp>
        <p:nvGrpSpPr>
          <p:cNvPr id="6" name="Group 5"/>
          <p:cNvGrpSpPr/>
          <p:nvPr/>
        </p:nvGrpSpPr>
        <p:grpSpPr>
          <a:xfrm>
            <a:off x="457200" y="3175957"/>
            <a:ext cx="8134360" cy="1814007"/>
            <a:chOff x="457200" y="2705174"/>
            <a:chExt cx="8134360" cy="1814007"/>
          </a:xfrm>
        </p:grpSpPr>
        <p:cxnSp>
          <p:nvCxnSpPr>
            <p:cNvPr id="7" name="Straight Arrow Connector 6"/>
            <p:cNvCxnSpPr/>
            <p:nvPr/>
          </p:nvCxnSpPr>
          <p:spPr>
            <a:xfrm>
              <a:off x="457200" y="3328879"/>
              <a:ext cx="8001000" cy="0"/>
            </a:xfrm>
            <a:prstGeom prst="straightConnector1">
              <a:avLst/>
            </a:prstGeom>
            <a:ln w="19050">
              <a:solidFill>
                <a:schemeClr val="tx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24"/>
            <p:cNvGrpSpPr/>
            <p:nvPr/>
          </p:nvGrpSpPr>
          <p:grpSpPr>
            <a:xfrm>
              <a:off x="6575336" y="2749295"/>
              <a:ext cx="2016224" cy="1769886"/>
              <a:chOff x="5883086" y="2132856"/>
              <a:chExt cx="2016224" cy="1769886"/>
            </a:xfrm>
          </p:grpSpPr>
          <p:grpSp>
            <p:nvGrpSpPr>
              <p:cNvPr id="22" name="Group 12"/>
              <p:cNvGrpSpPr/>
              <p:nvPr/>
            </p:nvGrpSpPr>
            <p:grpSpPr>
              <a:xfrm>
                <a:off x="5883086" y="2132856"/>
                <a:ext cx="2016224" cy="1769886"/>
                <a:chOff x="4667271" y="2819765"/>
                <a:chExt cx="1555271" cy="1365251"/>
              </a:xfrm>
            </p:grpSpPr>
            <p:sp>
              <p:nvSpPr>
                <p:cNvPr id="24" name="Oval 23"/>
                <p:cNvSpPr/>
                <p:nvPr/>
              </p:nvSpPr>
              <p:spPr>
                <a:xfrm>
                  <a:off x="4988821" y="2819765"/>
                  <a:ext cx="832096" cy="832096"/>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eaLnBrk="1" fontAlgn="auto" hangingPunct="1">
                    <a:spcBef>
                      <a:spcPts val="0"/>
                    </a:spcBef>
                    <a:spcAft>
                      <a:spcPts val="0"/>
                    </a:spcAft>
                  </a:pPr>
                  <a:endParaRPr lang="en-US" sz="8800" dirty="0">
                    <a:solidFill>
                      <a:prstClr val="white"/>
                    </a:solidFill>
                  </a:endParaRPr>
                </a:p>
              </p:txBody>
            </p:sp>
            <p:sp>
              <p:nvSpPr>
                <p:cNvPr id="25" name="Text Box 10"/>
                <p:cNvSpPr txBox="1">
                  <a:spLocks noChangeArrowheads="1"/>
                </p:cNvSpPr>
                <p:nvPr/>
              </p:nvSpPr>
              <p:spPr bwMode="auto">
                <a:xfrm>
                  <a:off x="4667271" y="3722063"/>
                  <a:ext cx="1555271" cy="462953"/>
                </a:xfrm>
                <a:prstGeom prst="rect">
                  <a:avLst/>
                </a:prstGeom>
                <a:noFill/>
                <a:ln w="9525">
                  <a:noFill/>
                  <a:miter lim="800000"/>
                  <a:headEnd/>
                  <a:tailEnd/>
                </a:ln>
              </p:spPr>
              <p:txBody>
                <a:bodyPr wrap="square" lIns="45720" tIns="22860" rIns="45720" bIns="22860">
                  <a:spAutoFit/>
                </a:bodyPr>
                <a:lstStyle/>
                <a:p>
                  <a:pPr algn="ctr" defTabSz="457200" eaLnBrk="1" fontAlgn="auto" hangingPunct="1">
                    <a:spcBef>
                      <a:spcPts val="0"/>
                    </a:spcBef>
                    <a:spcAft>
                      <a:spcPts val="0"/>
                    </a:spcAft>
                  </a:pPr>
                  <a:r>
                    <a:rPr lang="en-US" sz="1800" dirty="0">
                      <a:solidFill>
                        <a:srgbClr val="204485"/>
                      </a:solidFill>
                      <a:latin typeface="Arial"/>
                      <a:ea typeface="+mn-ea"/>
                      <a:cs typeface="+mn-cs"/>
                    </a:rPr>
                    <a:t>Those </a:t>
                  </a:r>
                  <a:r>
                    <a:rPr lang="en-US" sz="1800" b="1" i="1" dirty="0">
                      <a:solidFill>
                        <a:srgbClr val="204485"/>
                      </a:solidFill>
                      <a:latin typeface="Arial"/>
                      <a:ea typeface="+mn-ea"/>
                      <a:cs typeface="+mn-cs"/>
                    </a:rPr>
                    <a:t>paying </a:t>
                  </a:r>
                </a:p>
                <a:p>
                  <a:pPr algn="ctr" defTabSz="457200" eaLnBrk="1" fontAlgn="auto" hangingPunct="1">
                    <a:spcBef>
                      <a:spcPts val="0"/>
                    </a:spcBef>
                    <a:spcAft>
                      <a:spcPts val="0"/>
                    </a:spcAft>
                  </a:pPr>
                  <a:r>
                    <a:rPr lang="en-US" sz="1800" dirty="0">
                      <a:solidFill>
                        <a:srgbClr val="204485"/>
                      </a:solidFill>
                      <a:latin typeface="Arial"/>
                      <a:ea typeface="+mn-ea"/>
                      <a:cs typeface="+mn-cs"/>
                    </a:rPr>
                    <a:t>for</a:t>
                  </a:r>
                  <a:r>
                    <a:rPr lang="en-US" sz="1800" b="1" i="1" dirty="0">
                      <a:solidFill>
                        <a:srgbClr val="204485"/>
                      </a:solidFill>
                      <a:latin typeface="Arial"/>
                      <a:ea typeface="+mn-ea"/>
                      <a:cs typeface="+mn-cs"/>
                    </a:rPr>
                    <a:t> </a:t>
                  </a:r>
                  <a:r>
                    <a:rPr lang="en-US" sz="1800" dirty="0">
                      <a:solidFill>
                        <a:srgbClr val="204485"/>
                      </a:solidFill>
                      <a:latin typeface="Arial"/>
                      <a:ea typeface="+mn-ea"/>
                      <a:cs typeface="+mn-cs"/>
                    </a:rPr>
                    <a:t>healthcare</a:t>
                  </a:r>
                </a:p>
              </p:txBody>
            </p:sp>
          </p:grpSp>
          <p:pic>
            <p:nvPicPr>
              <p:cNvPr id="23" name="Picture 22"/>
              <p:cNvPicPr>
                <a:picLocks noChangeAspect="1"/>
              </p:cNvPicPr>
              <p:nvPr/>
            </p:nvPicPr>
            <p:blipFill>
              <a:blip r:embed="rId2" cstate="print"/>
              <a:stretch>
                <a:fillRect/>
              </a:stretch>
            </p:blipFill>
            <p:spPr>
              <a:xfrm>
                <a:off x="6565811" y="2428309"/>
                <a:ext cx="576064" cy="504106"/>
              </a:xfrm>
              <a:prstGeom prst="rect">
                <a:avLst/>
              </a:prstGeom>
            </p:spPr>
          </p:pic>
        </p:grpSp>
        <p:grpSp>
          <p:nvGrpSpPr>
            <p:cNvPr id="9" name="Group 41"/>
            <p:cNvGrpSpPr/>
            <p:nvPr/>
          </p:nvGrpSpPr>
          <p:grpSpPr>
            <a:xfrm>
              <a:off x="4495800" y="2743200"/>
              <a:ext cx="1872208" cy="1772206"/>
              <a:chOff x="1274574" y="2781374"/>
              <a:chExt cx="1872208" cy="1772206"/>
            </a:xfrm>
          </p:grpSpPr>
          <p:sp>
            <p:nvSpPr>
              <p:cNvPr id="18" name="Text Box 10"/>
              <p:cNvSpPr txBox="1">
                <a:spLocks noChangeArrowheads="1"/>
              </p:cNvSpPr>
              <p:nvPr/>
            </p:nvSpPr>
            <p:spPr bwMode="auto">
              <a:xfrm>
                <a:off x="1274574" y="3953417"/>
                <a:ext cx="1872208" cy="600163"/>
              </a:xfrm>
              <a:prstGeom prst="rect">
                <a:avLst/>
              </a:prstGeom>
              <a:noFill/>
              <a:ln w="9525">
                <a:noFill/>
                <a:miter lim="800000"/>
                <a:headEnd/>
                <a:tailEnd/>
              </a:ln>
            </p:spPr>
            <p:txBody>
              <a:bodyPr wrap="square" lIns="45720" tIns="22860" rIns="45720" bIns="22860" anchor="t">
                <a:spAutoFit/>
              </a:bodyPr>
              <a:lstStyle/>
              <a:p>
                <a:pPr algn="ctr" defTabSz="457200" eaLnBrk="1" fontAlgn="auto" hangingPunct="1">
                  <a:spcBef>
                    <a:spcPts val="0"/>
                  </a:spcBef>
                  <a:spcAft>
                    <a:spcPts val="0"/>
                  </a:spcAft>
                </a:pPr>
                <a:r>
                  <a:rPr lang="en-US" sz="1800" dirty="0">
                    <a:solidFill>
                      <a:srgbClr val="204485"/>
                    </a:solidFill>
                    <a:latin typeface="Arial"/>
                    <a:ea typeface="+mn-ea"/>
                    <a:cs typeface="+mn-cs"/>
                  </a:rPr>
                  <a:t>Those </a:t>
                </a:r>
                <a:r>
                  <a:rPr lang="en-US" sz="1800" b="1" i="1" dirty="0">
                    <a:solidFill>
                      <a:srgbClr val="204485"/>
                    </a:solidFill>
                    <a:latin typeface="Arial"/>
                    <a:ea typeface="+mn-ea"/>
                    <a:cs typeface="+mn-cs"/>
                  </a:rPr>
                  <a:t>providing</a:t>
                </a:r>
                <a:r>
                  <a:rPr lang="en-US" sz="1800" dirty="0">
                    <a:solidFill>
                      <a:srgbClr val="204485"/>
                    </a:solidFill>
                    <a:latin typeface="Arial"/>
                    <a:ea typeface="+mn-ea"/>
                    <a:cs typeface="+mn-cs"/>
                  </a:rPr>
                  <a:t> healthcare</a:t>
                </a:r>
              </a:p>
            </p:txBody>
          </p:sp>
          <p:grpSp>
            <p:nvGrpSpPr>
              <p:cNvPr id="19" name="Group 40"/>
              <p:cNvGrpSpPr/>
              <p:nvPr/>
            </p:nvGrpSpPr>
            <p:grpSpPr>
              <a:xfrm>
                <a:off x="1634855" y="2781374"/>
                <a:ext cx="1078714" cy="1078713"/>
                <a:chOff x="1634855" y="2749899"/>
                <a:chExt cx="1078714" cy="1078713"/>
              </a:xfrm>
            </p:grpSpPr>
            <p:sp>
              <p:nvSpPr>
                <p:cNvPr id="20" name="Oval 19"/>
                <p:cNvSpPr/>
                <p:nvPr/>
              </p:nvSpPr>
              <p:spPr>
                <a:xfrm>
                  <a:off x="1634855" y="2749899"/>
                  <a:ext cx="1078714" cy="1078713"/>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eaLnBrk="1" fontAlgn="auto" hangingPunct="1">
                    <a:spcBef>
                      <a:spcPts val="0"/>
                    </a:spcBef>
                    <a:spcAft>
                      <a:spcPts val="0"/>
                    </a:spcAft>
                  </a:pPr>
                  <a:endParaRPr lang="en-US" sz="8800" dirty="0">
                    <a:solidFill>
                      <a:prstClr val="white"/>
                    </a:solidFill>
                  </a:endParaRPr>
                </a:p>
              </p:txBody>
            </p:sp>
            <p:pic>
              <p:nvPicPr>
                <p:cNvPr id="21" name="Picture 20"/>
                <p:cNvPicPr>
                  <a:picLocks noChangeAspect="1"/>
                </p:cNvPicPr>
                <p:nvPr/>
              </p:nvPicPr>
              <p:blipFill>
                <a:blip r:embed="rId3" cstate="print"/>
                <a:stretch>
                  <a:fillRect/>
                </a:stretch>
              </p:blipFill>
              <p:spPr>
                <a:xfrm>
                  <a:off x="1919817" y="2971800"/>
                  <a:ext cx="508790" cy="641332"/>
                </a:xfrm>
                <a:prstGeom prst="rect">
                  <a:avLst/>
                </a:prstGeom>
              </p:spPr>
            </p:pic>
          </p:grpSp>
        </p:grpSp>
        <p:grpSp>
          <p:nvGrpSpPr>
            <p:cNvPr id="10" name="Group 8"/>
            <p:cNvGrpSpPr/>
            <p:nvPr/>
          </p:nvGrpSpPr>
          <p:grpSpPr>
            <a:xfrm>
              <a:off x="2438400" y="2749296"/>
              <a:ext cx="1935955" cy="1764609"/>
              <a:chOff x="2976636" y="2819765"/>
              <a:chExt cx="1493354" cy="1361181"/>
            </a:xfrm>
          </p:grpSpPr>
          <p:sp>
            <p:nvSpPr>
              <p:cNvPr id="16" name="Oval 15"/>
              <p:cNvSpPr/>
              <p:nvPr/>
            </p:nvSpPr>
            <p:spPr>
              <a:xfrm>
                <a:off x="3299187" y="2819765"/>
                <a:ext cx="832096" cy="832096"/>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eaLnBrk="1" fontAlgn="auto" hangingPunct="1">
                  <a:spcBef>
                    <a:spcPts val="0"/>
                  </a:spcBef>
                  <a:spcAft>
                    <a:spcPts val="0"/>
                  </a:spcAft>
                </a:pPr>
                <a:endParaRPr lang="en-US" sz="8800" dirty="0">
                  <a:solidFill>
                    <a:prstClr val="white"/>
                  </a:solidFill>
                </a:endParaRPr>
              </a:p>
            </p:txBody>
          </p:sp>
          <p:sp>
            <p:nvSpPr>
              <p:cNvPr id="17" name="Text Box 10"/>
              <p:cNvSpPr txBox="1">
                <a:spLocks noChangeArrowheads="1"/>
              </p:cNvSpPr>
              <p:nvPr/>
            </p:nvSpPr>
            <p:spPr bwMode="auto">
              <a:xfrm>
                <a:off x="2976636" y="3717992"/>
                <a:ext cx="1493354" cy="462954"/>
              </a:xfrm>
              <a:prstGeom prst="rect">
                <a:avLst/>
              </a:prstGeom>
              <a:noFill/>
              <a:ln w="9525">
                <a:noFill/>
                <a:miter lim="800000"/>
                <a:headEnd/>
                <a:tailEnd/>
              </a:ln>
            </p:spPr>
            <p:txBody>
              <a:bodyPr wrap="square" lIns="45720" tIns="22860" rIns="45720" bIns="22860">
                <a:spAutoFit/>
              </a:bodyPr>
              <a:lstStyle/>
              <a:p>
                <a:pPr algn="ctr" defTabSz="457200" eaLnBrk="1" fontAlgn="auto" hangingPunct="1">
                  <a:spcBef>
                    <a:spcPts val="0"/>
                  </a:spcBef>
                  <a:spcAft>
                    <a:spcPts val="0"/>
                  </a:spcAft>
                </a:pPr>
                <a:r>
                  <a:rPr lang="en-US" sz="1800" dirty="0">
                    <a:solidFill>
                      <a:srgbClr val="204485"/>
                    </a:solidFill>
                    <a:latin typeface="Arial"/>
                    <a:ea typeface="+mn-ea"/>
                    <a:cs typeface="+mn-cs"/>
                  </a:rPr>
                  <a:t>Those </a:t>
                </a:r>
                <a:r>
                  <a:rPr lang="en-US" sz="1800" b="1" i="1" dirty="0">
                    <a:solidFill>
                      <a:srgbClr val="204485"/>
                    </a:solidFill>
                    <a:latin typeface="Arial"/>
                    <a:ea typeface="+mn-ea"/>
                    <a:cs typeface="+mn-cs"/>
                  </a:rPr>
                  <a:t>receiving </a:t>
                </a:r>
                <a:r>
                  <a:rPr lang="en-US" sz="1800" dirty="0">
                    <a:solidFill>
                      <a:srgbClr val="204485"/>
                    </a:solidFill>
                    <a:latin typeface="Arial"/>
                    <a:ea typeface="+mn-ea"/>
                    <a:cs typeface="+mn-cs"/>
                  </a:rPr>
                  <a:t>healthcare</a:t>
                </a:r>
              </a:p>
            </p:txBody>
          </p:sp>
        </p:grpSp>
        <p:pic>
          <p:nvPicPr>
            <p:cNvPr id="11" name="Picture 3" descr="C:\Users\Michelle\AppData\Local\Microsoft\Windows\Temporary Internet Files\Content.IE5\4WDKPIZB\MC900442092[1].wmf"/>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2971800" y="3068201"/>
              <a:ext cx="875377" cy="4429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57200" y="2705174"/>
              <a:ext cx="1935955" cy="1790626"/>
              <a:chOff x="2976636" y="2819766"/>
              <a:chExt cx="1493354" cy="1381251"/>
            </a:xfrm>
          </p:grpSpPr>
          <p:sp>
            <p:nvSpPr>
              <p:cNvPr id="14" name="Oval 13"/>
              <p:cNvSpPr/>
              <p:nvPr/>
            </p:nvSpPr>
            <p:spPr>
              <a:xfrm>
                <a:off x="3299187" y="2819766"/>
                <a:ext cx="832096" cy="832096"/>
              </a:xfrm>
              <a:prstGeom prst="ellipse">
                <a:avLst/>
              </a:prstGeom>
              <a:solidFill>
                <a:srgbClr val="71B01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eaLnBrk="1" fontAlgn="auto" hangingPunct="1">
                  <a:spcBef>
                    <a:spcPts val="0"/>
                  </a:spcBef>
                  <a:spcAft>
                    <a:spcPts val="0"/>
                  </a:spcAft>
                </a:pPr>
                <a:endParaRPr lang="en-US" sz="8800" dirty="0">
                  <a:solidFill>
                    <a:prstClr val="white"/>
                  </a:solidFill>
                </a:endParaRPr>
              </a:p>
            </p:txBody>
          </p:sp>
          <p:sp>
            <p:nvSpPr>
              <p:cNvPr id="15" name="Text Box 10"/>
              <p:cNvSpPr txBox="1">
                <a:spLocks noChangeArrowheads="1"/>
              </p:cNvSpPr>
              <p:nvPr/>
            </p:nvSpPr>
            <p:spPr bwMode="auto">
              <a:xfrm>
                <a:off x="2976636" y="3738063"/>
                <a:ext cx="1493354" cy="462954"/>
              </a:xfrm>
              <a:prstGeom prst="rect">
                <a:avLst/>
              </a:prstGeom>
              <a:noFill/>
              <a:ln w="9525">
                <a:noFill/>
                <a:miter lim="800000"/>
                <a:headEnd/>
                <a:tailEnd/>
              </a:ln>
            </p:spPr>
            <p:txBody>
              <a:bodyPr wrap="square" lIns="45720" tIns="22860" rIns="45720" bIns="22860">
                <a:spAutoFit/>
              </a:bodyPr>
              <a:lstStyle/>
              <a:p>
                <a:pPr algn="ctr" defTabSz="457200" eaLnBrk="1" fontAlgn="auto" hangingPunct="1">
                  <a:spcBef>
                    <a:spcPts val="0"/>
                  </a:spcBef>
                  <a:spcAft>
                    <a:spcPts val="0"/>
                  </a:spcAft>
                </a:pPr>
                <a:r>
                  <a:rPr lang="en-US" sz="1800" dirty="0">
                    <a:solidFill>
                      <a:srgbClr val="204485"/>
                    </a:solidFill>
                    <a:latin typeface="Arial"/>
                    <a:ea typeface="+mn-ea"/>
                    <a:cs typeface="+mn-cs"/>
                  </a:rPr>
                  <a:t>Those </a:t>
                </a:r>
                <a:r>
                  <a:rPr lang="en-US" sz="1800" b="1" i="1" dirty="0">
                    <a:solidFill>
                      <a:srgbClr val="204485"/>
                    </a:solidFill>
                    <a:latin typeface="Arial"/>
                    <a:ea typeface="+mn-ea"/>
                    <a:cs typeface="+mn-cs"/>
                  </a:rPr>
                  <a:t>improving </a:t>
                </a:r>
                <a:r>
                  <a:rPr lang="en-US" sz="1800" dirty="0">
                    <a:solidFill>
                      <a:srgbClr val="204485"/>
                    </a:solidFill>
                    <a:latin typeface="Arial"/>
                    <a:ea typeface="+mn-ea"/>
                    <a:cs typeface="+mn-cs"/>
                  </a:rPr>
                  <a:t>community health</a:t>
                </a:r>
              </a:p>
            </p:txBody>
          </p:sp>
        </p:grpSp>
        <p:pic>
          <p:nvPicPr>
            <p:cNvPr id="13"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751" y="3004346"/>
              <a:ext cx="660849" cy="50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8902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1536915" y="2290104"/>
            <a:ext cx="5993970" cy="3124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7" name="Rectangle 6"/>
          <p:cNvSpPr/>
          <p:nvPr/>
        </p:nvSpPr>
        <p:spPr>
          <a:xfrm rot="5400000">
            <a:off x="-1502640" y="2340339"/>
            <a:ext cx="6002783" cy="30149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2" name="Rectangle 11"/>
          <p:cNvSpPr/>
          <p:nvPr/>
        </p:nvSpPr>
        <p:spPr>
          <a:xfrm rot="5400000">
            <a:off x="4630371" y="2332383"/>
            <a:ext cx="5982434" cy="305117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5" name="Flowchart: Manual Input 14"/>
          <p:cNvSpPr/>
          <p:nvPr/>
        </p:nvSpPr>
        <p:spPr>
          <a:xfrm rot="10800000">
            <a:off x="6095996" y="-8"/>
            <a:ext cx="3051183" cy="1505449"/>
          </a:xfrm>
          <a:prstGeom prst="flowChartManualInp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4" name="Flowchart: Manual Input 3"/>
          <p:cNvSpPr/>
          <p:nvPr/>
        </p:nvSpPr>
        <p:spPr>
          <a:xfrm rot="10800000">
            <a:off x="-8709" y="1"/>
            <a:ext cx="3014921" cy="1509006"/>
          </a:xfrm>
          <a:prstGeom prst="flowChartManualInp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7" name="TextBox 16"/>
          <p:cNvSpPr txBox="1"/>
          <p:nvPr/>
        </p:nvSpPr>
        <p:spPr>
          <a:xfrm>
            <a:off x="209357" y="322221"/>
            <a:ext cx="2606576" cy="830997"/>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prstClr val="white"/>
                </a:solidFill>
                <a:latin typeface="Source Sans Pro" panose="020B0503030403020204" pitchFamily="34" charset="0"/>
                <a:ea typeface="+mn-ea"/>
                <a:cs typeface="+mn-cs"/>
              </a:rPr>
              <a:t>Collective  </a:t>
            </a:r>
          </a:p>
          <a:p>
            <a:pPr algn="ctr" defTabSz="457200" eaLnBrk="1" fontAlgn="auto" hangingPunct="1">
              <a:spcBef>
                <a:spcPts val="0"/>
              </a:spcBef>
              <a:spcAft>
                <a:spcPts val="0"/>
              </a:spcAft>
            </a:pPr>
            <a:r>
              <a:rPr lang="en-US" sz="2400" b="1" dirty="0">
                <a:solidFill>
                  <a:prstClr val="white"/>
                </a:solidFill>
                <a:latin typeface="Source Sans Pro" panose="020B0503030403020204" pitchFamily="34" charset="0"/>
                <a:ea typeface="+mn-ea"/>
                <a:cs typeface="+mn-cs"/>
              </a:rPr>
              <a:t>Impact</a:t>
            </a:r>
          </a:p>
        </p:txBody>
      </p:sp>
      <p:sp>
        <p:nvSpPr>
          <p:cNvPr id="19" name="TextBox 18"/>
          <p:cNvSpPr txBox="1"/>
          <p:nvPr/>
        </p:nvSpPr>
        <p:spPr>
          <a:xfrm>
            <a:off x="6404741" y="322221"/>
            <a:ext cx="2358714" cy="830997"/>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prstClr val="white"/>
                </a:solidFill>
                <a:latin typeface="Source Sans Pro" panose="020B0503030403020204" pitchFamily="34" charset="0"/>
                <a:ea typeface="+mn-ea"/>
                <a:cs typeface="+mn-cs"/>
              </a:rPr>
              <a:t>Professional </a:t>
            </a:r>
          </a:p>
          <a:p>
            <a:pPr algn="ctr" defTabSz="457200" eaLnBrk="1" fontAlgn="auto" hangingPunct="1">
              <a:spcBef>
                <a:spcPts val="0"/>
              </a:spcBef>
              <a:spcAft>
                <a:spcPts val="0"/>
              </a:spcAft>
            </a:pPr>
            <a:r>
              <a:rPr lang="en-US" sz="2400" b="1" dirty="0">
                <a:solidFill>
                  <a:prstClr val="white"/>
                </a:solidFill>
                <a:latin typeface="Source Sans Pro" panose="020B0503030403020204" pitchFamily="34" charset="0"/>
                <a:ea typeface="+mn-ea"/>
                <a:cs typeface="+mn-cs"/>
              </a:rPr>
              <a:t>Services</a:t>
            </a:r>
          </a:p>
        </p:txBody>
      </p:sp>
      <p:sp>
        <p:nvSpPr>
          <p:cNvPr id="21" name="TextBox 20"/>
          <p:cNvSpPr txBox="1"/>
          <p:nvPr/>
        </p:nvSpPr>
        <p:spPr>
          <a:xfrm>
            <a:off x="252734" y="3733946"/>
            <a:ext cx="2457622" cy="2308324"/>
          </a:xfrm>
          <a:prstGeom prst="rect">
            <a:avLst/>
          </a:prstGeom>
          <a:noFill/>
          <a:ln>
            <a:noFill/>
          </a:ln>
        </p:spPr>
        <p:txBody>
          <a:bodyPr wrap="square" rtlCol="0" anchor="ctr">
            <a:spAutoFit/>
          </a:bodyPr>
          <a:lstStyle/>
          <a:p>
            <a:pPr algn="ctr" defTabSz="457200" eaLnBrk="1" fontAlgn="auto" hangingPunct="1">
              <a:spcBef>
                <a:spcPts val="0"/>
              </a:spcBef>
              <a:spcAft>
                <a:spcPts val="0"/>
              </a:spcAft>
            </a:pPr>
            <a:r>
              <a:rPr lang="en-US" sz="1800" dirty="0">
                <a:solidFill>
                  <a:prstClr val="black">
                    <a:lumMod val="75000"/>
                    <a:lumOff val="25000"/>
                  </a:prstClr>
                </a:solidFill>
                <a:latin typeface="Arial"/>
                <a:ea typeface="+mn-ea"/>
                <a:cs typeface="+mn-cs"/>
              </a:rPr>
              <a:t>We provide insight into regional health issues, help catalyze community will around solutions, and measure progress on shared community aims</a:t>
            </a:r>
          </a:p>
        </p:txBody>
      </p:sp>
      <p:sp>
        <p:nvSpPr>
          <p:cNvPr id="22" name="TextBox 21"/>
          <p:cNvSpPr txBox="1"/>
          <p:nvPr/>
        </p:nvSpPr>
        <p:spPr>
          <a:xfrm>
            <a:off x="3317580" y="3730597"/>
            <a:ext cx="2432639" cy="2308324"/>
          </a:xfrm>
          <a:prstGeom prst="rect">
            <a:avLst/>
          </a:prstGeom>
          <a:noFill/>
          <a:ln>
            <a:noFill/>
          </a:ln>
        </p:spPr>
        <p:txBody>
          <a:bodyPr wrap="square" rtlCol="0" anchor="ctr">
            <a:spAutoFit/>
          </a:bodyPr>
          <a:lstStyle/>
          <a:p>
            <a:pPr algn="ctr" defTabSz="457200" eaLnBrk="1" fontAlgn="auto" hangingPunct="1">
              <a:spcBef>
                <a:spcPts val="0"/>
              </a:spcBef>
              <a:spcAft>
                <a:spcPts val="0"/>
              </a:spcAft>
            </a:pPr>
            <a:r>
              <a:rPr lang="en-US" sz="1800" dirty="0">
                <a:solidFill>
                  <a:prstClr val="black">
                    <a:lumMod val="75000"/>
                    <a:lumOff val="25000"/>
                  </a:prstClr>
                </a:solidFill>
                <a:latin typeface="Arial"/>
                <a:ea typeface="+mn-ea"/>
                <a:cs typeface="+mn-cs"/>
              </a:rPr>
              <a:t>We expertly manage </a:t>
            </a:r>
          </a:p>
          <a:p>
            <a:pPr algn="ctr" defTabSz="457200" eaLnBrk="1" fontAlgn="auto" hangingPunct="1">
              <a:spcBef>
                <a:spcPts val="0"/>
              </a:spcBef>
              <a:spcAft>
                <a:spcPts val="0"/>
              </a:spcAft>
            </a:pPr>
            <a:r>
              <a:rPr lang="en-US" sz="1800" dirty="0">
                <a:solidFill>
                  <a:prstClr val="black">
                    <a:lumMod val="75000"/>
                    <a:lumOff val="25000"/>
                  </a:prstClr>
                </a:solidFill>
                <a:latin typeface="Arial"/>
                <a:ea typeface="+mn-ea"/>
                <a:cs typeface="+mn-cs"/>
              </a:rPr>
              <a:t>large-scale improvement initiatives that involve multiple stakeholders working together toward a defined common goal</a:t>
            </a:r>
          </a:p>
        </p:txBody>
      </p:sp>
      <p:sp>
        <p:nvSpPr>
          <p:cNvPr id="14" name="Flowchart: Manual Input 13"/>
          <p:cNvSpPr/>
          <p:nvPr/>
        </p:nvSpPr>
        <p:spPr>
          <a:xfrm rot="10800000">
            <a:off x="3006214" y="0"/>
            <a:ext cx="3089783" cy="1505447"/>
          </a:xfrm>
          <a:prstGeom prst="flowChartManualInpu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24" name="TextBox 23"/>
          <p:cNvSpPr txBox="1"/>
          <p:nvPr/>
        </p:nvSpPr>
        <p:spPr>
          <a:xfrm>
            <a:off x="6362280" y="3730597"/>
            <a:ext cx="2518618" cy="2862322"/>
          </a:xfrm>
          <a:prstGeom prst="rect">
            <a:avLst/>
          </a:prstGeom>
          <a:noFill/>
          <a:ln>
            <a:noFill/>
          </a:ln>
        </p:spPr>
        <p:txBody>
          <a:bodyPr wrap="square" rtlCol="0" anchor="t">
            <a:spAutoFit/>
          </a:bodyPr>
          <a:lstStyle/>
          <a:p>
            <a:pPr algn="ctr" defTabSz="457200" eaLnBrk="1" fontAlgn="auto" hangingPunct="1">
              <a:spcBef>
                <a:spcPts val="0"/>
              </a:spcBef>
              <a:spcAft>
                <a:spcPts val="0"/>
              </a:spcAft>
            </a:pPr>
            <a:r>
              <a:rPr lang="en-US" sz="1800" dirty="0">
                <a:solidFill>
                  <a:prstClr val="black">
                    <a:lumMod val="75000"/>
                    <a:lumOff val="25000"/>
                  </a:prstClr>
                </a:solidFill>
                <a:latin typeface="Arial"/>
                <a:ea typeface="+mn-ea"/>
                <a:cs typeface="+mn-cs"/>
              </a:rPr>
              <a:t>We provide data and value-added solutions that help our stake-holders succeed, and with our partners, accelerate innovation to make health and healthcare a competitive advantage for the region</a:t>
            </a:r>
          </a:p>
        </p:txBody>
      </p:sp>
      <p:pic>
        <p:nvPicPr>
          <p:cNvPr id="27" name="Picture 26"/>
          <p:cNvPicPr>
            <a:picLocks noChangeAspect="1"/>
          </p:cNvPicPr>
          <p:nvPr/>
        </p:nvPicPr>
        <p:blipFill>
          <a:blip r:embed="rId2"/>
          <a:stretch>
            <a:fillRect/>
          </a:stretch>
        </p:blipFill>
        <p:spPr>
          <a:xfrm>
            <a:off x="816305" y="1801728"/>
            <a:ext cx="1310744" cy="1492230"/>
          </a:xfrm>
          <a:prstGeom prst="rect">
            <a:avLst/>
          </a:prstGeom>
        </p:spPr>
      </p:pic>
      <p:pic>
        <p:nvPicPr>
          <p:cNvPr id="28" name="Picture 27"/>
          <p:cNvPicPr>
            <a:picLocks noChangeAspect="1"/>
          </p:cNvPicPr>
          <p:nvPr/>
        </p:nvPicPr>
        <p:blipFill>
          <a:blip r:embed="rId3"/>
          <a:stretch>
            <a:fillRect/>
          </a:stretch>
        </p:blipFill>
        <p:spPr>
          <a:xfrm>
            <a:off x="3636829" y="1878523"/>
            <a:ext cx="1838600" cy="1423026"/>
          </a:xfrm>
          <a:prstGeom prst="rect">
            <a:avLst/>
          </a:prstGeom>
        </p:spPr>
      </p:pic>
      <p:pic>
        <p:nvPicPr>
          <p:cNvPr id="30" name="Picture 29"/>
          <p:cNvPicPr>
            <a:picLocks noChangeAspect="1"/>
          </p:cNvPicPr>
          <p:nvPr/>
        </p:nvPicPr>
        <p:blipFill>
          <a:blip r:embed="rId4"/>
          <a:stretch>
            <a:fillRect/>
          </a:stretch>
        </p:blipFill>
        <p:spPr>
          <a:xfrm>
            <a:off x="6798765" y="1822075"/>
            <a:ext cx="1645647" cy="1468842"/>
          </a:xfrm>
          <a:prstGeom prst="rect">
            <a:avLst/>
          </a:prstGeom>
        </p:spPr>
      </p:pic>
      <p:sp>
        <p:nvSpPr>
          <p:cNvPr id="18" name="TextBox 17"/>
          <p:cNvSpPr txBox="1"/>
          <p:nvPr/>
        </p:nvSpPr>
        <p:spPr>
          <a:xfrm>
            <a:off x="3371247" y="344269"/>
            <a:ext cx="2518399" cy="830997"/>
          </a:xfrm>
          <a:prstGeom prst="rect">
            <a:avLst/>
          </a:prstGeom>
          <a:noFill/>
        </p:spPr>
        <p:txBody>
          <a:bodyPr wrap="square" rtlCol="0">
            <a:spAutoFit/>
          </a:bodyPr>
          <a:lstStyle/>
          <a:p>
            <a:pPr algn="ctr" defTabSz="457200" eaLnBrk="1" fontAlgn="auto" hangingPunct="1">
              <a:spcBef>
                <a:spcPts val="0"/>
              </a:spcBef>
              <a:spcAft>
                <a:spcPts val="0"/>
              </a:spcAft>
            </a:pPr>
            <a:r>
              <a:rPr lang="en-US" sz="2400" b="1" dirty="0">
                <a:solidFill>
                  <a:prstClr val="white"/>
                </a:solidFill>
                <a:latin typeface="Source Sans Pro" panose="020B0503030403020204" pitchFamily="34" charset="0"/>
                <a:ea typeface="+mn-ea"/>
                <a:cs typeface="+mn-cs"/>
              </a:rPr>
              <a:t>Program </a:t>
            </a:r>
          </a:p>
          <a:p>
            <a:pPr algn="ctr" defTabSz="457200" eaLnBrk="1" fontAlgn="auto" hangingPunct="1">
              <a:spcBef>
                <a:spcPts val="0"/>
              </a:spcBef>
              <a:spcAft>
                <a:spcPts val="0"/>
              </a:spcAft>
            </a:pPr>
            <a:r>
              <a:rPr lang="en-US" sz="2400" b="1" dirty="0">
                <a:solidFill>
                  <a:prstClr val="white"/>
                </a:solidFill>
                <a:latin typeface="Source Sans Pro" panose="020B0503030403020204" pitchFamily="34" charset="0"/>
                <a:ea typeface="+mn-ea"/>
                <a:cs typeface="+mn-cs"/>
              </a:rPr>
              <a:t>Management</a:t>
            </a:r>
          </a:p>
        </p:txBody>
      </p:sp>
    </p:spTree>
    <p:extLst>
      <p:ext uri="{BB962C8B-B14F-4D97-AF65-F5344CB8AC3E}">
        <p14:creationId xmlns:p14="http://schemas.microsoft.com/office/powerpoint/2010/main" val="67973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dirty="0"/>
              <a:t>Collective Impact</a:t>
            </a:r>
          </a:p>
        </p:txBody>
      </p:sp>
      <p:sp>
        <p:nvSpPr>
          <p:cNvPr id="19" name="Subtitle 18"/>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630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6200"/>
            <a:ext cx="9144000" cy="7048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6326" y="2362200"/>
            <a:ext cx="3891348" cy="1737632"/>
          </a:xfrm>
          <a:prstGeom prst="rect">
            <a:avLst/>
          </a:prstGeom>
        </p:spPr>
      </p:pic>
      <p:sp>
        <p:nvSpPr>
          <p:cNvPr id="7" name="TextBox 6">
            <a:extLst>
              <a:ext uri="{FF2B5EF4-FFF2-40B4-BE49-F238E27FC236}">
                <a16:creationId xmlns:a16="http://schemas.microsoft.com/office/drawing/2014/main" id="{0B5527CD-756C-4659-8F23-BD489324BDA9}"/>
              </a:ext>
            </a:extLst>
          </p:cNvPr>
          <p:cNvSpPr txBox="1"/>
          <p:nvPr/>
        </p:nvSpPr>
        <p:spPr>
          <a:xfrm>
            <a:off x="2054631" y="4724400"/>
            <a:ext cx="5034737" cy="400110"/>
          </a:xfrm>
          <a:prstGeom prst="rect">
            <a:avLst/>
          </a:prstGeom>
          <a:noFill/>
        </p:spPr>
        <p:txBody>
          <a:bodyPr wrap="square" rtlCol="0">
            <a:spAutoFit/>
          </a:bodyPr>
          <a:lstStyle/>
          <a:p>
            <a:pPr algn="ctr" defTabSz="914400" eaLnBrk="0" fontAlgn="base" hangingPunct="0">
              <a:spcBef>
                <a:spcPct val="0"/>
              </a:spcBef>
              <a:spcAft>
                <a:spcPct val="0"/>
              </a:spcAft>
            </a:pPr>
            <a:r>
              <a:rPr lang="en-US" sz="2000" b="1" dirty="0">
                <a:solidFill>
                  <a:prstClr val="white"/>
                </a:solidFill>
                <a:latin typeface="Roboto Slab" pitchFamily="2" charset="0"/>
                <a:ea typeface="Roboto Slab" pitchFamily="2" charset="0"/>
                <a:sym typeface="Gill Sans" charset="0"/>
              </a:rPr>
              <a:t>Health as a value we share</a:t>
            </a:r>
          </a:p>
        </p:txBody>
      </p:sp>
    </p:spTree>
    <p:extLst>
      <p:ext uri="{BB962C8B-B14F-4D97-AF65-F5344CB8AC3E}">
        <p14:creationId xmlns:p14="http://schemas.microsoft.com/office/powerpoint/2010/main" val="293091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5268" y="5961303"/>
            <a:ext cx="1122363" cy="548354"/>
          </a:xfrm>
          <a:prstGeom prst="rect">
            <a:avLst/>
          </a:prstGeom>
        </p:spPr>
      </p:pic>
      <p:sp>
        <p:nvSpPr>
          <p:cNvPr id="10" name="Title 9">
            <a:extLst>
              <a:ext uri="{FF2B5EF4-FFF2-40B4-BE49-F238E27FC236}">
                <a16:creationId xmlns:a16="http://schemas.microsoft.com/office/drawing/2014/main" id="{B443751D-92BA-47B6-9DC6-6A042BC4970E}"/>
              </a:ext>
            </a:extLst>
          </p:cNvPr>
          <p:cNvSpPr>
            <a:spLocks noGrp="1"/>
          </p:cNvSpPr>
          <p:nvPr>
            <p:ph type="title"/>
          </p:nvPr>
        </p:nvSpPr>
        <p:spPr>
          <a:xfrm>
            <a:off x="628650" y="565943"/>
            <a:ext cx="7886700" cy="729457"/>
          </a:xfrm>
        </p:spPr>
        <p:txBody>
          <a:bodyPr>
            <a:normAutofit fontScale="90000"/>
          </a:bodyPr>
          <a:lstStyle/>
          <a:p>
            <a:r>
              <a:rPr lang="en-US" dirty="0"/>
              <a:t>A Community Health Challenge</a:t>
            </a:r>
            <a:br>
              <a:rPr lang="en-US" dirty="0"/>
            </a:br>
            <a:r>
              <a:rPr lang="en-US" sz="2025" dirty="0"/>
              <a:t>Exceptional healthcare, but less than exceptional health outcomes</a:t>
            </a:r>
            <a:endParaRPr lang="en-US" dirty="0"/>
          </a:p>
        </p:txBody>
      </p:sp>
      <p:sp>
        <p:nvSpPr>
          <p:cNvPr id="12" name="Content Placeholder 11">
            <a:extLst>
              <a:ext uri="{FF2B5EF4-FFF2-40B4-BE49-F238E27FC236}">
                <a16:creationId xmlns:a16="http://schemas.microsoft.com/office/drawing/2014/main" id="{776E8AF2-9DC2-4058-A7CA-7987EC3D6C3F}"/>
              </a:ext>
            </a:extLst>
          </p:cNvPr>
          <p:cNvSpPr>
            <a:spLocks noGrp="1"/>
          </p:cNvSpPr>
          <p:nvPr>
            <p:ph idx="1"/>
          </p:nvPr>
        </p:nvSpPr>
        <p:spPr>
          <a:xfrm>
            <a:off x="628650" y="1600199"/>
            <a:ext cx="8058150" cy="2141487"/>
          </a:xfrm>
        </p:spPr>
        <p:txBody>
          <a:bodyPr>
            <a:normAutofit/>
          </a:bodyPr>
          <a:lstStyle/>
          <a:p>
            <a:pPr marL="0" indent="0">
              <a:buNone/>
            </a:pPr>
            <a:r>
              <a:rPr lang="en-US" sz="1400" dirty="0"/>
              <a:t>Building an equitable and prosperous region for all citizens is a priority across Greater Cincinnati. Partners are coming together to implement solutions from education and poverty, to workforce development and other fundamental components, to make Cincinnati a place where all citizens want to live, work, learn and play.</a:t>
            </a:r>
          </a:p>
          <a:p>
            <a:pPr marL="0" indent="0">
              <a:buNone/>
            </a:pPr>
            <a:r>
              <a:rPr lang="en-US" sz="1600" dirty="0">
                <a:solidFill>
                  <a:schemeClr val="accent2"/>
                </a:solidFill>
              </a:rPr>
              <a:t>Greater Cincinnati is in a critical situation when it comes to our community’s health. </a:t>
            </a:r>
            <a:r>
              <a:rPr lang="en-US" sz="1600" b="1" dirty="0">
                <a:solidFill>
                  <a:schemeClr val="accent2"/>
                </a:solidFill>
              </a:rPr>
              <a:t>Healthcare alone can’t fix it.</a:t>
            </a:r>
          </a:p>
          <a:p>
            <a:pPr marL="0" indent="0">
              <a:buNone/>
            </a:pPr>
            <a:r>
              <a:rPr lang="en-US" sz="1400" dirty="0"/>
              <a:t>We are fortunate to have exceptional healthcare resources, but our health outcomes continue to tell a story of inequity and rank amongst the unhealthiest in the nation. </a:t>
            </a:r>
          </a:p>
        </p:txBody>
      </p:sp>
      <p:cxnSp>
        <p:nvCxnSpPr>
          <p:cNvPr id="13" name="Straight Connector 12">
            <a:extLst>
              <a:ext uri="{FF2B5EF4-FFF2-40B4-BE49-F238E27FC236}">
                <a16:creationId xmlns:a16="http://schemas.microsoft.com/office/drawing/2014/main" id="{0CAD4B9E-D271-4EFD-AB80-749823290C1F}"/>
              </a:ext>
            </a:extLst>
          </p:cNvPr>
          <p:cNvCxnSpPr>
            <a:cxnSpLocks/>
          </p:cNvCxnSpPr>
          <p:nvPr/>
        </p:nvCxnSpPr>
        <p:spPr>
          <a:xfrm flipH="1">
            <a:off x="457200" y="1447800"/>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08392AC-4003-4C04-9190-B1C8E1A5ACE5}"/>
              </a:ext>
            </a:extLst>
          </p:cNvPr>
          <p:cNvSpPr/>
          <p:nvPr/>
        </p:nvSpPr>
        <p:spPr>
          <a:xfrm>
            <a:off x="2751859" y="3733800"/>
            <a:ext cx="5763491" cy="507831"/>
          </a:xfrm>
          <a:prstGeom prst="rect">
            <a:avLst/>
          </a:prstGeom>
        </p:spPr>
        <p:txBody>
          <a:bodyPr wrap="square">
            <a:spAutoFit/>
          </a:bodyPr>
          <a:lstStyle/>
          <a:p>
            <a:pPr defTabSz="342900" eaLnBrk="1" fontAlgn="auto" hangingPunct="1">
              <a:spcBef>
                <a:spcPts val="0"/>
              </a:spcBef>
              <a:spcAft>
                <a:spcPts val="0"/>
              </a:spcAft>
              <a:defRPr/>
            </a:pPr>
            <a:r>
              <a:rPr lang="en-US" sz="1350" dirty="0">
                <a:solidFill>
                  <a:srgbClr val="1F1F1F"/>
                </a:solidFill>
                <a:latin typeface="Roboto Slab"/>
                <a:ea typeface="+mn-ea"/>
                <a:cs typeface="+mn-cs"/>
              </a:rPr>
              <a:t>Healthcare providers in Cincinnati rank in the top quartile in the US. </a:t>
            </a:r>
            <a:r>
              <a:rPr lang="en-US" sz="1350" dirty="0">
                <a:solidFill>
                  <a:srgbClr val="D1313D"/>
                </a:solidFill>
                <a:latin typeface="Roboto Slab"/>
                <a:ea typeface="+mn-ea"/>
                <a:cs typeface="+mn-cs"/>
              </a:rPr>
              <a:t>Despite our excellent healthcare:</a:t>
            </a:r>
          </a:p>
        </p:txBody>
      </p:sp>
      <p:sp>
        <p:nvSpPr>
          <p:cNvPr id="15" name="Rectangle 14">
            <a:extLst>
              <a:ext uri="{FF2B5EF4-FFF2-40B4-BE49-F238E27FC236}">
                <a16:creationId xmlns:a16="http://schemas.microsoft.com/office/drawing/2014/main" id="{7818F259-48F8-4872-ADD3-8FC80059EE47}"/>
              </a:ext>
            </a:extLst>
          </p:cNvPr>
          <p:cNvSpPr/>
          <p:nvPr/>
        </p:nvSpPr>
        <p:spPr>
          <a:xfrm>
            <a:off x="2966852" y="4417043"/>
            <a:ext cx="5831032" cy="1569660"/>
          </a:xfrm>
          <a:prstGeom prst="rect">
            <a:avLst/>
          </a:prstGeom>
        </p:spPr>
        <p:txBody>
          <a:bodyPr wrap="square">
            <a:spAutoFit/>
          </a:bodyPr>
          <a:lstStyle/>
          <a:p>
            <a:pPr marL="214313" indent="-214313" defTabSz="342900" eaLnBrk="1" fontAlgn="auto" hangingPunct="1">
              <a:spcBef>
                <a:spcPts val="0"/>
              </a:spcBef>
              <a:spcAft>
                <a:spcPts val="0"/>
              </a:spcAft>
              <a:buFont typeface="Arial" panose="020B0604020202020204" pitchFamily="34" charset="0"/>
              <a:buChar char="•"/>
              <a:defRPr/>
            </a:pPr>
            <a:r>
              <a:rPr lang="en-US" dirty="0">
                <a:solidFill>
                  <a:srgbClr val="1F1F1F"/>
                </a:solidFill>
                <a:latin typeface="Roboto Slab"/>
                <a:ea typeface="+mn-ea"/>
                <a:cs typeface="+mn-cs"/>
              </a:rPr>
              <a:t>Ohio and Kentucky continue to rank among the </a:t>
            </a:r>
            <a:r>
              <a:rPr lang="en-US" b="1" dirty="0">
                <a:solidFill>
                  <a:srgbClr val="1F1F1F"/>
                </a:solidFill>
                <a:latin typeface="Roboto Slab"/>
                <a:ea typeface="+mn-ea"/>
                <a:cs typeface="+mn-cs"/>
              </a:rPr>
              <a:t>unhealthiest states</a:t>
            </a:r>
            <a:r>
              <a:rPr lang="en-US" dirty="0">
                <a:solidFill>
                  <a:srgbClr val="1F1F1F"/>
                </a:solidFill>
                <a:latin typeface="Roboto Slab"/>
                <a:ea typeface="+mn-ea"/>
                <a:cs typeface="+mn-cs"/>
              </a:rPr>
              <a:t>. Greater Cincinnati ranks in the </a:t>
            </a:r>
            <a:r>
              <a:rPr lang="en-US" b="1" dirty="0">
                <a:solidFill>
                  <a:srgbClr val="1F1F1F"/>
                </a:solidFill>
                <a:latin typeface="Roboto Slab"/>
                <a:ea typeface="+mn-ea"/>
                <a:cs typeface="+mn-cs"/>
              </a:rPr>
              <a:t>bottom quartile </a:t>
            </a:r>
            <a:r>
              <a:rPr lang="en-US" dirty="0">
                <a:solidFill>
                  <a:srgbClr val="1F1F1F"/>
                </a:solidFill>
                <a:latin typeface="Roboto Slab"/>
                <a:ea typeface="+mn-ea"/>
                <a:cs typeface="+mn-cs"/>
              </a:rPr>
              <a:t>for key measures of well-being.</a:t>
            </a:r>
          </a:p>
          <a:p>
            <a:pPr marL="214313" indent="-214313" defTabSz="342900" eaLnBrk="1" fontAlgn="auto" hangingPunct="1">
              <a:spcBef>
                <a:spcPts val="0"/>
              </a:spcBef>
              <a:spcAft>
                <a:spcPts val="0"/>
              </a:spcAft>
              <a:buFont typeface="Arial" panose="020B0604020202020204" pitchFamily="34" charset="0"/>
              <a:buChar char="•"/>
              <a:defRPr/>
            </a:pPr>
            <a:r>
              <a:rPr lang="en-US" dirty="0">
                <a:solidFill>
                  <a:srgbClr val="1F1F1F"/>
                </a:solidFill>
                <a:latin typeface="Roboto Slab"/>
                <a:ea typeface="+mn-ea"/>
                <a:cs typeface="+mn-cs"/>
              </a:rPr>
              <a:t>Gallup ranked Greater Cincinnati </a:t>
            </a:r>
            <a:r>
              <a:rPr lang="en-US" b="1" dirty="0">
                <a:solidFill>
                  <a:srgbClr val="1F1F1F"/>
                </a:solidFill>
                <a:latin typeface="Roboto Slab"/>
                <a:ea typeface="+mn-ea"/>
                <a:cs typeface="+mn-cs"/>
              </a:rPr>
              <a:t>152 out of 189 </a:t>
            </a:r>
            <a:r>
              <a:rPr lang="en-US" dirty="0">
                <a:solidFill>
                  <a:srgbClr val="1F1F1F"/>
                </a:solidFill>
                <a:latin typeface="Roboto Slab"/>
                <a:ea typeface="+mn-ea"/>
                <a:cs typeface="+mn-cs"/>
              </a:rPr>
              <a:t>communities across the US based on health-related factors, including physical health, financial security, and community safety.</a:t>
            </a:r>
          </a:p>
          <a:p>
            <a:pPr marL="214313" indent="-214313" defTabSz="342900" eaLnBrk="1" fontAlgn="auto" hangingPunct="1">
              <a:spcBef>
                <a:spcPts val="0"/>
              </a:spcBef>
              <a:spcAft>
                <a:spcPts val="0"/>
              </a:spcAft>
              <a:buFont typeface="Arial" panose="020B0604020202020204" pitchFamily="34" charset="0"/>
              <a:buChar char="•"/>
              <a:defRPr/>
            </a:pPr>
            <a:r>
              <a:rPr lang="en-US" dirty="0">
                <a:solidFill>
                  <a:srgbClr val="1F1F1F"/>
                </a:solidFill>
                <a:latin typeface="Roboto Slab"/>
                <a:ea typeface="+mn-ea"/>
                <a:cs typeface="+mn-cs"/>
              </a:rPr>
              <a:t>Hamilton County still ranks among the worst 10% in the country for </a:t>
            </a:r>
            <a:r>
              <a:rPr lang="en-US" b="1" dirty="0">
                <a:solidFill>
                  <a:srgbClr val="1F1F1F"/>
                </a:solidFill>
                <a:latin typeface="Roboto Slab"/>
                <a:ea typeface="+mn-ea"/>
                <a:cs typeface="+mn-cs"/>
              </a:rPr>
              <a:t>infant mortality</a:t>
            </a:r>
            <a:r>
              <a:rPr lang="en-US" dirty="0">
                <a:solidFill>
                  <a:srgbClr val="1F1F1F"/>
                </a:solidFill>
                <a:latin typeface="Roboto Slab"/>
                <a:ea typeface="+mn-ea"/>
                <a:cs typeface="+mn-cs"/>
              </a:rPr>
              <a:t>.</a:t>
            </a:r>
          </a:p>
        </p:txBody>
      </p:sp>
      <p:pic>
        <p:nvPicPr>
          <p:cNvPr id="17" name="Picture 16">
            <a:extLst>
              <a:ext uri="{FF2B5EF4-FFF2-40B4-BE49-F238E27FC236}">
                <a16:creationId xmlns:a16="http://schemas.microsoft.com/office/drawing/2014/main" id="{B6DD2BC0-23B2-40CA-A68D-49A2BA47D208}"/>
              </a:ext>
            </a:extLst>
          </p:cNvPr>
          <p:cNvPicPr>
            <a:picLocks noChangeAspect="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7200" y="3886200"/>
            <a:ext cx="2141995" cy="2288203"/>
          </a:xfrm>
          <a:prstGeom prst="rect">
            <a:avLst/>
          </a:prstGeom>
        </p:spPr>
      </p:pic>
      <p:pic>
        <p:nvPicPr>
          <p:cNvPr id="19" name="Picture 18">
            <a:extLst>
              <a:ext uri="{FF2B5EF4-FFF2-40B4-BE49-F238E27FC236}">
                <a16:creationId xmlns:a16="http://schemas.microsoft.com/office/drawing/2014/main" id="{0DFDA792-69E2-4053-AC50-EDA302197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473" y="5222369"/>
            <a:ext cx="595850" cy="595850"/>
          </a:xfrm>
          <a:prstGeom prst="rect">
            <a:avLst/>
          </a:prstGeom>
        </p:spPr>
      </p:pic>
    </p:spTree>
    <p:extLst>
      <p:ext uri="{BB962C8B-B14F-4D97-AF65-F5344CB8AC3E}">
        <p14:creationId xmlns:p14="http://schemas.microsoft.com/office/powerpoint/2010/main" val="19298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43751D-92BA-47B6-9DC6-6A042BC4970E}"/>
              </a:ext>
            </a:extLst>
          </p:cNvPr>
          <p:cNvSpPr>
            <a:spLocks noGrp="1"/>
          </p:cNvSpPr>
          <p:nvPr>
            <p:ph type="title"/>
          </p:nvPr>
        </p:nvSpPr>
        <p:spPr/>
        <p:txBody>
          <a:bodyPr/>
          <a:lstStyle/>
          <a:p>
            <a:r>
              <a:rPr lang="en-US" dirty="0"/>
              <a:t>The Missing Health Link </a:t>
            </a:r>
          </a:p>
        </p:txBody>
      </p:sp>
      <p:sp>
        <p:nvSpPr>
          <p:cNvPr id="12" name="Content Placeholder 11">
            <a:extLst>
              <a:ext uri="{FF2B5EF4-FFF2-40B4-BE49-F238E27FC236}">
                <a16:creationId xmlns:a16="http://schemas.microsoft.com/office/drawing/2014/main" id="{776E8AF2-9DC2-4058-A7CA-7987EC3D6C3F}"/>
              </a:ext>
            </a:extLst>
          </p:cNvPr>
          <p:cNvSpPr>
            <a:spLocks noGrp="1"/>
          </p:cNvSpPr>
          <p:nvPr>
            <p:ph idx="1"/>
          </p:nvPr>
        </p:nvSpPr>
        <p:spPr>
          <a:xfrm>
            <a:off x="628650" y="1828800"/>
            <a:ext cx="7886700" cy="1835727"/>
          </a:xfrm>
        </p:spPr>
        <p:txBody>
          <a:bodyPr/>
          <a:lstStyle/>
          <a:p>
            <a:pPr marL="0" indent="0">
              <a:buNone/>
            </a:pPr>
            <a:r>
              <a:rPr lang="en-US" sz="1500" dirty="0"/>
              <a:t>80% of health is determined by factors outside of the healthcare we receive. The conditions where we live, grow and age are often more impactful than the medical care we receive when it comes to staying healthy and improving health outcomes. </a:t>
            </a:r>
          </a:p>
          <a:p>
            <a:pPr marL="0" indent="0">
              <a:buNone/>
            </a:pPr>
            <a:r>
              <a:rPr lang="en-US" sz="1500" dirty="0"/>
              <a:t>These factors include </a:t>
            </a:r>
            <a:r>
              <a:rPr lang="en-US" sz="1500" b="1" dirty="0">
                <a:solidFill>
                  <a:schemeClr val="accent2"/>
                </a:solidFill>
              </a:rPr>
              <a:t>housing, transportation, utilities, hunger, and interpersonal violence</a:t>
            </a:r>
            <a:r>
              <a:rPr lang="en-US" sz="1500" dirty="0"/>
              <a:t>. As a community we are realizing the vital need to address health-related social factors in order to improve our overall health outcomes. </a:t>
            </a:r>
          </a:p>
          <a:p>
            <a:pPr marL="0" indent="0">
              <a:buNone/>
            </a:pPr>
            <a:r>
              <a:rPr lang="en-US" dirty="0"/>
              <a:t>What Determines Our Health?</a:t>
            </a:r>
          </a:p>
        </p:txBody>
      </p:sp>
      <p:sp>
        <p:nvSpPr>
          <p:cNvPr id="2" name="Rectangle 1">
            <a:extLst>
              <a:ext uri="{FF2B5EF4-FFF2-40B4-BE49-F238E27FC236}">
                <a16:creationId xmlns:a16="http://schemas.microsoft.com/office/drawing/2014/main" id="{7C3D320A-1C45-43D2-ACEE-3CFDBFB5046E}"/>
              </a:ext>
            </a:extLst>
          </p:cNvPr>
          <p:cNvSpPr/>
          <p:nvPr/>
        </p:nvSpPr>
        <p:spPr>
          <a:xfrm>
            <a:off x="2554432" y="3849832"/>
            <a:ext cx="5889914" cy="789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0"/>
              </a:spcAft>
              <a:defRPr/>
            </a:pPr>
            <a:r>
              <a:rPr lang="en-US" dirty="0">
                <a:solidFill>
                  <a:srgbClr val="FFFFFF"/>
                </a:solidFill>
                <a:latin typeface="Roboto Slab"/>
              </a:rPr>
              <a:t>Genetics &amp; Social Determinants of Health</a:t>
            </a:r>
          </a:p>
          <a:p>
            <a:pPr defTabSz="342900" eaLnBrk="1" fontAlgn="auto" hangingPunct="1">
              <a:spcBef>
                <a:spcPts val="0"/>
              </a:spcBef>
              <a:spcAft>
                <a:spcPts val="0"/>
              </a:spcAft>
              <a:defRPr/>
            </a:pPr>
            <a:r>
              <a:rPr lang="en-US" sz="3300" dirty="0">
                <a:solidFill>
                  <a:srgbClr val="FFFFFF"/>
                </a:solidFill>
                <a:latin typeface="Roboto Slab"/>
              </a:rPr>
              <a:t>80%</a:t>
            </a:r>
          </a:p>
        </p:txBody>
      </p:sp>
      <p:sp>
        <p:nvSpPr>
          <p:cNvPr id="6" name="Rectangle 5">
            <a:extLst>
              <a:ext uri="{FF2B5EF4-FFF2-40B4-BE49-F238E27FC236}">
                <a16:creationId xmlns:a16="http://schemas.microsoft.com/office/drawing/2014/main" id="{3FBE102B-407A-42E3-8AC6-EEA1D3DE0D02}"/>
              </a:ext>
            </a:extLst>
          </p:cNvPr>
          <p:cNvSpPr/>
          <p:nvPr/>
        </p:nvSpPr>
        <p:spPr>
          <a:xfrm>
            <a:off x="716973" y="3849832"/>
            <a:ext cx="1749136" cy="789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0"/>
              </a:spcAft>
              <a:defRPr/>
            </a:pPr>
            <a:r>
              <a:rPr lang="en-US" dirty="0">
                <a:solidFill>
                  <a:srgbClr val="FFFFFF"/>
                </a:solidFill>
                <a:latin typeface="Roboto Slab"/>
              </a:rPr>
              <a:t>Healthcare</a:t>
            </a:r>
          </a:p>
          <a:p>
            <a:pPr defTabSz="342900" eaLnBrk="1" fontAlgn="auto" hangingPunct="1">
              <a:spcBef>
                <a:spcPts val="0"/>
              </a:spcBef>
              <a:spcAft>
                <a:spcPts val="0"/>
              </a:spcAft>
              <a:defRPr/>
            </a:pPr>
            <a:r>
              <a:rPr lang="en-US" sz="3300" dirty="0">
                <a:solidFill>
                  <a:srgbClr val="FFFFFF"/>
                </a:solidFill>
                <a:latin typeface="Roboto Slab"/>
              </a:rPr>
              <a:t>20%</a:t>
            </a:r>
          </a:p>
        </p:txBody>
      </p:sp>
      <p:sp>
        <p:nvSpPr>
          <p:cNvPr id="3" name="Rectangle 2">
            <a:extLst>
              <a:ext uri="{FF2B5EF4-FFF2-40B4-BE49-F238E27FC236}">
                <a16:creationId xmlns:a16="http://schemas.microsoft.com/office/drawing/2014/main" id="{9C425C71-BA25-46C7-8F7B-DA29D978994D}"/>
              </a:ext>
            </a:extLst>
          </p:cNvPr>
          <p:cNvSpPr/>
          <p:nvPr/>
        </p:nvSpPr>
        <p:spPr>
          <a:xfrm>
            <a:off x="651163" y="4732843"/>
            <a:ext cx="7107382" cy="877163"/>
          </a:xfrm>
          <a:prstGeom prst="rect">
            <a:avLst/>
          </a:prstGeom>
        </p:spPr>
        <p:txBody>
          <a:bodyPr wrap="square">
            <a:spAutoFit/>
          </a:bodyPr>
          <a:lstStyle/>
          <a:p>
            <a:pPr defTabSz="342900" eaLnBrk="1" fontAlgn="auto" hangingPunct="1">
              <a:spcBef>
                <a:spcPts val="0"/>
              </a:spcBef>
              <a:spcAft>
                <a:spcPts val="0"/>
              </a:spcAft>
              <a:defRPr/>
            </a:pPr>
            <a:r>
              <a:rPr lang="en-US" sz="1500" b="1" dirty="0">
                <a:solidFill>
                  <a:srgbClr val="D1313D"/>
                </a:solidFill>
                <a:latin typeface="Roboto Slab"/>
                <a:ea typeface="+mn-ea"/>
                <a:cs typeface="+mn-cs"/>
              </a:rPr>
              <a:t>Designing Healthcare</a:t>
            </a:r>
          </a:p>
          <a:p>
            <a:pPr defTabSz="342900" eaLnBrk="1" fontAlgn="auto" hangingPunct="1">
              <a:spcBef>
                <a:spcPts val="0"/>
              </a:spcBef>
              <a:spcAft>
                <a:spcPts val="0"/>
              </a:spcAft>
              <a:defRPr/>
            </a:pPr>
            <a:r>
              <a:rPr lang="en-US" dirty="0">
                <a:solidFill>
                  <a:srgbClr val="1F1F1F"/>
                </a:solidFill>
                <a:latin typeface="Roboto Slab"/>
                <a:ea typeface="+mn-ea"/>
                <a:cs typeface="+mn-cs"/>
              </a:rPr>
              <a:t>Treating the whole patient means designing a healthcare system that is more accessible, coordinated, continuous, and comprehensive - a system where </a:t>
            </a:r>
            <a:r>
              <a:rPr lang="en-US" b="1" dirty="0">
                <a:solidFill>
                  <a:srgbClr val="1F1F1F"/>
                </a:solidFill>
                <a:latin typeface="Roboto Slab"/>
                <a:ea typeface="+mn-ea"/>
                <a:cs typeface="+mn-cs"/>
              </a:rPr>
              <a:t>value is based on the quality of care </a:t>
            </a:r>
            <a:r>
              <a:rPr lang="en-US" dirty="0">
                <a:solidFill>
                  <a:srgbClr val="1F1F1F"/>
                </a:solidFill>
                <a:latin typeface="Roboto Slab"/>
                <a:ea typeface="+mn-ea"/>
                <a:cs typeface="+mn-cs"/>
              </a:rPr>
              <a:t>provided and </a:t>
            </a:r>
            <a:r>
              <a:rPr lang="en-US" b="1" dirty="0">
                <a:solidFill>
                  <a:srgbClr val="1F1F1F"/>
                </a:solidFill>
                <a:latin typeface="Roboto Slab"/>
                <a:ea typeface="+mn-ea"/>
                <a:cs typeface="+mn-cs"/>
              </a:rPr>
              <a:t>rewards providers for both efficiency and effectiveness</a:t>
            </a:r>
            <a:r>
              <a:rPr lang="en-US" dirty="0">
                <a:solidFill>
                  <a:srgbClr val="1F1F1F"/>
                </a:solidFill>
                <a:latin typeface="Roboto Slab"/>
                <a:ea typeface="+mn-ea"/>
                <a:cs typeface="+mn-cs"/>
              </a:rPr>
              <a:t>. </a:t>
            </a:r>
          </a:p>
        </p:txBody>
      </p:sp>
      <p:cxnSp>
        <p:nvCxnSpPr>
          <p:cNvPr id="8" name="Straight Connector 7">
            <a:extLst>
              <a:ext uri="{FF2B5EF4-FFF2-40B4-BE49-F238E27FC236}">
                <a16:creationId xmlns:a16="http://schemas.microsoft.com/office/drawing/2014/main" id="{78332624-D29D-4511-9357-F131376193B6}"/>
              </a:ext>
            </a:extLst>
          </p:cNvPr>
          <p:cNvCxnSpPr>
            <a:cxnSpLocks/>
          </p:cNvCxnSpPr>
          <p:nvPr/>
        </p:nvCxnSpPr>
        <p:spPr>
          <a:xfrm flipH="1">
            <a:off x="457200" y="1447800"/>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7AF1D0E-A934-428D-8DB2-E4F87272AB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5268" y="5961303"/>
            <a:ext cx="1122363" cy="548354"/>
          </a:xfrm>
          <a:prstGeom prst="rect">
            <a:avLst/>
          </a:prstGeom>
        </p:spPr>
      </p:pic>
    </p:spTree>
    <p:extLst>
      <p:ext uri="{BB962C8B-B14F-4D97-AF65-F5344CB8AC3E}">
        <p14:creationId xmlns:p14="http://schemas.microsoft.com/office/powerpoint/2010/main" val="57280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43751D-92BA-47B6-9DC6-6A042BC4970E}"/>
              </a:ext>
            </a:extLst>
          </p:cNvPr>
          <p:cNvSpPr>
            <a:spLocks noGrp="1"/>
          </p:cNvSpPr>
          <p:nvPr>
            <p:ph type="title"/>
          </p:nvPr>
        </p:nvSpPr>
        <p:spPr/>
        <p:txBody>
          <a:bodyPr>
            <a:normAutofit/>
          </a:bodyPr>
          <a:lstStyle/>
          <a:p>
            <a:r>
              <a:rPr lang="en-US" dirty="0"/>
              <a:t>GEN-H: A Regional Health Agenda</a:t>
            </a:r>
            <a:br>
              <a:rPr lang="en-US" dirty="0"/>
            </a:br>
            <a:r>
              <a:rPr lang="en-US" sz="2100" dirty="0"/>
              <a:t>Driving Collective Impact for Community Health</a:t>
            </a:r>
            <a:endParaRPr lang="en-US" dirty="0"/>
          </a:p>
        </p:txBody>
      </p:sp>
      <p:sp>
        <p:nvSpPr>
          <p:cNvPr id="12" name="Content Placeholder 11">
            <a:extLst>
              <a:ext uri="{FF2B5EF4-FFF2-40B4-BE49-F238E27FC236}">
                <a16:creationId xmlns:a16="http://schemas.microsoft.com/office/drawing/2014/main" id="{776E8AF2-9DC2-4058-A7CA-7987EC3D6C3F}"/>
              </a:ext>
            </a:extLst>
          </p:cNvPr>
          <p:cNvSpPr>
            <a:spLocks noGrp="1"/>
          </p:cNvSpPr>
          <p:nvPr>
            <p:ph idx="1"/>
          </p:nvPr>
        </p:nvSpPr>
        <p:spPr>
          <a:xfrm>
            <a:off x="3338174" y="2947834"/>
            <a:ext cx="5597449" cy="2542139"/>
          </a:xfrm>
        </p:spPr>
        <p:txBody>
          <a:bodyPr>
            <a:normAutofit/>
          </a:bodyPr>
          <a:lstStyle/>
          <a:p>
            <a:pPr marL="0" indent="0">
              <a:spcBef>
                <a:spcPts val="1350"/>
              </a:spcBef>
              <a:buNone/>
            </a:pPr>
            <a:r>
              <a:rPr lang="en-US" sz="1500" dirty="0"/>
              <a:t>Guided by community-wide feedback and informed by healthcare data, GEN-H ultimately identified three key building blocks: </a:t>
            </a:r>
          </a:p>
          <a:p>
            <a:pPr marL="727472">
              <a:spcBef>
                <a:spcPts val="0"/>
              </a:spcBef>
            </a:pPr>
            <a:r>
              <a:rPr lang="en-US" sz="1500" dirty="0">
                <a:solidFill>
                  <a:schemeClr val="accent2"/>
                </a:solidFill>
              </a:rPr>
              <a:t>addressing unmet health-related social needs</a:t>
            </a:r>
          </a:p>
          <a:p>
            <a:pPr marL="727472">
              <a:spcBef>
                <a:spcPts val="0"/>
              </a:spcBef>
            </a:pPr>
            <a:r>
              <a:rPr lang="en-US" sz="1500" dirty="0">
                <a:solidFill>
                  <a:schemeClr val="accent2"/>
                </a:solidFill>
              </a:rPr>
              <a:t>designing value-based care</a:t>
            </a:r>
          </a:p>
          <a:p>
            <a:pPr marL="727472">
              <a:spcBef>
                <a:spcPts val="0"/>
              </a:spcBef>
            </a:pPr>
            <a:r>
              <a:rPr lang="en-US" sz="1500" dirty="0">
                <a:solidFill>
                  <a:schemeClr val="accent2"/>
                </a:solidFill>
              </a:rPr>
              <a:t>empowering place-based health and wellness initiatives</a:t>
            </a:r>
          </a:p>
          <a:p>
            <a:pPr marL="0" indent="0">
              <a:buNone/>
            </a:pPr>
            <a:r>
              <a:rPr lang="en-US" sz="1500" dirty="0"/>
              <a:t>Through this work, health stakeholders in our region came together and committed to developing a regional Health Improvement plan using the Collective Impact model to drive progress. </a:t>
            </a:r>
          </a:p>
        </p:txBody>
      </p:sp>
      <p:pic>
        <p:nvPicPr>
          <p:cNvPr id="6" name="Picture 5">
            <a:extLst>
              <a:ext uri="{FF2B5EF4-FFF2-40B4-BE49-F238E27FC236}">
                <a16:creationId xmlns:a16="http://schemas.microsoft.com/office/drawing/2014/main" id="{8D060FFD-3700-408D-908F-A0191E2077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922" y="2992081"/>
            <a:ext cx="2497150" cy="2402258"/>
          </a:xfrm>
          <a:prstGeom prst="rect">
            <a:avLst/>
          </a:prstGeom>
        </p:spPr>
      </p:pic>
      <p:sp>
        <p:nvSpPr>
          <p:cNvPr id="7" name="TextBox 6">
            <a:extLst>
              <a:ext uri="{FF2B5EF4-FFF2-40B4-BE49-F238E27FC236}">
                <a16:creationId xmlns:a16="http://schemas.microsoft.com/office/drawing/2014/main" id="{D5007490-B280-4590-B163-9DE17BA98002}"/>
              </a:ext>
            </a:extLst>
          </p:cNvPr>
          <p:cNvSpPr txBox="1"/>
          <p:nvPr/>
        </p:nvSpPr>
        <p:spPr>
          <a:xfrm>
            <a:off x="628650" y="2147389"/>
            <a:ext cx="8030442" cy="715581"/>
          </a:xfrm>
          <a:prstGeom prst="rect">
            <a:avLst/>
          </a:prstGeom>
          <a:noFill/>
        </p:spPr>
        <p:txBody>
          <a:bodyPr wrap="square" rtlCol="0">
            <a:spAutoFit/>
          </a:bodyPr>
          <a:lstStyle/>
          <a:p>
            <a:pPr defTabSz="685800" eaLnBrk="1" fontAlgn="auto" hangingPunct="1">
              <a:lnSpc>
                <a:spcPct val="90000"/>
              </a:lnSpc>
              <a:spcBef>
                <a:spcPts val="750"/>
              </a:spcBef>
              <a:spcAft>
                <a:spcPts val="0"/>
              </a:spcAft>
              <a:defRPr/>
            </a:pPr>
            <a:r>
              <a:rPr lang="en-US" sz="1500">
                <a:solidFill>
                  <a:srgbClr val="1F1F1F"/>
                </a:solidFill>
                <a:latin typeface="Roboto Slab"/>
                <a:ea typeface="+mn-ea"/>
                <a:cs typeface="+mn-cs"/>
              </a:rPr>
              <a:t>GEN-H launched in 2014 under the leadership of The Health Collaborative and United Way of Greater Cincinnati, as a community-wide response to the critical and growing health challenges facing Greater Cincinnati.</a:t>
            </a:r>
            <a:endParaRPr lang="en-US" sz="1500" dirty="0">
              <a:solidFill>
                <a:srgbClr val="1F1F1F"/>
              </a:solidFill>
              <a:latin typeface="Roboto Slab"/>
              <a:ea typeface="+mn-ea"/>
              <a:cs typeface="+mn-cs"/>
            </a:endParaRPr>
          </a:p>
        </p:txBody>
      </p:sp>
      <p:pic>
        <p:nvPicPr>
          <p:cNvPr id="8" name="Picture 7">
            <a:extLst>
              <a:ext uri="{FF2B5EF4-FFF2-40B4-BE49-F238E27FC236}">
                <a16:creationId xmlns:a16="http://schemas.microsoft.com/office/drawing/2014/main" id="{BC1131E5-416E-4F23-A765-A97BFB3E10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5268" y="5961303"/>
            <a:ext cx="1122363" cy="548354"/>
          </a:xfrm>
          <a:prstGeom prst="rect">
            <a:avLst/>
          </a:prstGeom>
        </p:spPr>
      </p:pic>
      <p:cxnSp>
        <p:nvCxnSpPr>
          <p:cNvPr id="9" name="Straight Connector 8">
            <a:extLst>
              <a:ext uri="{FF2B5EF4-FFF2-40B4-BE49-F238E27FC236}">
                <a16:creationId xmlns:a16="http://schemas.microsoft.com/office/drawing/2014/main" id="{A37BCEAD-157D-4D00-A725-3E411278D53B}"/>
              </a:ext>
            </a:extLst>
          </p:cNvPr>
          <p:cNvCxnSpPr>
            <a:cxnSpLocks/>
          </p:cNvCxnSpPr>
          <p:nvPr/>
        </p:nvCxnSpPr>
        <p:spPr>
          <a:xfrm flipH="1">
            <a:off x="457200" y="1447800"/>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530847"/>
      </p:ext>
    </p:extLst>
  </p:cSld>
  <p:clrMapOvr>
    <a:masterClrMapping/>
  </p:clrMapOvr>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E2611D"/>
      </a:accent1>
      <a:accent2>
        <a:srgbClr val="333399"/>
      </a:accent2>
      <a:accent3>
        <a:srgbClr val="FFFFFF"/>
      </a:accent3>
      <a:accent4>
        <a:srgbClr val="000000"/>
      </a:accent4>
      <a:accent5>
        <a:srgbClr val="EEB7AB"/>
      </a:accent5>
      <a:accent6>
        <a:srgbClr val="2D2D8A"/>
      </a:accent6>
      <a:hlink>
        <a:srgbClr val="009999"/>
      </a:hlink>
      <a:folHlink>
        <a:srgbClr val="99CC00"/>
      </a:folHlink>
    </a:clrScheme>
    <a:fontScheme name="Default - Title Slid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E261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261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C-PowerPoint-Template-2015 [Read-Only]" id="{AC129592-B532-4101-B009-8BD01E63EE06}" vid="{E6844241-A5E6-449A-962F-2E20C738A5C4}"/>
    </a:ext>
  </a:extLst>
</a:theme>
</file>

<file path=ppt/theme/theme4.xml><?xml version="1.0" encoding="utf-8"?>
<a:theme xmlns:a="http://schemas.openxmlformats.org/drawingml/2006/main" name="8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C-PowerPoint-Template-2015 [Read-Only]" id="{AC129592-B532-4101-B009-8BD01E63EE06}" vid="{E6844241-A5E6-449A-962F-2E20C738A5C4}"/>
    </a:ext>
  </a:extLst>
</a:theme>
</file>

<file path=ppt/theme/theme5.xml><?xml version="1.0" encoding="utf-8"?>
<a:theme xmlns:a="http://schemas.openxmlformats.org/drawingml/2006/main" name="1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C-PowerPoint-Template-2015 [Read-Only]" id="{AC129592-B532-4101-B009-8BD01E63EE06}" vid="{E6844241-A5E6-449A-962F-2E20C738A5C4}"/>
    </a:ext>
  </a:extLst>
</a:theme>
</file>

<file path=ppt/theme/theme6.xml><?xml version="1.0" encoding="utf-8"?>
<a:theme xmlns:a="http://schemas.openxmlformats.org/drawingml/2006/main" name="15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9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THC branded Word template">
      <a:majorFont>
        <a:latin typeface="Source Sans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0_Office Theme">
  <a:themeElements>
    <a:clrScheme name="THE HEALTH COLLABORATIVE THEME COLORS">
      <a:dk1>
        <a:sysClr val="windowText" lastClr="000000"/>
      </a:dk1>
      <a:lt1>
        <a:sysClr val="window" lastClr="FFFFFF"/>
      </a:lt1>
      <a:dk2>
        <a:srgbClr val="204485"/>
      </a:dk2>
      <a:lt2>
        <a:srgbClr val="EEECE1"/>
      </a:lt2>
      <a:accent1>
        <a:srgbClr val="E2611D"/>
      </a:accent1>
      <a:accent2>
        <a:srgbClr val="E66F1B"/>
      </a:accent2>
      <a:accent3>
        <a:srgbClr val="EA7D1A"/>
      </a:accent3>
      <a:accent4>
        <a:srgbClr val="EE8D19"/>
      </a:accent4>
      <a:accent5>
        <a:srgbClr val="F29D16"/>
      </a:accent5>
      <a:accent6>
        <a:srgbClr val="F6AD16"/>
      </a:accent6>
      <a:hlink>
        <a:srgbClr val="204485"/>
      </a:hlink>
      <a:folHlink>
        <a:srgbClr val="20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Gen-H">
      <a:dk1>
        <a:srgbClr val="1F1F1F"/>
      </a:dk1>
      <a:lt1>
        <a:srgbClr val="FFFFFF"/>
      </a:lt1>
      <a:dk2>
        <a:srgbClr val="FFFFFF"/>
      </a:dk2>
      <a:lt2>
        <a:srgbClr val="3F3F3F"/>
      </a:lt2>
      <a:accent1>
        <a:srgbClr val="261F27"/>
      </a:accent1>
      <a:accent2>
        <a:srgbClr val="D1313D"/>
      </a:accent2>
      <a:accent3>
        <a:srgbClr val="ACAB96"/>
      </a:accent3>
      <a:accent4>
        <a:srgbClr val="796A6C"/>
      </a:accent4>
      <a:accent5>
        <a:srgbClr val="044F94"/>
      </a:accent5>
      <a:accent6>
        <a:srgbClr val="EB7625"/>
      </a:accent6>
      <a:hlink>
        <a:srgbClr val="D1313D"/>
      </a:hlink>
      <a:folHlink>
        <a:srgbClr val="796A6C"/>
      </a:folHlink>
    </a:clrScheme>
    <a:fontScheme name="Gen-H">
      <a:majorFont>
        <a:latin typeface="Roboto Slab"/>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1240</Words>
  <Application>Microsoft Office PowerPoint</Application>
  <PresentationFormat>On-screen Show (4:3)</PresentationFormat>
  <Paragraphs>156</Paragraphs>
  <Slides>21</Slides>
  <Notes>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21</vt:i4>
      </vt:variant>
    </vt:vector>
  </HeadingPairs>
  <TitlesOfParts>
    <vt:vector size="37" baseType="lpstr">
      <vt:lpstr>Arial</vt:lpstr>
      <vt:lpstr>Calibri</vt:lpstr>
      <vt:lpstr>Gill Sans</vt:lpstr>
      <vt:lpstr>Roboto Slab</vt:lpstr>
      <vt:lpstr>Source Sans Pro</vt:lpstr>
      <vt:lpstr>Wingdings</vt:lpstr>
      <vt:lpstr>ヒラギノ角ゴ ProN W3</vt:lpstr>
      <vt:lpstr>Default - Title Slide</vt:lpstr>
      <vt:lpstr>3_Office Theme</vt:lpstr>
      <vt:lpstr>6_Office Theme</vt:lpstr>
      <vt:lpstr>8_Office Theme</vt:lpstr>
      <vt:lpstr>1_Office Theme</vt:lpstr>
      <vt:lpstr>15_Office Theme</vt:lpstr>
      <vt:lpstr>19_Office Theme</vt:lpstr>
      <vt:lpstr>20_Office Theme</vt:lpstr>
      <vt:lpstr>14_Office Theme</vt:lpstr>
      <vt:lpstr>Healthy by Design </vt:lpstr>
      <vt:lpstr>VISION &amp; Mission</vt:lpstr>
      <vt:lpstr>Who We Are</vt:lpstr>
      <vt:lpstr>PowerPoint Presentation</vt:lpstr>
      <vt:lpstr>Collective Impact</vt:lpstr>
      <vt:lpstr>PowerPoint Presentation</vt:lpstr>
      <vt:lpstr>A Community Health Challenge Exceptional healthcare, but less than exceptional health outcomes</vt:lpstr>
      <vt:lpstr>The Missing Health Link </vt:lpstr>
      <vt:lpstr>GEN-H: A Regional Health Agenda Driving Collective Impact for Community Health</vt:lpstr>
      <vt:lpstr>Driving Action Through GEN-H</vt:lpstr>
      <vt:lpstr>PowerPoint Presentation</vt:lpstr>
      <vt:lpstr>Participating Partners</vt:lpstr>
      <vt:lpstr>PowerPoint Presentation</vt:lpstr>
      <vt:lpstr>The Model</vt:lpstr>
      <vt:lpstr>PowerPoint Presentation</vt:lpstr>
      <vt:lpstr>Gen-H Connect Screening Tool</vt:lpstr>
      <vt:lpstr>Results to date</vt:lpstr>
      <vt:lpstr>PowerPoint Presentation</vt:lpstr>
      <vt:lpstr>Barriers/Challenges to screening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by Design </dc:title>
  <dc:creator>Trabue, Kiana</dc:creator>
  <cp:lastModifiedBy>Trabue, Kiana</cp:lastModifiedBy>
  <cp:revision>3</cp:revision>
  <dcterms:created xsi:type="dcterms:W3CDTF">2019-04-01T18:36:12Z</dcterms:created>
  <dcterms:modified xsi:type="dcterms:W3CDTF">2019-04-01T19:22:43Z</dcterms:modified>
</cp:coreProperties>
</file>