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74" r:id="rId6"/>
    <p:sldId id="262" r:id="rId7"/>
    <p:sldId id="268" r:id="rId8"/>
    <p:sldId id="271" r:id="rId9"/>
    <p:sldId id="267" r:id="rId10"/>
    <p:sldId id="265" r:id="rId11"/>
    <p:sldId id="269" r:id="rId12"/>
    <p:sldId id="266" r:id="rId13"/>
    <p:sldId id="263" r:id="rId14"/>
    <p:sldId id="264" r:id="rId15"/>
    <p:sldId id="272" r:id="rId16"/>
    <p:sldId id="258" r:id="rId17"/>
    <p:sldId id="260" r:id="rId18"/>
    <p:sldId id="261" r:id="rId19"/>
    <p:sldId id="259" r:id="rId20"/>
    <p:sldId id="32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F9546A-E139-F04C-B134-F174C4FA6CB1}" v="14" dt="2019-11-13T03:22:43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3" autoAdjust="0"/>
    <p:restoredTop sz="94660" autoAdjust="0"/>
  </p:normalViewPr>
  <p:slideViewPr>
    <p:cSldViewPr snapToGrid="0">
      <p:cViewPr varScale="1">
        <p:scale>
          <a:sx n="147" d="100"/>
          <a:sy n="147" d="100"/>
        </p:scale>
        <p:origin x="224" y="10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3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James (lee6jj)" userId="3e5367d9-1021-4ab9-a59a-9cef8f5fe543" providerId="ADAL" clId="{634F4673-88E8-DC48-9292-5490B47281E4}"/>
    <pc:docChg chg="modSld">
      <pc:chgData name="Lee, James (lee6jj)" userId="3e5367d9-1021-4ab9-a59a-9cef8f5fe543" providerId="ADAL" clId="{634F4673-88E8-DC48-9292-5490B47281E4}" dt="2019-11-13T21:42:14.731" v="4" actId="20577"/>
      <pc:docMkLst>
        <pc:docMk/>
      </pc:docMkLst>
      <pc:sldChg chg="modSp">
        <pc:chgData name="Lee, James (lee6jj)" userId="3e5367d9-1021-4ab9-a59a-9cef8f5fe543" providerId="ADAL" clId="{634F4673-88E8-DC48-9292-5490B47281E4}" dt="2019-11-13T21:42:14.731" v="4" actId="20577"/>
        <pc:sldMkLst>
          <pc:docMk/>
          <pc:sldMk cId="4064214667" sldId="262"/>
        </pc:sldMkLst>
        <pc:spChg chg="mod">
          <ac:chgData name="Lee, James (lee6jj)" userId="3e5367d9-1021-4ab9-a59a-9cef8f5fe543" providerId="ADAL" clId="{634F4673-88E8-DC48-9292-5490B47281E4}" dt="2019-11-13T21:42:14.731" v="4" actId="20577"/>
          <ac:spMkLst>
            <pc:docMk/>
            <pc:sldMk cId="4064214667" sldId="262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5D18F-FB35-4F22-A6EB-533054B05C07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DB69C-CD70-4DEE-8E05-4CB1CFEA3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989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57390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84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28600" y="6518447"/>
            <a:ext cx="324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www.libraries.uc.edu</a:t>
            </a:r>
          </a:p>
        </p:txBody>
      </p:sp>
    </p:spTree>
    <p:extLst>
      <p:ext uri="{BB962C8B-B14F-4D97-AF65-F5344CB8AC3E}">
        <p14:creationId xmlns:p14="http://schemas.microsoft.com/office/powerpoint/2010/main" val="314457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F362-E6D1-4BF5-8B16-7FD158F006D4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AAB853-B085-46A7-A528-3BBEC2EF4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33457"/>
          <a:stretch/>
        </p:blipFill>
        <p:spPr>
          <a:xfrm>
            <a:off x="-1" y="0"/>
            <a:ext cx="1221019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086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28600" y="6518447"/>
            <a:ext cx="324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www.libraries.uc.edu</a:t>
            </a:r>
          </a:p>
        </p:txBody>
      </p:sp>
    </p:spTree>
    <p:extLst>
      <p:ext uri="{BB962C8B-B14F-4D97-AF65-F5344CB8AC3E}">
        <p14:creationId xmlns:p14="http://schemas.microsoft.com/office/powerpoint/2010/main" val="76170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9" y="3572564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5202" y="1330571"/>
            <a:ext cx="11375748" cy="162764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Helvetica Neue"/>
                <a:cs typeface="Helvetica Neue"/>
              </a:rPr>
              <a:t>The Digital Scholarship Center: </a:t>
            </a:r>
            <a:br>
              <a:rPr lang="en-US" dirty="0">
                <a:latin typeface="Helvetica Neue"/>
                <a:cs typeface="Helvetica Neue"/>
              </a:rPr>
            </a:br>
            <a:r>
              <a:rPr lang="en-US" dirty="0">
                <a:latin typeface="Helvetica Neue"/>
                <a:cs typeface="Helvetica Neue"/>
              </a:rPr>
              <a:t>Text Mining across Disciplines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36579" y="4713609"/>
            <a:ext cx="8329603" cy="1627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latin typeface="Helvetica Neue"/>
                <a:cs typeface="Helvetica Neue"/>
              </a:rPr>
              <a:t>James Lee, PhD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latin typeface="Helvetica Neue"/>
                <a:cs typeface="Helvetica Neue"/>
              </a:rPr>
              <a:t>Associate Vice Provost for Digital Scholarship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latin typeface="Helvetica Neue"/>
                <a:cs typeface="Helvetica Neue"/>
              </a:rPr>
              <a:t>Associate Dean of Research, University Libraries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latin typeface="Helvetica Neue"/>
                <a:cs typeface="Helvetica Neue"/>
              </a:rPr>
              <a:t>Director, Digital Scholarship Center</a:t>
            </a:r>
          </a:p>
        </p:txBody>
      </p:sp>
    </p:spTree>
    <p:extLst>
      <p:ext uri="{BB962C8B-B14F-4D97-AF65-F5344CB8AC3E}">
        <p14:creationId xmlns:p14="http://schemas.microsoft.com/office/powerpoint/2010/main" val="3932067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70" y="232550"/>
            <a:ext cx="9491494" cy="78483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Helvetica Neue"/>
                <a:cs typeface="Helvetica Neue"/>
              </a:rPr>
              <a:t>Shared Motivations, Different 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3656" y="1218164"/>
            <a:ext cx="7423808" cy="924277"/>
          </a:xfrm>
        </p:spPr>
        <p:txBody>
          <a:bodyPr/>
          <a:lstStyle/>
          <a:p>
            <a:r>
              <a:rPr lang="en-US" sz="2000" dirty="0">
                <a:latin typeface="Helvetica Neue"/>
                <a:cs typeface="Helvetica Neue"/>
              </a:rPr>
              <a:t>Social Networks: Social network analysis and visualization.</a:t>
            </a:r>
          </a:p>
          <a:p>
            <a:r>
              <a:rPr lang="en-US" sz="2000" dirty="0">
                <a:latin typeface="Helvetica Neue"/>
                <a:cs typeface="Helvetica Neue"/>
              </a:rPr>
              <a:t>Team: DSC, A&amp;S, Law, DAAP, CCHMC, CEAS, CECH.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30" y="2554546"/>
            <a:ext cx="7084778" cy="37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2441"/>
            <a:ext cx="4856532" cy="47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" y="223606"/>
            <a:ext cx="8579886" cy="7848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  <a:latin typeface="Helvetica Neue"/>
                <a:cs typeface="Helvetica Neue"/>
              </a:rPr>
              <a:t>Shared Motivations, Different 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520"/>
            <a:ext cx="12269971" cy="1059388"/>
          </a:xfrm>
        </p:spPr>
        <p:txBody>
          <a:bodyPr/>
          <a:lstStyle/>
          <a:p>
            <a:r>
              <a:rPr lang="en-US" sz="2000" dirty="0">
                <a:latin typeface="Helvetica Neue"/>
                <a:cs typeface="Helvetica Neue"/>
              </a:rPr>
              <a:t>Using machine learning to extract salient features, cluster, and classify free text in EHR and literature.</a:t>
            </a:r>
          </a:p>
          <a:p>
            <a:r>
              <a:rPr lang="en-US" sz="2000" dirty="0">
                <a:latin typeface="Helvetica Neue"/>
                <a:cs typeface="Helvetica Neue"/>
              </a:rPr>
              <a:t>Team: A&amp;S Biological Sciences, UC </a:t>
            </a:r>
            <a:r>
              <a:rPr lang="en-US" sz="2000" dirty="0" err="1">
                <a:latin typeface="Helvetica Neue"/>
                <a:cs typeface="Helvetica Neue"/>
              </a:rPr>
              <a:t>CoM</a:t>
            </a:r>
            <a:r>
              <a:rPr lang="en-US" sz="2000" dirty="0">
                <a:latin typeface="Helvetica Neue"/>
                <a:cs typeface="Helvetica Neue"/>
              </a:rPr>
              <a:t>, CCHMC Hospital Medicine, among others.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069" y="2162437"/>
            <a:ext cx="8924486" cy="46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3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77" y="1197139"/>
            <a:ext cx="8222602" cy="563166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5180" y="209007"/>
            <a:ext cx="8579886" cy="78483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Helvetica Neue"/>
                <a:cs typeface="Helvetica Neue"/>
              </a:rPr>
              <a:t>Cloud Platform for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10478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63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36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BF0C7-186A-DF47-975E-23154AB1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677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FA3B26-3F01-E643-B667-C9BCE801F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2700"/>
            <a:ext cx="12192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3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DD7B21-7C53-5044-87CF-D8672387E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99" b="49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3081F-957E-0146-A36B-8BA4DE6D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" y="0"/>
            <a:ext cx="1215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7"/>
          <p:cNvSpPr txBox="1">
            <a:spLocks noChangeArrowheads="1"/>
          </p:cNvSpPr>
          <p:nvPr/>
        </p:nvSpPr>
        <p:spPr bwMode="auto">
          <a:xfrm>
            <a:off x="182260" y="142893"/>
            <a:ext cx="118274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Gill Sans" charset="0"/>
              </a:rPr>
              <a:t>My Background: 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Gill Sans" charset="0"/>
              </a:rPr>
              <a:t>Machine Learning and Historical Archives 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9" y="1221426"/>
            <a:ext cx="1997908" cy="561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9B040-7862-8545-A1CF-6DDECD62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342" y="1221426"/>
            <a:ext cx="7468595" cy="56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3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8388" y="303852"/>
            <a:ext cx="9196001" cy="720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Helvetica Neue"/>
                <a:cs typeface="Helvetica Neue"/>
              </a:rPr>
              <a:t>Transdisciplinary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 Teams in Digital Scholarship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3327" y="1383791"/>
            <a:ext cx="11048050" cy="33022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en-US" dirty="0">
                <a:latin typeface="Helvetica Neue"/>
                <a:cs typeface="Helvetica Neue"/>
              </a:rPr>
              <a:t>What are Digital Scholarship Centers / Studios?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latin typeface="Helvetica Neue"/>
                <a:cs typeface="Helvetica Neue"/>
              </a:rPr>
              <a:t>The DSC has assembled research groups that genuinely span multiple disciplines, with people trained to think very differently about every step in the research process.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latin typeface="Helvetica Neue"/>
                <a:cs typeface="Helvetica Neue"/>
              </a:rPr>
              <a:t>Teams are composed of true partners across entire research lifecycle: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Helvetica Neue"/>
                <a:cs typeface="Helvetica Neue"/>
              </a:rPr>
              <a:t>Formulation of research questions 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Helvetica Neue"/>
                <a:cs typeface="Helvetica Neue"/>
              </a:rPr>
              <a:t>Pitching grant proposals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Helvetica Neue"/>
                <a:cs typeface="Helvetica Neue"/>
              </a:rPr>
              <a:t>Dataset cleanup and manipulation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Helvetica Neue"/>
                <a:cs typeface="Helvetica Neue"/>
              </a:rPr>
              <a:t>Data analysis and visualization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Helvetica Neue"/>
                <a:cs typeface="Helvetica Neue"/>
              </a:rPr>
              <a:t>Argument formation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Helvetica Neue"/>
                <a:cs typeface="Helvetica Neue"/>
              </a:rPr>
              <a:t>Publication of findings</a:t>
            </a:r>
          </a:p>
          <a:p>
            <a:pPr marL="352425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/>
                <a:cs typeface="Helvetica Neue"/>
              </a:rPr>
              <a:t>Machine Learning and Data Visualization as discipline-agnostic methods: a “borrowing of techniques”.</a:t>
            </a:r>
          </a:p>
        </p:txBody>
      </p:sp>
    </p:spTree>
    <p:extLst>
      <p:ext uri="{BB962C8B-B14F-4D97-AF65-F5344CB8AC3E}">
        <p14:creationId xmlns:p14="http://schemas.microsoft.com/office/powerpoint/2010/main" val="4064214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75" y="145483"/>
            <a:ext cx="8881749" cy="85020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Helvetica Neue"/>
                <a:cs typeface="Helvetica Neue"/>
              </a:rPr>
              <a:t>Andrew W. Mellon Foundation: </a:t>
            </a:r>
            <a:br>
              <a:rPr lang="en-US" sz="3600" dirty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en-US" sz="3600" dirty="0">
                <a:solidFill>
                  <a:srgbClr val="FFFFFF"/>
                </a:solidFill>
                <a:latin typeface="Helvetica Neue"/>
                <a:cs typeface="Helvetica Neue"/>
              </a:rPr>
              <a:t>Digital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964" y="1357515"/>
            <a:ext cx="11394072" cy="3340369"/>
          </a:xfrm>
        </p:spPr>
        <p:txBody>
          <a:bodyPr/>
          <a:lstStyle/>
          <a:p>
            <a:r>
              <a:rPr lang="en-US" dirty="0">
                <a:latin typeface="Helvetica Neue"/>
                <a:cs typeface="Helvetica Neue"/>
              </a:rPr>
              <a:t>$900,000 over 30 months from the Andrew W. Mellon Foundation.</a:t>
            </a:r>
          </a:p>
          <a:p>
            <a:r>
              <a:rPr lang="en-US" dirty="0">
                <a:latin typeface="Helvetica Neue"/>
                <a:cs typeface="Helvetica Neue"/>
              </a:rPr>
              <a:t>Specific goal: Advance our “catalyst” model of Digital Scholarship.</a:t>
            </a:r>
          </a:p>
          <a:p>
            <a:r>
              <a:rPr lang="en-US" dirty="0">
                <a:latin typeface="Helvetica Neue"/>
                <a:cs typeface="Helvetica Neue"/>
              </a:rPr>
              <a:t>The long view: Mellon supports culture change.</a:t>
            </a:r>
          </a:p>
          <a:p>
            <a:r>
              <a:rPr lang="en-US" dirty="0">
                <a:latin typeface="Helvetica Neue"/>
                <a:cs typeface="Helvetica Neue"/>
              </a:rPr>
              <a:t>Goals:</a:t>
            </a:r>
          </a:p>
          <a:p>
            <a:pPr lvl="1">
              <a:buFont typeface="Courier New"/>
              <a:buChar char="o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new transdisciplinary strategies and practices for translating between disciplines that rarely interact – connect domain experts with technical innovations in machine learning.</a:t>
            </a:r>
          </a:p>
          <a:p>
            <a:pPr lvl="1">
              <a:buFont typeface="Courier New"/>
              <a:buChar char="o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provide resources and infrastructure to nurture research questions and collaborations that slip between the cracks of funding agencies.</a:t>
            </a:r>
          </a:p>
          <a:p>
            <a:pPr lvl="1">
              <a:buFont typeface="Courier New"/>
              <a:buChar char="o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Transdisciplinary computational tools / Human interpretable research products.</a:t>
            </a:r>
          </a:p>
          <a:p>
            <a:pPr lvl="1">
              <a:buFont typeface="Courier New"/>
              <a:buChar char="o"/>
            </a:pPr>
            <a:endParaRPr lang="en-US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313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96" y="156557"/>
            <a:ext cx="7404132" cy="90919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Helvetica Neue"/>
                <a:cs typeface="Helvetica Neue"/>
              </a:rPr>
              <a:t>Model: Catalyst vs. Concierge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502" y="1562669"/>
            <a:ext cx="11108185" cy="4551051"/>
          </a:xfrm>
        </p:spPr>
        <p:txBody>
          <a:bodyPr/>
          <a:lstStyle/>
          <a:p>
            <a:r>
              <a:rPr lang="en-US" dirty="0">
                <a:latin typeface="Helvetica Neue"/>
                <a:cs typeface="Helvetica Neue"/>
              </a:rPr>
              <a:t>Six Digital Centers/Studios supported by Mellon initiative.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 Neue"/>
                <a:cs typeface="Helvetica Neue"/>
              </a:rPr>
              <a:t>Leaders defining a new type of “digital integrator” collapsing silos.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 Neue"/>
                <a:cs typeface="Helvetica Neue"/>
              </a:rPr>
              <a:t>Peers: UIUC, UConn, Brown, Emory, UC’s DSC, Duke.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 Neue"/>
                <a:cs typeface="Helvetica Neue"/>
              </a:rPr>
              <a:t>Spectrum from “concierge” to “catalyst.”</a:t>
            </a:r>
          </a:p>
          <a:p>
            <a:r>
              <a:rPr lang="en-US" dirty="0">
                <a:latin typeface="Helvetica Neue"/>
                <a:cs typeface="Helvetica Neue"/>
              </a:rPr>
              <a:t>Digital integrators as hubs in the academic research ecosystem.</a:t>
            </a:r>
          </a:p>
          <a:p>
            <a:r>
              <a:rPr lang="en-US" dirty="0">
                <a:latin typeface="Helvetica Neue"/>
                <a:cs typeface="Helvetica Neue"/>
              </a:rPr>
              <a:t>Phase 2: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 Neue"/>
                <a:cs typeface="Helvetica Neue"/>
              </a:rPr>
              <a:t>Digital Futures Building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 Neue"/>
                <a:cs typeface="Helvetica Neue"/>
              </a:rPr>
              <a:t>$3.1 Million in grant funding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 Neue"/>
                <a:cs typeface="Helvetica Neue"/>
              </a:rPr>
              <a:t>Mellon Renewal</a:t>
            </a:r>
          </a:p>
          <a:p>
            <a:endParaRPr lang="en-US" dirty="0">
              <a:latin typeface="Helvetica Neue"/>
              <a:cs typeface="Helvetica Neue"/>
            </a:endParaRPr>
          </a:p>
          <a:p>
            <a:endParaRPr lang="en-US" dirty="0">
              <a:latin typeface="Helvetica Neue"/>
              <a:cs typeface="Helvetica Neu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9" y="170494"/>
            <a:ext cx="6468881" cy="8466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Helvetica Neue"/>
                <a:cs typeface="Helvetica Neue"/>
              </a:rPr>
              <a:t>Not Just a Feel-Good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840" y="1706787"/>
            <a:ext cx="10326320" cy="3427210"/>
          </a:xfrm>
        </p:spPr>
        <p:txBody>
          <a:bodyPr/>
          <a:lstStyle/>
          <a:p>
            <a:pPr marL="342900" lvl="1" indent="-342900"/>
            <a:r>
              <a:rPr lang="en-US" dirty="0">
                <a:latin typeface="Helvetica Neue"/>
                <a:cs typeface="Helvetica Neue"/>
              </a:rPr>
              <a:t>Multiple publications in a range of fields </a:t>
            </a:r>
            <a:r>
              <a:rPr lang="mr-IN" dirty="0">
                <a:latin typeface="Helvetica Neue"/>
                <a:cs typeface="Helvetica Neue"/>
              </a:rPr>
              <a:t>–</a:t>
            </a:r>
            <a:r>
              <a:rPr lang="en-US" dirty="0">
                <a:latin typeface="Helvetica Neue"/>
                <a:cs typeface="Helvetica Neue"/>
              </a:rPr>
              <a:t> content area, methodology, popular press.</a:t>
            </a:r>
          </a:p>
          <a:p>
            <a:pPr marL="342900" lvl="1" indent="-342900"/>
            <a:endParaRPr lang="en-US" dirty="0">
              <a:latin typeface="Helvetica Neue"/>
              <a:cs typeface="Helvetica Neue"/>
            </a:endParaRPr>
          </a:p>
          <a:p>
            <a:pPr marL="342900" lvl="1" indent="-342900"/>
            <a:r>
              <a:rPr lang="en-US" dirty="0">
                <a:latin typeface="Helvetica Neue"/>
                <a:cs typeface="Helvetica Neue"/>
              </a:rPr>
              <a:t>Grants from multiple bodies </a:t>
            </a:r>
            <a:r>
              <a:rPr lang="mr-IN" dirty="0">
                <a:latin typeface="Helvetica Neue"/>
                <a:cs typeface="Helvetica Neue"/>
              </a:rPr>
              <a:t>–</a:t>
            </a:r>
            <a:r>
              <a:rPr lang="en-US" dirty="0">
                <a:latin typeface="Helvetica Neue"/>
                <a:cs typeface="Helvetica Neue"/>
              </a:rPr>
              <a:t> agencies, foundations, industry.</a:t>
            </a:r>
          </a:p>
          <a:p>
            <a:pPr marL="800100" lvl="2" indent="-342900">
              <a:buFont typeface="Courier New"/>
              <a:buChar char="o"/>
            </a:pPr>
            <a:r>
              <a:rPr lang="en-US" dirty="0">
                <a:latin typeface="Helvetica Neue"/>
                <a:cs typeface="Helvetica Neue"/>
              </a:rPr>
              <a:t>Example: “Iowa Digital Bridges” </a:t>
            </a:r>
            <a:r>
              <a:rPr lang="mr-IN" dirty="0">
                <a:latin typeface="Helvetica Neue"/>
                <a:cs typeface="Helvetica Neue"/>
              </a:rPr>
              <a:t>–</a:t>
            </a:r>
            <a:r>
              <a:rPr lang="en-US" dirty="0">
                <a:latin typeface="Helvetica Neue"/>
                <a:cs typeface="Helvetica Neue"/>
              </a:rPr>
              <a:t> Mellon and Gates Foundations, NIH, NSF, NEH, NEA.</a:t>
            </a:r>
          </a:p>
          <a:p>
            <a:pPr marL="342900" lvl="1" indent="-342900"/>
            <a:endParaRPr lang="en-US" dirty="0">
              <a:latin typeface="Helvetica Neue"/>
              <a:cs typeface="Helvetica Neue"/>
            </a:endParaRPr>
          </a:p>
          <a:p>
            <a:pPr marL="342900" lvl="1" indent="-342900"/>
            <a:r>
              <a:rPr lang="en-US" dirty="0">
                <a:latin typeface="Helvetica Neue"/>
                <a:cs typeface="Helvetica Neue"/>
              </a:rPr>
              <a:t>A new perspective on teaching and doctoral training.</a:t>
            </a:r>
          </a:p>
        </p:txBody>
      </p:sp>
    </p:spTree>
    <p:extLst>
      <p:ext uri="{BB962C8B-B14F-4D97-AF65-F5344CB8AC3E}">
        <p14:creationId xmlns:p14="http://schemas.microsoft.com/office/powerpoint/2010/main" val="419262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86" y="169940"/>
            <a:ext cx="8183326" cy="834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Helvetica Neue"/>
                <a:cs typeface="Helvetica Neue"/>
              </a:rPr>
              <a:t>Building Bridges: Data Structures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60" y="1661845"/>
            <a:ext cx="4932738" cy="519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38283" y="1130565"/>
            <a:ext cx="7612014" cy="542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Neue"/>
                <a:cs typeface="Helvetica Neue"/>
              </a:rPr>
              <a:t>The Shakespearean and the Astrophysicist.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73" y="1661456"/>
            <a:ext cx="4242279" cy="51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79" y="185417"/>
            <a:ext cx="8247506" cy="834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Helvetica Neue"/>
                <a:cs typeface="Helvetica Neue"/>
              </a:rPr>
              <a:t>Building Bridges: Data Structures</a:t>
            </a:r>
          </a:p>
        </p:txBody>
      </p:sp>
      <p:pic>
        <p:nvPicPr>
          <p:cNvPr id="6" name="Picture 4" descr="Shax Cluste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854105"/>
            <a:ext cx="6232843" cy="434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Genetic Tools Network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90" y="2019531"/>
            <a:ext cx="5771191" cy="426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4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82" y="185417"/>
            <a:ext cx="8247506" cy="834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Helvetica Neue"/>
                <a:cs typeface="Helvetica Neue"/>
              </a:rPr>
              <a:t>Building Bridges: Data Visualization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35803" y="1454228"/>
            <a:ext cx="9900271" cy="654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Neue"/>
                <a:cs typeface="Helvetica Neue"/>
              </a:rPr>
              <a:t>Different visual frameworks for analysis and interpretability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6" y="2454983"/>
            <a:ext cx="4781645" cy="366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39" y="2311761"/>
            <a:ext cx="5775487" cy="37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195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76733bf8-fe82-4f17-a6a1-ad7ca55f55a4">branding, template, power point</Categor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EBA1ADD832EB46BEC1C7439C637D60" ma:contentTypeVersion="" ma:contentTypeDescription="Create a new document." ma:contentTypeScope="" ma:versionID="42c19a55d1bc12aee4d272663f267353">
  <xsd:schema xmlns:xsd="http://www.w3.org/2001/XMLSchema" xmlns:xs="http://www.w3.org/2001/XMLSchema" xmlns:p="http://schemas.microsoft.com/office/2006/metadata/properties" xmlns:ns2="76733bf8-fe82-4f17-a6a1-ad7ca55f55a4" targetNamespace="http://schemas.microsoft.com/office/2006/metadata/properties" ma:root="true" ma:fieldsID="c345c19f9f399f9be4f11371169bb518" ns2:_="">
    <xsd:import namespace="76733bf8-fe82-4f17-a6a1-ad7ca55f55a4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33bf8-fe82-4f17-a6a1-ad7ca55f55a4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scription="template&#10;color&#10;black and white" ma:internalName="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2F803-4805-445A-866D-CC4D290C6E2E}">
  <ds:schemaRefs>
    <ds:schemaRef ds:uri="76733bf8-fe82-4f17-a6a1-ad7ca55f55a4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7927F2-D229-4066-9E18-92DBD01ECA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733bf8-fe82-4f17-a6a1-ad7ca55f55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5EB616-4B85-463B-BC06-F507144CDC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462</Words>
  <Application>Microsoft Macintosh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Helvetica Neue</vt:lpstr>
      <vt:lpstr>Office Theme</vt:lpstr>
      <vt:lpstr>The Digital Scholarship Center:  Text Mining across Disciplines</vt:lpstr>
      <vt:lpstr>PowerPoint Presentation</vt:lpstr>
      <vt:lpstr>PowerPoint Presentation</vt:lpstr>
      <vt:lpstr>Andrew W. Mellon Foundation:  Digital Integrator</vt:lpstr>
      <vt:lpstr>Model: Catalyst vs. Concierge</vt:lpstr>
      <vt:lpstr>Not Just a Feel-Good Story</vt:lpstr>
      <vt:lpstr>Building Bridges: Data Structures</vt:lpstr>
      <vt:lpstr>Building Bridges: Data Structures</vt:lpstr>
      <vt:lpstr>Building Bridges: Data Visualization</vt:lpstr>
      <vt:lpstr>Shared Motivations, Different Languages</vt:lpstr>
      <vt:lpstr>Shared Motivations, Different Languages</vt:lpstr>
      <vt:lpstr>Cloud Platform for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Cincinnati Libraries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Norris, Melissa (norrisms)</dc:creator>
  <cp:lastModifiedBy>Lee, James (lee6jj)</cp:lastModifiedBy>
  <cp:revision>37</cp:revision>
  <dcterms:created xsi:type="dcterms:W3CDTF">2017-07-17T16:01:54Z</dcterms:created>
  <dcterms:modified xsi:type="dcterms:W3CDTF">2019-11-13T21:42:19Z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0x010100C0EBA1ADD832EB46BEC1C7439C637D60</vt:lpwstr>
  </property>
</Properties>
</file>