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image33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3"/>
    <p:sldMasterId id="2147483662" r:id="rId4"/>
    <p:sldMasterId id="2147483675" r:id="rId5"/>
    <p:sldMasterId id="2147483701" r:id="rId6"/>
    <p:sldMasterId id="2147483740" r:id="rId7"/>
    <p:sldMasterId id="2147483779" r:id="rId8"/>
    <p:sldMasterId id="2147483792" r:id="rId9"/>
  </p:sldMasterIdLst>
  <p:notesMasterIdLst>
    <p:notesMasterId r:id="rId27"/>
  </p:notesMasterIdLst>
  <p:sldIdLst>
    <p:sldId id="261" r:id="rId10"/>
    <p:sldId id="290" r:id="rId11"/>
    <p:sldId id="287" r:id="rId12"/>
    <p:sldId id="288" r:id="rId13"/>
    <p:sldId id="289" r:id="rId14"/>
    <p:sldId id="275" r:id="rId15"/>
    <p:sldId id="277" r:id="rId16"/>
    <p:sldId id="280" r:id="rId17"/>
    <p:sldId id="283" r:id="rId18"/>
    <p:sldId id="291" r:id="rId19"/>
    <p:sldId id="292" r:id="rId20"/>
    <p:sldId id="293" r:id="rId21"/>
    <p:sldId id="294" r:id="rId22"/>
    <p:sldId id="296" r:id="rId23"/>
    <p:sldId id="297" r:id="rId24"/>
    <p:sldId id="298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87779" autoAdjust="0"/>
  </p:normalViewPr>
  <p:slideViewPr>
    <p:cSldViewPr snapToGrid="0">
      <p:cViewPr varScale="1">
        <p:scale>
          <a:sx n="70" d="100"/>
          <a:sy n="70" d="100"/>
        </p:scale>
        <p:origin x="96" y="6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DF165-5823-4E2D-A43F-35FB33B9D7D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0_1" csCatId="mainScheme" phldr="1"/>
      <dgm:spPr/>
    </dgm:pt>
    <dgm:pt modelId="{D578811C-C799-4D7D-9CFD-73D1388EA05E}">
      <dgm:prSet phldrT="[Text]"/>
      <dgm:spPr/>
      <dgm:t>
        <a:bodyPr/>
        <a:lstStyle/>
        <a:p>
          <a:endParaRPr lang="en-US" dirty="0"/>
        </a:p>
      </dgm:t>
    </dgm:pt>
    <dgm:pt modelId="{42FB245D-2D0E-40B9-814E-A6D2AC4D1B9D}" type="parTrans" cxnId="{80BEA5C2-E550-4088-ACFA-6F845C35D484}">
      <dgm:prSet/>
      <dgm:spPr/>
      <dgm:t>
        <a:bodyPr/>
        <a:lstStyle/>
        <a:p>
          <a:endParaRPr lang="en-US"/>
        </a:p>
      </dgm:t>
    </dgm:pt>
    <dgm:pt modelId="{438DB619-946B-4104-995D-4958E2F685F6}" type="sibTrans" cxnId="{80BEA5C2-E550-4088-ACFA-6F845C35D484}">
      <dgm:prSet/>
      <dgm:spPr/>
      <dgm:t>
        <a:bodyPr/>
        <a:lstStyle/>
        <a:p>
          <a:endParaRPr lang="en-US"/>
        </a:p>
      </dgm:t>
    </dgm:pt>
    <dgm:pt modelId="{C88B195C-61CD-4EC7-825A-750ADDC39EA9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D190404C-5157-40F9-9C98-4B7F927279AE}" type="parTrans" cxnId="{210A75FB-7350-4B61-940C-8BB89F17F93B}">
      <dgm:prSet/>
      <dgm:spPr/>
      <dgm:t>
        <a:bodyPr/>
        <a:lstStyle/>
        <a:p>
          <a:endParaRPr lang="en-US"/>
        </a:p>
      </dgm:t>
    </dgm:pt>
    <dgm:pt modelId="{E38E2B6F-50BA-42C8-82E1-4510D0970C52}" type="sibTrans" cxnId="{210A75FB-7350-4B61-940C-8BB89F17F93B}">
      <dgm:prSet/>
      <dgm:spPr/>
      <dgm:t>
        <a:bodyPr/>
        <a:lstStyle/>
        <a:p>
          <a:endParaRPr lang="en-US"/>
        </a:p>
      </dgm:t>
    </dgm:pt>
    <dgm:pt modelId="{A00B44F2-C46E-450C-B74F-D22113B33E70}">
      <dgm:prSet phldrT="[Text]" custT="1"/>
      <dgm:spPr/>
      <dgm:t>
        <a:bodyPr/>
        <a:lstStyle/>
        <a:p>
          <a:endParaRPr lang="en-US" sz="2400" dirty="0"/>
        </a:p>
      </dgm:t>
    </dgm:pt>
    <dgm:pt modelId="{595F820E-72C8-4BB6-83F7-106507EC9385}" type="parTrans" cxnId="{C978BA30-AB74-46DA-8492-BFE82EF2F6B5}">
      <dgm:prSet/>
      <dgm:spPr/>
      <dgm:t>
        <a:bodyPr/>
        <a:lstStyle/>
        <a:p>
          <a:endParaRPr lang="en-US"/>
        </a:p>
      </dgm:t>
    </dgm:pt>
    <dgm:pt modelId="{AD128E4E-4ED1-430A-A9BF-3E9D56A8D75D}" type="sibTrans" cxnId="{C978BA30-AB74-46DA-8492-BFE82EF2F6B5}">
      <dgm:prSet/>
      <dgm:spPr/>
      <dgm:t>
        <a:bodyPr/>
        <a:lstStyle/>
        <a:p>
          <a:endParaRPr lang="en-US"/>
        </a:p>
      </dgm:t>
    </dgm:pt>
    <dgm:pt modelId="{F98A4CA7-49E8-41DD-AD65-55BF8F01D1F8}">
      <dgm:prSet phldrT="[Text]"/>
      <dgm:spPr/>
      <dgm:t>
        <a:bodyPr/>
        <a:lstStyle/>
        <a:p>
          <a:endParaRPr lang="en-US" dirty="0"/>
        </a:p>
      </dgm:t>
    </dgm:pt>
    <dgm:pt modelId="{47700E56-F611-4949-AAE9-254640DAA9DB}" type="parTrans" cxnId="{6CC84C6B-92CE-46DB-9F40-DFC7F8735274}">
      <dgm:prSet/>
      <dgm:spPr/>
      <dgm:t>
        <a:bodyPr/>
        <a:lstStyle/>
        <a:p>
          <a:endParaRPr lang="en-US"/>
        </a:p>
      </dgm:t>
    </dgm:pt>
    <dgm:pt modelId="{D5F0B8E7-95B6-4018-8F64-B8A0508ED3E9}" type="sibTrans" cxnId="{6CC84C6B-92CE-46DB-9F40-DFC7F8735274}">
      <dgm:prSet/>
      <dgm:spPr/>
      <dgm:t>
        <a:bodyPr/>
        <a:lstStyle/>
        <a:p>
          <a:endParaRPr lang="en-US"/>
        </a:p>
      </dgm:t>
    </dgm:pt>
    <dgm:pt modelId="{1AD93FF3-8436-4ECD-A383-18CA3E88FBF4}" type="pres">
      <dgm:prSet presAssocID="{6F2DF165-5823-4E2D-A43F-35FB33B9D7D5}" presName="Name0" presStyleCnt="0">
        <dgm:presLayoutVars>
          <dgm:chMax val="7"/>
          <dgm:dir/>
          <dgm:resizeHandles val="exact"/>
        </dgm:presLayoutVars>
      </dgm:prSet>
      <dgm:spPr/>
    </dgm:pt>
    <dgm:pt modelId="{213C08B4-454C-4281-B8E2-F627648A3A26}" type="pres">
      <dgm:prSet presAssocID="{6F2DF165-5823-4E2D-A43F-35FB33B9D7D5}" presName="ellipse1" presStyleLbl="vennNode1" presStyleIdx="0" presStyleCnt="4" custScaleX="140700" custScaleY="106080" custLinFactNeighborX="12563" custLinFactNeighborY="2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FB048-1940-41EE-BE9A-10B0510310E7}" type="pres">
      <dgm:prSet presAssocID="{6F2DF165-5823-4E2D-A43F-35FB33B9D7D5}" presName="ellipse2" presStyleLbl="vennNode1" presStyleIdx="1" presStyleCnt="4" custScaleX="115959" custScaleY="125967" custLinFactNeighborX="-9701" custLinFactNeighborY="8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A7C7D-23A5-4B7F-BCC2-41F0B8C58703}" type="pres">
      <dgm:prSet presAssocID="{6F2DF165-5823-4E2D-A43F-35FB33B9D7D5}" presName="ellipse3" presStyleLbl="vennNode1" presStyleIdx="2" presStyleCnt="4" custScaleX="141956" custScaleY="114332" custLinFactNeighborX="895" custLinFactNeighborY="3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E84A-3553-4A1D-ABA1-8708A2968D64}" type="pres">
      <dgm:prSet presAssocID="{6F2DF165-5823-4E2D-A43F-35FB33B9D7D5}" presName="ellipse4" presStyleLbl="vennNode1" presStyleIdx="3" presStyleCnt="4" custScaleX="141956" custScaleY="133280" custLinFactNeighborX="-36345" custLinFactNeighborY="-30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D59EC-026E-4304-8CDB-DB959C0D2E7F}" type="presOf" srcId="{F98A4CA7-49E8-41DD-AD65-55BF8F01D1F8}" destId="{2C8AE84A-3553-4A1D-ABA1-8708A2968D64}" srcOrd="0" destOrd="0" presId="urn:microsoft.com/office/officeart/2005/8/layout/rings+Icon"/>
    <dgm:cxn modelId="{E25E4266-EEC0-46C5-B145-D1D8488B9D09}" type="presOf" srcId="{C88B195C-61CD-4EC7-825A-750ADDC39EA9}" destId="{506FB048-1940-41EE-BE9A-10B0510310E7}" srcOrd="0" destOrd="0" presId="urn:microsoft.com/office/officeart/2005/8/layout/rings+Icon"/>
    <dgm:cxn modelId="{B0307341-120C-453D-ADA3-9DFF573C5171}" type="presOf" srcId="{D578811C-C799-4D7D-9CFD-73D1388EA05E}" destId="{213C08B4-454C-4281-B8E2-F627648A3A26}" srcOrd="0" destOrd="0" presId="urn:microsoft.com/office/officeart/2005/8/layout/rings+Icon"/>
    <dgm:cxn modelId="{80BEA5C2-E550-4088-ACFA-6F845C35D484}" srcId="{6F2DF165-5823-4E2D-A43F-35FB33B9D7D5}" destId="{D578811C-C799-4D7D-9CFD-73D1388EA05E}" srcOrd="0" destOrd="0" parTransId="{42FB245D-2D0E-40B9-814E-A6D2AC4D1B9D}" sibTransId="{438DB619-946B-4104-995D-4958E2F685F6}"/>
    <dgm:cxn modelId="{6CC84C6B-92CE-46DB-9F40-DFC7F8735274}" srcId="{6F2DF165-5823-4E2D-A43F-35FB33B9D7D5}" destId="{F98A4CA7-49E8-41DD-AD65-55BF8F01D1F8}" srcOrd="3" destOrd="0" parTransId="{47700E56-F611-4949-AAE9-254640DAA9DB}" sibTransId="{D5F0B8E7-95B6-4018-8F64-B8A0508ED3E9}"/>
    <dgm:cxn modelId="{11A14E66-A917-461E-B63D-46E3118A0E1F}" type="presOf" srcId="{6F2DF165-5823-4E2D-A43F-35FB33B9D7D5}" destId="{1AD93FF3-8436-4ECD-A383-18CA3E88FBF4}" srcOrd="0" destOrd="0" presId="urn:microsoft.com/office/officeart/2005/8/layout/rings+Icon"/>
    <dgm:cxn modelId="{C978BA30-AB74-46DA-8492-BFE82EF2F6B5}" srcId="{6F2DF165-5823-4E2D-A43F-35FB33B9D7D5}" destId="{A00B44F2-C46E-450C-B74F-D22113B33E70}" srcOrd="2" destOrd="0" parTransId="{595F820E-72C8-4BB6-83F7-106507EC9385}" sibTransId="{AD128E4E-4ED1-430A-A9BF-3E9D56A8D75D}"/>
    <dgm:cxn modelId="{BD985FE3-E8AC-4540-A7F2-91D7869C67C9}" type="presOf" srcId="{A00B44F2-C46E-450C-B74F-D22113B33E70}" destId="{E2BA7C7D-23A5-4B7F-BCC2-41F0B8C58703}" srcOrd="0" destOrd="0" presId="urn:microsoft.com/office/officeart/2005/8/layout/rings+Icon"/>
    <dgm:cxn modelId="{210A75FB-7350-4B61-940C-8BB89F17F93B}" srcId="{6F2DF165-5823-4E2D-A43F-35FB33B9D7D5}" destId="{C88B195C-61CD-4EC7-825A-750ADDC39EA9}" srcOrd="1" destOrd="0" parTransId="{D190404C-5157-40F9-9C98-4B7F927279AE}" sibTransId="{E38E2B6F-50BA-42C8-82E1-4510D0970C52}"/>
    <dgm:cxn modelId="{329A5132-AF0E-4BD9-9822-EE9F34450487}" type="presParOf" srcId="{1AD93FF3-8436-4ECD-A383-18CA3E88FBF4}" destId="{213C08B4-454C-4281-B8E2-F627648A3A26}" srcOrd="0" destOrd="0" presId="urn:microsoft.com/office/officeart/2005/8/layout/rings+Icon"/>
    <dgm:cxn modelId="{2C198707-CBEB-4388-801D-D17B08BF3321}" type="presParOf" srcId="{1AD93FF3-8436-4ECD-A383-18CA3E88FBF4}" destId="{506FB048-1940-41EE-BE9A-10B0510310E7}" srcOrd="1" destOrd="0" presId="urn:microsoft.com/office/officeart/2005/8/layout/rings+Icon"/>
    <dgm:cxn modelId="{C5FD83BC-38B4-437D-A639-51C8C7899EF8}" type="presParOf" srcId="{1AD93FF3-8436-4ECD-A383-18CA3E88FBF4}" destId="{E2BA7C7D-23A5-4B7F-BCC2-41F0B8C58703}" srcOrd="2" destOrd="0" presId="urn:microsoft.com/office/officeart/2005/8/layout/rings+Icon"/>
    <dgm:cxn modelId="{0C5582AB-DFDA-4673-B07E-F84EF31DF87B}" type="presParOf" srcId="{1AD93FF3-8436-4ECD-A383-18CA3E88FBF4}" destId="{2C8AE84A-3553-4A1D-ABA1-8708A2968D64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C08B4-454C-4281-B8E2-F627648A3A26}">
      <dsp:nvSpPr>
        <dsp:cNvPr id="0" name=""/>
        <dsp:cNvSpPr/>
      </dsp:nvSpPr>
      <dsp:spPr>
        <a:xfrm>
          <a:off x="-197013" y="544444"/>
          <a:ext cx="3421773" cy="25801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094" y="922297"/>
        <a:ext cx="2419559" cy="1824437"/>
      </dsp:txXfrm>
    </dsp:sp>
    <dsp:sp modelId="{506FB048-1940-41EE-BE9A-10B0510310E7}">
      <dsp:nvSpPr>
        <dsp:cNvPr id="0" name=""/>
        <dsp:cNvSpPr/>
      </dsp:nvSpPr>
      <dsp:spPr>
        <a:xfrm>
          <a:off x="813617" y="2083894"/>
          <a:ext cx="2820081" cy="30638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kern="1200" dirty="0"/>
        </a:p>
      </dsp:txBody>
      <dsp:txXfrm>
        <a:off x="1226608" y="2532584"/>
        <a:ext cx="1994099" cy="2166467"/>
      </dsp:txXfrm>
    </dsp:sp>
    <dsp:sp modelId="{E2BA7C7D-23A5-4B7F-BCC2-41F0B8C58703}">
      <dsp:nvSpPr>
        <dsp:cNvPr id="0" name=""/>
        <dsp:cNvSpPr/>
      </dsp:nvSpPr>
      <dsp:spPr>
        <a:xfrm>
          <a:off x="2005807" y="483151"/>
          <a:ext cx="3452319" cy="27808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511387" y="890397"/>
        <a:ext cx="2441159" cy="1966361"/>
      </dsp:txXfrm>
    </dsp:sp>
    <dsp:sp modelId="{2C8AE84A-3553-4A1D-ABA1-8708A2968D64}">
      <dsp:nvSpPr>
        <dsp:cNvPr id="0" name=""/>
        <dsp:cNvSpPr/>
      </dsp:nvSpPr>
      <dsp:spPr>
        <a:xfrm>
          <a:off x="2351381" y="1044479"/>
          <a:ext cx="3452319" cy="324171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856961" y="1519218"/>
        <a:ext cx="2441159" cy="229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B0AA8-00A0-4442-82D7-92E818A7A3A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0ECF7-075B-424D-BA87-B5C7BA13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0ECF7-075B-424D-BA87-B5C7BA1378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24B5C8-5972-41D3-92EA-49C9DC289FE6}" type="slidenum">
              <a:rPr lang="en-US" altLang="en-US" sz="1200" b="0" smtClean="0"/>
              <a:pPr/>
              <a:t>11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71787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study is designed to test</a:t>
            </a:r>
            <a:r>
              <a:rPr lang="en-US" baseline="0" dirty="0" smtClean="0"/>
              <a:t> feasibility of the Telephone Assessment and Skill-Building Kit (TASK III), a nurse-led intervention designed to address the needs and concerns of family caregivers of stroke survivors.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TASK III consists of 8 weekly calls from a nurse with a booster session a month later. Caregivers randomized to TASK III receive a TASK III Resource Guide with 40 tip sheets addressing their needs and concerns, as well as skill-building strategies such as stress management, problem solving, and goal setting to improve their health. The TASK III Resource Guide may be accessed by a hard copy binder, on a USB drive, in an eBook format, or through our task3web.com website. The nurse assesses caregiver needs and concerns, and refers them to the TASK III Resource Guide tip sheets.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TASK III is being compared to an Information, Support, and Referral (ISR) group who also receives 8 weekly calls from a nurse with a booster session a month later. Caregivers randomized to the ISR group receive a brochure about family caregiving from the American Stroke Association, access to the American Stroke Association website, and active listening from the nurse.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979D-C540-4C3D-90ED-E97E2550BB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979D-C540-4C3D-90ED-E97E2550BB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4E5-A6A0-4F70-BEF2-ECD3A25CDF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C01B-D6A5-43ED-B641-870885925D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0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3497-B7B9-4042-AAEF-5DDAC08986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0076-4FE8-4F34-9CFB-A79D990B0D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69FC-7F62-45FE-B355-3CBB30A35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5D84-CAD5-47A4-B20C-B505CCEEE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3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4E5-A6A0-4F70-BEF2-ECD3A25CDF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C01B-D6A5-43ED-B641-870885925D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27AE-71AE-4BDD-8244-B3D7968880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49B8-5C02-43B2-9503-437A8875C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9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68E2-2A43-426D-AF59-95FBB55C3D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6759-AAC7-42EC-BDCE-DA31CECC35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2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13DE-D348-4B19-A99C-D069F0AF56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0DC8-DF11-45F9-8FC3-CD9058E8D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EEF6-CF5B-4BF5-BAEF-6EC2A3141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B79D-D15A-44A4-AAEB-7C8D131B81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4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BB0B-7976-487E-8D50-2BF593C720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00AF-A9AD-48FE-90CD-7F3ACDAA2E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79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56FB-52CF-44DE-BFC3-601BC3C537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715C-BB87-4E6B-8F6F-C6BB88BAC4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97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4F21-3624-4A97-842B-C685976DA3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5BB8-87B5-43E9-B0AE-84DA1E2E24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27AE-71AE-4BDD-8244-B3D7968880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49B8-5C02-43B2-9503-437A8875C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98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CFE1-027E-4E94-A4E7-188FB7D4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3FC3-7662-451E-9B86-C3B1088257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3497-B7B9-4042-AAEF-5DDAC08986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0076-4FE8-4F34-9CFB-A79D990B0D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6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69FC-7F62-45FE-B355-3CBB30A358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5D84-CAD5-47A4-B20C-B505CCEEE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4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health_PPT_blank_UCH_10.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lehealth_PPT_UCH_10.15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4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91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60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601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77513"/>
            <a:ext cx="4038600" cy="3448650"/>
          </a:xfrm>
        </p:spPr>
        <p:txBody>
          <a:bodyPr/>
          <a:lstStyle>
            <a:lvl1pPr>
              <a:defRPr sz="28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77513"/>
            <a:ext cx="4038600" cy="344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970"/>
            <a:ext cx="3008313" cy="1162050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1410"/>
            <a:ext cx="5111750" cy="4624754"/>
          </a:xfrm>
        </p:spPr>
        <p:txBody>
          <a:bodyPr/>
          <a:lstStyle>
            <a:lvl1pPr>
              <a:defRPr sz="3200">
                <a:latin typeface="Myriad Pro"/>
                <a:cs typeface="Myriad Pro"/>
              </a:defRPr>
            </a:lvl1pPr>
            <a:lvl2pPr>
              <a:defRPr sz="2800">
                <a:latin typeface="Myriad Pro"/>
                <a:cs typeface="Myriad Pro"/>
              </a:defRPr>
            </a:lvl2pPr>
            <a:lvl3pPr>
              <a:defRPr sz="2400">
                <a:latin typeface="Myriad Pro"/>
                <a:cs typeface="Myriad Pro"/>
              </a:defRPr>
            </a:lvl3pPr>
            <a:lvl4pPr>
              <a:defRPr sz="2000">
                <a:latin typeface="Myriad Pro"/>
                <a:cs typeface="Myriad Pro"/>
              </a:defRPr>
            </a:lvl4pPr>
            <a:lvl5pPr>
              <a:defRPr sz="2000">
                <a:latin typeface="Myriad Pro"/>
                <a:cs typeface="Myriad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020"/>
            <a:ext cx="3008313" cy="3974143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27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9028" y="1385491"/>
            <a:ext cx="4456112" cy="33420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5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68E2-2A43-426D-AF59-95FBB55C3D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6759-AAC7-42EC-BDCE-DA31CECC35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19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4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67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60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8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258A-2140-487D-9C0E-2D9A96C16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42B5-7141-48F7-B21C-66647C65BE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38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health_PPT_blank_UCH_10.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lehealth_PPT_UCH_10.15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59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31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0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63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601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77513"/>
            <a:ext cx="4038600" cy="3448650"/>
          </a:xfrm>
        </p:spPr>
        <p:txBody>
          <a:bodyPr/>
          <a:lstStyle>
            <a:lvl1pPr>
              <a:defRPr sz="28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77513"/>
            <a:ext cx="4038600" cy="344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13DE-D348-4B19-A99C-D069F0AF56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0DC8-DF11-45F9-8FC3-CD9058E8D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39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970"/>
            <a:ext cx="3008313" cy="1162050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1410"/>
            <a:ext cx="5111750" cy="4624754"/>
          </a:xfrm>
        </p:spPr>
        <p:txBody>
          <a:bodyPr/>
          <a:lstStyle>
            <a:lvl1pPr>
              <a:defRPr sz="3200">
                <a:latin typeface="Myriad Pro"/>
                <a:cs typeface="Myriad Pro"/>
              </a:defRPr>
            </a:lvl1pPr>
            <a:lvl2pPr>
              <a:defRPr sz="2800">
                <a:latin typeface="Myriad Pro"/>
                <a:cs typeface="Myriad Pro"/>
              </a:defRPr>
            </a:lvl2pPr>
            <a:lvl3pPr>
              <a:defRPr sz="2400">
                <a:latin typeface="Myriad Pro"/>
                <a:cs typeface="Myriad Pro"/>
              </a:defRPr>
            </a:lvl3pPr>
            <a:lvl4pPr>
              <a:defRPr sz="2000">
                <a:latin typeface="Myriad Pro"/>
                <a:cs typeface="Myriad Pro"/>
              </a:defRPr>
            </a:lvl4pPr>
            <a:lvl5pPr>
              <a:defRPr sz="2000">
                <a:latin typeface="Myriad Pro"/>
                <a:cs typeface="Myriad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020"/>
            <a:ext cx="3008313" cy="3974143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23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9028" y="1385491"/>
            <a:ext cx="4456112" cy="33420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99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6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1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5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8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258A-2140-487D-9C0E-2D9A96C16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42B5-7141-48F7-B21C-66647C65BE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54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health_PPT_blank_UCH_10.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lehealth_PPT_UCH_10.15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0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EEF6-CF5B-4BF5-BAEF-6EC2A3141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B79D-D15A-44A4-AAEB-7C8D131B81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71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63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601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77513"/>
            <a:ext cx="4038600" cy="3448650"/>
          </a:xfrm>
        </p:spPr>
        <p:txBody>
          <a:bodyPr/>
          <a:lstStyle>
            <a:lvl1pPr>
              <a:defRPr sz="28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77513"/>
            <a:ext cx="4038600" cy="344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2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970"/>
            <a:ext cx="3008313" cy="1162050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1410"/>
            <a:ext cx="5111750" cy="4624754"/>
          </a:xfrm>
        </p:spPr>
        <p:txBody>
          <a:bodyPr/>
          <a:lstStyle>
            <a:lvl1pPr>
              <a:defRPr sz="3200">
                <a:latin typeface="Myriad Pro"/>
                <a:cs typeface="Myriad Pro"/>
              </a:defRPr>
            </a:lvl1pPr>
            <a:lvl2pPr>
              <a:defRPr sz="2800">
                <a:latin typeface="Myriad Pro"/>
                <a:cs typeface="Myriad Pro"/>
              </a:defRPr>
            </a:lvl2pPr>
            <a:lvl3pPr>
              <a:defRPr sz="2400">
                <a:latin typeface="Myriad Pro"/>
                <a:cs typeface="Myriad Pro"/>
              </a:defRPr>
            </a:lvl3pPr>
            <a:lvl4pPr>
              <a:defRPr sz="2000">
                <a:latin typeface="Myriad Pro"/>
                <a:cs typeface="Myriad Pro"/>
              </a:defRPr>
            </a:lvl4pPr>
            <a:lvl5pPr>
              <a:defRPr sz="2000">
                <a:latin typeface="Myriad Pro"/>
                <a:cs typeface="Myriad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020"/>
            <a:ext cx="3008313" cy="3974143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81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9028" y="1385491"/>
            <a:ext cx="4456112" cy="33420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42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86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00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28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56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258A-2140-487D-9C0E-2D9A96C16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42B5-7141-48F7-B21C-66647C65BE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0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health_PPT_blank_UCH_10.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lehealth_PPT_UCH_10.15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BB0B-7976-487E-8D50-2BF593C720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00AF-A9AD-48FE-90CD-7F3ACDAA2E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5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72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5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64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601"/>
            <a:ext cx="82296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77513"/>
            <a:ext cx="4038600" cy="3448650"/>
          </a:xfrm>
        </p:spPr>
        <p:txBody>
          <a:bodyPr/>
          <a:lstStyle>
            <a:lvl1pPr>
              <a:defRPr sz="28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77513"/>
            <a:ext cx="4038600" cy="344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75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970"/>
            <a:ext cx="3008313" cy="1162050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1410"/>
            <a:ext cx="5111750" cy="4624754"/>
          </a:xfrm>
        </p:spPr>
        <p:txBody>
          <a:bodyPr/>
          <a:lstStyle>
            <a:lvl1pPr>
              <a:defRPr sz="3200">
                <a:latin typeface="Myriad Pro"/>
                <a:cs typeface="Myriad Pro"/>
              </a:defRPr>
            </a:lvl1pPr>
            <a:lvl2pPr>
              <a:defRPr sz="2800">
                <a:latin typeface="Myriad Pro"/>
                <a:cs typeface="Myriad Pro"/>
              </a:defRPr>
            </a:lvl2pPr>
            <a:lvl3pPr>
              <a:defRPr sz="2400">
                <a:latin typeface="Myriad Pro"/>
                <a:cs typeface="Myriad Pro"/>
              </a:defRPr>
            </a:lvl3pPr>
            <a:lvl4pPr>
              <a:defRPr sz="2000">
                <a:latin typeface="Myriad Pro"/>
                <a:cs typeface="Myriad Pro"/>
              </a:defRPr>
            </a:lvl4pPr>
            <a:lvl5pPr>
              <a:defRPr sz="2000">
                <a:latin typeface="Myriad Pro"/>
                <a:cs typeface="Myriad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020"/>
            <a:ext cx="3008313" cy="3974143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63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9028" y="1385491"/>
            <a:ext cx="4456112" cy="33420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0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29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52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9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56FB-52CF-44DE-BFC3-601BC3C537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715C-BB87-4E6B-8F6F-C6BB88BAC4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4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258A-2140-487D-9C0E-2D9A96C16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42B5-7141-48F7-B21C-66647C65BE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0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7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77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974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414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43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66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22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2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4F21-3624-4A97-842B-C685976DA3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5BB8-87B5-43E9-B0AE-84DA1E2E24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19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1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CFE1-027E-4E94-A4E7-188FB7D4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3FC3-7662-451E-9B86-C3B1088257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6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946A5B-5EA1-402E-B9CA-0EA5A68FE1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B74999-991E-42E6-BB5E-C0847674BE3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6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946A5B-5EA1-402E-B9CA-0EA5A68FE1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B74999-991E-42E6-BB5E-C0847674BE3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1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elehealth_PPT_UCH_10.15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Telehealth_PPT_UCH_10.15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lehealth_PPT_blank_UCH_10.15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elehealth_PPT_UCH_10.15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Telehealth_PPT_UCH_10.15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lehealth_PPT_blank_UCH_10.15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7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elehealth_PPT_UCH_10.15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Telehealth_PPT_UCH_10.15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lehealth_PPT_blank_UCH_10.15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D2AFE0-E832-A443-B1E3-AA8D23C904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07F842-7AFC-AF45-A06B-27EFAA02B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elehealth_PPT_UCH_10.15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Telehealth_PPT_UCH_10.15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lehealth_PPT_blank_UCH_10.15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D32E-B232-5743-AE7A-C54A4D4525C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DA13-6ABE-4E47-8ECB-FB4D436B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635151?term=Tamilyn+Bakas&amp;rank=1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task3web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ursing.uc.edu/research/researcher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dn.digitaltrends.com/wp-content/uploads/2012/05/vgo.jpg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33" y="376454"/>
            <a:ext cx="7772400" cy="2517376"/>
          </a:xfrm>
        </p:spPr>
        <p:txBody>
          <a:bodyPr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 smtClean="0">
                <a:latin typeface="+mn-lt"/>
                <a:ea typeface="Open Sans" charset="0"/>
                <a:cs typeface="Open Sans" charset="0"/>
              </a:rPr>
              <a:t>Virtual Meeting on Aging</a:t>
            </a:r>
            <a:br>
              <a:rPr lang="en-US" sz="4800" b="1" dirty="0" smtClean="0">
                <a:latin typeface="+mn-lt"/>
                <a:ea typeface="Open Sans" charset="0"/>
                <a:cs typeface="Open Sans" charset="0"/>
              </a:rPr>
            </a:br>
            <a:r>
              <a:rPr lang="en-US" sz="3200" b="1" dirty="0" err="1" smtClean="0">
                <a:latin typeface="+mn-lt"/>
                <a:ea typeface="Open Sans" charset="0"/>
                <a:cs typeface="Open Sans" charset="0"/>
              </a:rPr>
              <a:t>Aging</a:t>
            </a:r>
            <a:r>
              <a:rPr lang="en-US" sz="3200" b="1" dirty="0" smtClean="0">
                <a:latin typeface="+mn-lt"/>
                <a:ea typeface="Open Sans" charset="0"/>
                <a:cs typeface="Open Sans" charset="0"/>
              </a:rPr>
              <a:t> Research Collaborators from the </a:t>
            </a:r>
            <a:r>
              <a:rPr lang="en-US" sz="3200" b="1" dirty="0" smtClean="0">
                <a:latin typeface="+mn-lt"/>
                <a:ea typeface="Open Sans" charset="0"/>
                <a:cs typeface="Open Sans" charset="0"/>
              </a:rPr>
              <a:t>College of Nursing and Maple Knoll Communities</a:t>
            </a:r>
            <a:endParaRPr lang="en-US" sz="3200" b="1" dirty="0">
              <a:latin typeface="+mn-lt"/>
              <a:ea typeface="Open Sans" charset="0"/>
              <a:cs typeface="Open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110" y="2893830"/>
            <a:ext cx="6858000" cy="2834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Tamilyn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Bakas, PhD, RN, FAHA, FAAN 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Professor and Jane E. Procter Endowed Chair, 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University of Cincinnati College of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Nursing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Rebecca Lee, PhD, RN, PHCNS-BC, CTN-A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Associate Professor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University of Cincinnati College of Nursing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Jim Hoeh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Maple Knoll Community Marketing Manager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3" y="5106021"/>
            <a:ext cx="1952391" cy="14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81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606550"/>
            <a:ext cx="8839200" cy="4718050"/>
          </a:xfrm>
        </p:spPr>
        <p:txBody>
          <a:bodyPr/>
          <a:lstStyle/>
          <a:p>
            <a:endParaRPr lang="en-US" altLang="en-US" sz="1400" b="1" i="1" dirty="0" smtClean="0"/>
          </a:p>
          <a:p>
            <a:r>
              <a:rPr lang="en-US" altLang="en-US" sz="3200" b="1" i="1" dirty="0" smtClean="0"/>
              <a:t>The University of Cincinnati and </a:t>
            </a:r>
          </a:p>
          <a:p>
            <a:r>
              <a:rPr lang="en-US" altLang="en-US" sz="3200" b="1" i="1" dirty="0" smtClean="0"/>
              <a:t>Meadows Affordable Housing Collaboration</a:t>
            </a:r>
          </a:p>
          <a:p>
            <a:endParaRPr lang="en-US" altLang="en-US" sz="2000" b="1" i="1" dirty="0" smtClean="0"/>
          </a:p>
          <a:p>
            <a:r>
              <a:rPr lang="en-US" altLang="en-US" sz="3200" b="1" i="1" dirty="0" smtClean="0"/>
              <a:t>T-CHAT Health Promotion</a:t>
            </a:r>
          </a:p>
          <a:p>
            <a:r>
              <a:rPr lang="en-US" altLang="en-US" i="1" dirty="0" smtClean="0"/>
              <a:t>Dr</a:t>
            </a:r>
            <a:r>
              <a:rPr lang="en-US" altLang="en-US" i="1" dirty="0"/>
              <a:t>. Debi Sampsel, DNP, RN</a:t>
            </a:r>
          </a:p>
          <a:p>
            <a:r>
              <a:rPr lang="en-US" altLang="en-US" i="1" dirty="0" smtClean="0"/>
              <a:t>Dr</a:t>
            </a:r>
            <a:r>
              <a:rPr lang="en-US" altLang="en-US" i="1" dirty="0" smtClean="0"/>
              <a:t>. Tamilyn Bakas, PhD, </a:t>
            </a:r>
            <a:r>
              <a:rPr lang="en-US" altLang="en-US" i="1" dirty="0" smtClean="0"/>
              <a:t>RN, FAHA, FAAN </a:t>
            </a:r>
            <a:r>
              <a:rPr lang="en-US" altLang="en-US" i="1" dirty="0" smtClean="0"/>
              <a:t>&amp; </a:t>
            </a:r>
          </a:p>
          <a:p>
            <a:r>
              <a:rPr lang="en-US" altLang="en-US" i="1" dirty="0" smtClean="0"/>
              <a:t>College </a:t>
            </a:r>
            <a:r>
              <a:rPr lang="en-US" altLang="en-US" i="1" dirty="0" smtClean="0"/>
              <a:t>of Nursing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14600" y="0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2000" b="0" i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0">
                <a:solidFill>
                  <a:schemeClr val="bg1"/>
                </a:solidFill>
              </a:rPr>
              <a:t>Maple Knoll Village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0">
                <a:solidFill>
                  <a:schemeClr val="bg1"/>
                </a:solidFill>
              </a:rPr>
              <a:t>and </a:t>
            </a:r>
          </a:p>
        </p:txBody>
      </p:sp>
      <p:pic>
        <p:nvPicPr>
          <p:cNvPr id="2053" name="Picture 1" descr="SlideGraphics-MK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1752600" y="141288"/>
            <a:ext cx="5486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/>
              <a:t>Telehealth Remote Presence Robot Research Project</a:t>
            </a:r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1250" r="30000"/>
          <a:stretch>
            <a:fillRect/>
          </a:stretch>
        </p:blipFill>
        <p:spPr bwMode="auto">
          <a:xfrm>
            <a:off x="6933980" y="4492487"/>
            <a:ext cx="1651082" cy="18904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40" y="5269901"/>
            <a:ext cx="137171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3999" y="719667"/>
          <a:ext cx="61850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379403" y="962157"/>
            <a:ext cx="1544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UC – Meadows Common Goals to improve the health of older adults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429000" y="4953000"/>
            <a:ext cx="156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COM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352675" y="1397000"/>
            <a:ext cx="122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CON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4572000" y="1182688"/>
            <a:ext cx="1436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CEAS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876800" y="5113338"/>
            <a:ext cx="106426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Key: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UC = University of Cincinnati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CON =College of Nursing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CEAS = College of Engineering and Applied Science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COM = College of Medicine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Housing = Meadows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69869" y="244775"/>
            <a:ext cx="9072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Shared Goal to Positively Impact the Health of Older Adults living at poverty </a:t>
            </a:r>
            <a:r>
              <a:rPr lang="en-US" altLang="en-US" sz="1800" dirty="0" smtClean="0"/>
              <a:t>levels</a:t>
            </a:r>
            <a:endParaRPr lang="en-US" altLang="en-US" sz="1800" dirty="0"/>
          </a:p>
        </p:txBody>
      </p:sp>
      <p:sp>
        <p:nvSpPr>
          <p:cNvPr id="308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33575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3E7668-3DCB-412F-96A6-25D1D1F518D0}" type="slidenum">
              <a:rPr lang="en-US" altLang="en-US" sz="11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100" smtClean="0"/>
          </a:p>
        </p:txBody>
      </p:sp>
      <p:grpSp>
        <p:nvGrpSpPr>
          <p:cNvPr id="3082" name="Group 11"/>
          <p:cNvGrpSpPr>
            <a:grpSpLocks/>
          </p:cNvGrpSpPr>
          <p:nvPr/>
        </p:nvGrpSpPr>
        <p:grpSpPr bwMode="auto">
          <a:xfrm>
            <a:off x="166688" y="2055813"/>
            <a:ext cx="4348162" cy="3233737"/>
            <a:chOff x="-219425" y="55974"/>
            <a:chExt cx="4289400" cy="3233924"/>
          </a:xfrm>
        </p:grpSpPr>
        <p:sp>
          <p:nvSpPr>
            <p:cNvPr id="13" name="Oval 12"/>
            <p:cNvSpPr/>
            <p:nvPr/>
          </p:nvSpPr>
          <p:spPr>
            <a:xfrm>
              <a:off x="-219425" y="55974"/>
              <a:ext cx="4289400" cy="3233924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200" dirty="0" smtClean="0"/>
            </a:p>
            <a:p>
              <a:pPr>
                <a:defRPr/>
              </a:pPr>
              <a:endParaRPr lang="en-US" sz="3200" dirty="0"/>
            </a:p>
            <a:p>
              <a:pPr>
                <a:defRPr/>
              </a:pPr>
              <a:r>
                <a:rPr lang="en-US" sz="3200" dirty="0" smtClean="0"/>
                <a:t>Meadows</a:t>
              </a:r>
              <a:endParaRPr lang="en-US" sz="3200" dirty="0"/>
            </a:p>
          </p:txBody>
        </p:sp>
        <p:sp>
          <p:nvSpPr>
            <p:cNvPr id="14" name="Oval 4"/>
            <p:cNvSpPr/>
            <p:nvPr/>
          </p:nvSpPr>
          <p:spPr>
            <a:xfrm>
              <a:off x="381937" y="525901"/>
              <a:ext cx="3031865" cy="228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47650" tIns="247650" rIns="247650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 dirty="0"/>
            </a:p>
          </p:txBody>
        </p:sp>
      </p:grpSp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4995863" y="4080784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All other UC Colleges </a:t>
            </a:r>
          </a:p>
        </p:txBody>
      </p:sp>
      <p:sp>
        <p:nvSpPr>
          <p:cNvPr id="3084" name="Down Arrow 14"/>
          <p:cNvSpPr>
            <a:spLocks noChangeArrowheads="1"/>
          </p:cNvSpPr>
          <p:nvPr/>
        </p:nvSpPr>
        <p:spPr bwMode="auto">
          <a:xfrm rot="3856702">
            <a:off x="5126038" y="693738"/>
            <a:ext cx="1100137" cy="3443287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60" y="5510363"/>
            <a:ext cx="1372647" cy="10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808" y="1881187"/>
            <a:ext cx="8428383" cy="4565374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550" dirty="0" smtClean="0">
                <a:solidFill>
                  <a:srgbClr val="FF0000"/>
                </a:solidFill>
              </a:rPr>
              <a:t>Testing and developing technology </a:t>
            </a:r>
            <a:r>
              <a:rPr lang="en-US" altLang="en-US" sz="2550" dirty="0" smtClean="0"/>
              <a:t>aimed at creating environments that promote self-care and independence</a:t>
            </a:r>
            <a:endParaRPr lang="en-US" altLang="en-US" sz="2550" dirty="0"/>
          </a:p>
          <a:p>
            <a:pPr algn="l" eaLnBrk="1" hangingPunct="1">
              <a:defRPr/>
            </a:pPr>
            <a:endParaRPr lang="en-US" altLang="en-US" sz="200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550" dirty="0" smtClean="0">
                <a:solidFill>
                  <a:srgbClr val="FF0000"/>
                </a:solidFill>
              </a:rPr>
              <a:t>Promoting aging in place </a:t>
            </a:r>
            <a:r>
              <a:rPr lang="en-US" altLang="en-US" sz="2550" dirty="0" smtClean="0"/>
              <a:t>innovations and discoveries</a:t>
            </a:r>
            <a:endParaRPr lang="en-US" altLang="en-US" sz="120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550" dirty="0" smtClean="0">
                <a:solidFill>
                  <a:srgbClr val="FF0000"/>
                </a:solidFill>
              </a:rPr>
              <a:t>Serving as a bridge from classroom to real world</a:t>
            </a:r>
            <a:r>
              <a:rPr lang="en-US" altLang="en-US" sz="2550" dirty="0"/>
              <a:t> </a:t>
            </a:r>
            <a:r>
              <a:rPr lang="en-US" altLang="en-US" sz="2550" dirty="0" smtClean="0"/>
              <a:t>through experiential learning: students, faculty, and volunteers in health care, engineering and other related areas work together to complete service learning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550" dirty="0" smtClean="0">
                <a:solidFill>
                  <a:srgbClr val="FF0000"/>
                </a:solidFill>
              </a:rPr>
              <a:t>Developing a national service model</a:t>
            </a:r>
            <a:r>
              <a:rPr lang="en-US" altLang="en-US" sz="2550" dirty="0" smtClean="0"/>
              <a:t> that leverage use of new technologies for health monitoring, environmental scans and injury prevention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514600" y="0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2000" b="0" i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0">
                <a:solidFill>
                  <a:schemeClr val="bg1"/>
                </a:solidFill>
              </a:rPr>
              <a:t>Maple Knoll Village </a:t>
            </a:r>
          </a:p>
        </p:txBody>
      </p:sp>
      <p:pic>
        <p:nvPicPr>
          <p:cNvPr id="4101" name="Picture 1" descr="SlideGraphics-MK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562100" y="198437"/>
            <a:ext cx="601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Interprofessional</a:t>
            </a:r>
            <a:r>
              <a:rPr lang="en-US" altLang="en-US" sz="2800" dirty="0"/>
              <a:t> Remote Presence Telehealth Research Project </a:t>
            </a:r>
          </a:p>
        </p:txBody>
      </p:sp>
    </p:spTree>
    <p:extLst>
      <p:ext uri="{BB962C8B-B14F-4D97-AF65-F5344CB8AC3E}">
        <p14:creationId xmlns:p14="http://schemas.microsoft.com/office/powerpoint/2010/main" val="1131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66" y="295087"/>
            <a:ext cx="8873462" cy="1985823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/>
              <a:t>Caregiver Self-Management Needs Through </a:t>
            </a:r>
            <a:r>
              <a:rPr lang="en-US" altLang="en-US" sz="3000" b="1" dirty="0"/>
              <a:t/>
            </a:r>
            <a:br>
              <a:rPr lang="en-US" altLang="en-US" sz="3000" b="1" dirty="0"/>
            </a:br>
            <a:r>
              <a:rPr lang="en-US" altLang="en-US" sz="3000" b="1" dirty="0"/>
              <a:t>Skill-Building  (</a:t>
            </a:r>
            <a:r>
              <a:rPr lang="en-US" sz="3000" b="1" dirty="0"/>
              <a:t>R21NR016992)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sz="1500" dirty="0"/>
              <a:t>ClinicalTrials.gov: </a:t>
            </a:r>
            <a:r>
              <a:rPr lang="en-US" sz="1500" dirty="0">
                <a:hlinkClick r:id="rId3"/>
              </a:rPr>
              <a:t>https://clinicaltrials.gov/ct2/show/NCT03635151?term=Tamilyn+Bakas&amp;rank=1</a:t>
            </a:r>
            <a:r>
              <a:rPr lang="en-US" sz="1500" dirty="0"/>
              <a:t> ; </a:t>
            </a:r>
            <a:br>
              <a:rPr lang="en-US" sz="1500" dirty="0"/>
            </a:br>
            <a:r>
              <a:rPr lang="en-US" sz="1500" dirty="0"/>
              <a:t>TASK III Website: </a:t>
            </a:r>
            <a:r>
              <a:rPr lang="en-US" sz="1500" dirty="0">
                <a:hlinkClick r:id="rId4"/>
              </a:rPr>
              <a:t>https://www.task3web.com</a:t>
            </a:r>
            <a:r>
              <a:rPr lang="en-US" sz="1500" dirty="0">
                <a:hlinkClick r:id="rId4"/>
              </a:rPr>
              <a:t>/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2000" b="1" dirty="0"/>
              <a:t>PI: Tamilyn Bakas, PhD, RN, FAHA, FAAN </a:t>
            </a:r>
            <a:br>
              <a:rPr lang="en-US" sz="2000" b="1" dirty="0"/>
            </a:br>
            <a:r>
              <a:rPr lang="en-US" sz="1800" dirty="0"/>
              <a:t>Co-Is: Bonnie Brehm, Kari Dunning, Brett </a:t>
            </a:r>
            <a:r>
              <a:rPr lang="en-US" sz="1800" dirty="0" err="1"/>
              <a:t>Kissella</a:t>
            </a:r>
            <a:r>
              <a:rPr lang="en-US" sz="1800" dirty="0"/>
              <a:t>, Michael McCarthy, Elaine Miller, Matt Rota, Heidi </a:t>
            </a:r>
            <a:r>
              <a:rPr lang="en-US" sz="1800" dirty="0" smtClean="0"/>
              <a:t>Sucharew </a:t>
            </a:r>
            <a:r>
              <a:rPr lang="en-US" sz="1800" b="1" dirty="0" smtClean="0"/>
              <a:t>(From Colleges of Nursing, Medicine, Allied Health Sciences, Cincinnati Children’s)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814" y="2242316"/>
            <a:ext cx="8315325" cy="35478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950" dirty="0"/>
              <a:t>Determine </a:t>
            </a:r>
            <a:r>
              <a:rPr lang="en-US" altLang="en-US" sz="1950" dirty="0"/>
              <a:t>feasibility of the </a:t>
            </a:r>
            <a:r>
              <a:rPr lang="en-US" altLang="en-US" sz="1950" dirty="0"/>
              <a:t>Telephone Assessment and Skill-Building Kit (TASK III) in 74 family caregivers of stroke survivors randomized </a:t>
            </a:r>
            <a:r>
              <a:rPr lang="en-US" altLang="en-US" sz="1950" dirty="0"/>
              <a:t>to TASK III or </a:t>
            </a:r>
            <a:r>
              <a:rPr lang="en-US" altLang="en-US" sz="1950" dirty="0"/>
              <a:t>to an Information, Support, and Referral (ISR) group: </a:t>
            </a:r>
            <a:endParaRPr lang="en-US" altLang="en-US" sz="195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600" dirty="0"/>
          </a:p>
          <a:p>
            <a:pPr lvl="2" indent="-257175">
              <a:lnSpc>
                <a:spcPct val="110000"/>
              </a:lnSpc>
              <a:spcBef>
                <a:spcPts val="0"/>
              </a:spcBef>
            </a:pPr>
            <a:r>
              <a:rPr lang="en-US" altLang="en-US" sz="1650" dirty="0"/>
              <a:t>TASK III caregivers get a choice each week as to use the TASK III Resource Guide hard copy mailed to them, TASK III Website, TASK III eBook, or TASK III USB Drive. </a:t>
            </a:r>
          </a:p>
          <a:p>
            <a:pPr lvl="2" indent="-257175">
              <a:lnSpc>
                <a:spcPct val="110000"/>
              </a:lnSpc>
              <a:spcBef>
                <a:spcPts val="0"/>
              </a:spcBef>
            </a:pPr>
            <a:endParaRPr lang="en-US" altLang="en-US" sz="675" dirty="0"/>
          </a:p>
          <a:p>
            <a:pPr lvl="2" indent="-257175">
              <a:lnSpc>
                <a:spcPct val="110000"/>
              </a:lnSpc>
              <a:spcBef>
                <a:spcPts val="0"/>
              </a:spcBef>
            </a:pPr>
            <a:r>
              <a:rPr lang="en-US" altLang="en-US" sz="1650" dirty="0"/>
              <a:t>ISR caregivers get an American Stroke Association brochure, and are guided to resources on the American Stroke Association website. </a:t>
            </a:r>
          </a:p>
          <a:p>
            <a:pPr lvl="2" indent="-257175">
              <a:lnSpc>
                <a:spcPct val="110000"/>
              </a:lnSpc>
              <a:spcBef>
                <a:spcPts val="0"/>
              </a:spcBef>
            </a:pPr>
            <a:endParaRPr lang="en-US" altLang="en-US" sz="675" dirty="0"/>
          </a:p>
          <a:p>
            <a:pPr lvl="2" indent="-257175">
              <a:lnSpc>
                <a:spcPct val="110000"/>
              </a:lnSpc>
              <a:spcBef>
                <a:spcPts val="0"/>
              </a:spcBef>
            </a:pPr>
            <a:r>
              <a:rPr lang="en-US" altLang="en-US" sz="1650" dirty="0"/>
              <a:t>Both groups receive 8 weekly calls from a registered nurse, with a booster call at 12 weeks. Caregivers choose whether to use the telephone or videoconferencing for their calls. </a:t>
            </a:r>
            <a:endParaRPr lang="en-US" altLang="en-US" sz="1650" dirty="0"/>
          </a:p>
          <a:p>
            <a:pPr marL="600075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675" dirty="0"/>
          </a:p>
          <a:p>
            <a:endParaRPr lang="en-US" altLang="en-US" sz="1500" dirty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60" y="295087"/>
            <a:ext cx="1117679" cy="112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454" y="5755648"/>
            <a:ext cx="224203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Visit our </a:t>
            </a:r>
          </a:p>
          <a:p>
            <a:pPr algn="ctr"/>
            <a:r>
              <a:rPr lang="en-US" b="1" dirty="0"/>
              <a:t>TASK III Website:</a:t>
            </a:r>
            <a:r>
              <a:rPr lang="en-US" sz="1350" dirty="0"/>
              <a:t> </a:t>
            </a:r>
          </a:p>
          <a:p>
            <a:r>
              <a:rPr lang="en-US" sz="1350" dirty="0">
                <a:hlinkClick r:id="rId4"/>
              </a:rPr>
              <a:t>https://www.task3web.com</a:t>
            </a:r>
            <a:r>
              <a:rPr lang="en-US" sz="1350" dirty="0">
                <a:hlinkClick r:id="rId4"/>
              </a:rPr>
              <a:t>/</a:t>
            </a:r>
            <a:r>
              <a:rPr lang="en-US" sz="1350" dirty="0"/>
              <a:t> </a:t>
            </a:r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016" y="5310404"/>
            <a:ext cx="1615530" cy="137391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7" y="5640631"/>
            <a:ext cx="680437" cy="5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6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" y="694240"/>
            <a:ext cx="6798564" cy="527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3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0075" y="2686050"/>
            <a:ext cx="8143876" cy="417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Elaine Miller, PhD, RN, FAAN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Preparing healthcare workers to safely and effectively evacuate older adults in disaster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situations.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Project title: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Effect of  virtual reality simulation on improving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the performance of healthcare workers when evacuating older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adults.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Building upon on prior AHRQ study involving educating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 healthcare workers using VRS to improve evacuation outcomes of 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neonates performed at CCHMC.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Project considering :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Testing the efficacy of disaster evaluation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app for healthcare workers caring for older adults.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2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219" y="2356866"/>
            <a:ext cx="8143876" cy="417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Susan Reutman, PhD, MPH, RN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 </a:t>
            </a:r>
            <a:r>
              <a:rPr lang="en-US" sz="2200" b="1" dirty="0" smtClean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Demonstration Project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Motivating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physical activity to promote healthy aging of the workforce: Small Move-A-Thon proof of concept.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    </a:t>
            </a:r>
            <a:r>
              <a:rPr lang="en-US" sz="2200" b="1" dirty="0" smtClean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Submitted Proposals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: 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Pilot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Move-A-Thon methods development (American Association Sports Psychology), workforce (NIH R21/33), and community (ONA &amp; Ohio Parks and Recreation)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87603"/>
          </a:xfrm>
        </p:spPr>
        <p:txBody>
          <a:bodyPr/>
          <a:lstStyle/>
          <a:p>
            <a:pPr algn="ctr"/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52728"/>
            <a:ext cx="8522208" cy="4924235"/>
          </a:xfrm>
        </p:spPr>
        <p:txBody>
          <a:bodyPr/>
          <a:lstStyle/>
          <a:p>
            <a:r>
              <a:rPr lang="en-US" dirty="0" smtClean="0"/>
              <a:t>Jean Anthony, PhD, RN – Depression, Suicide, Disparities</a:t>
            </a:r>
          </a:p>
          <a:p>
            <a:r>
              <a:rPr lang="en-US" dirty="0" smtClean="0"/>
              <a:t>Myrna Little, M. Ed  - Community Health Nursing </a:t>
            </a:r>
          </a:p>
          <a:p>
            <a:r>
              <a:rPr lang="en-US" dirty="0" smtClean="0"/>
              <a:t>Additional </a:t>
            </a:r>
            <a:r>
              <a:rPr lang="en-US" dirty="0"/>
              <a:t>Nurse Researchers: CON Website: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https://nursing.uc.edu/research/researchers.html</a:t>
            </a:r>
            <a:r>
              <a:rPr lang="en-US" dirty="0"/>
              <a:t> </a:t>
            </a:r>
          </a:p>
          <a:p>
            <a:endParaRPr lang="en-US" sz="800" dirty="0" smtClean="0"/>
          </a:p>
          <a:p>
            <a:r>
              <a:rPr lang="en-US" dirty="0" smtClean="0"/>
              <a:t>How can we be a partner to others?</a:t>
            </a:r>
          </a:p>
          <a:p>
            <a:r>
              <a:rPr lang="en-US" dirty="0" smtClean="0"/>
              <a:t>Who are partners that would be useful to us?</a:t>
            </a:r>
          </a:p>
          <a:p>
            <a:r>
              <a:rPr lang="en-US" dirty="0" smtClean="0"/>
              <a:t>Further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3" y="5276088"/>
            <a:ext cx="1796711" cy="13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79" y="175554"/>
            <a:ext cx="7886700" cy="1039929"/>
          </a:xfrm>
        </p:spPr>
        <p:txBody>
          <a:bodyPr/>
          <a:lstStyle/>
          <a:p>
            <a:r>
              <a:rPr lang="en-US" sz="6000" b="1" dirty="0" smtClean="0"/>
              <a:t>UC College of Nursing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482"/>
            <a:ext cx="7886700" cy="5048157"/>
          </a:xfrm>
        </p:spPr>
        <p:txBody>
          <a:bodyPr/>
          <a:lstStyle/>
          <a:p>
            <a:r>
              <a:rPr lang="en-US" b="1" dirty="0"/>
              <a:t>Mission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Develop nurse leaders </a:t>
            </a:r>
            <a:r>
              <a:rPr lang="en-US" dirty="0"/>
              <a:t>who are empowered to generate, explore and apply nursing knowledge for evolving health care environments.</a:t>
            </a:r>
          </a:p>
          <a:p>
            <a:r>
              <a:rPr lang="en-US" b="1" dirty="0"/>
              <a:t>Vision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Through the </a:t>
            </a:r>
            <a:r>
              <a:rPr lang="en-US" b="1" dirty="0"/>
              <a:t>creative leveraging of technology and inclusive excellence, we will lead the transformation of health care </a:t>
            </a:r>
            <a:r>
              <a:rPr lang="en-US" dirty="0"/>
              <a:t>in partnership informed by the people we serve.</a:t>
            </a:r>
          </a:p>
          <a:p>
            <a:r>
              <a:rPr lang="en-US" b="1" dirty="0"/>
              <a:t>Values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ICARE: Integrity, </a:t>
            </a:r>
            <a:r>
              <a:rPr lang="en-US" b="1" dirty="0"/>
              <a:t>Collaboration,</a:t>
            </a:r>
            <a:r>
              <a:rPr lang="en-US" dirty="0"/>
              <a:t> Accountability, Respect and Excellence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0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792" y="145774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5851" y="5486400"/>
            <a:ext cx="650748" cy="870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3652" y="5486400"/>
            <a:ext cx="1260348" cy="84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4572000"/>
            <a:ext cx="1990344" cy="1149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59" y="5547359"/>
            <a:ext cx="1181099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1400" y="4800600"/>
            <a:ext cx="1117092" cy="629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692" y="3313176"/>
            <a:ext cx="1245108" cy="943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600" y="3429000"/>
            <a:ext cx="758951" cy="8229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457200"/>
            <a:ext cx="1152144" cy="1031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39" y="533400"/>
            <a:ext cx="1394460" cy="1054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13229" y="35052"/>
            <a:ext cx="471487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 </a:t>
            </a:r>
            <a:r>
              <a:rPr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Maple Knoll</a:t>
            </a:r>
            <a:r>
              <a:rPr sz="2400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Communities?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85304" y="1685544"/>
            <a:ext cx="1324355" cy="12816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1903476"/>
            <a:ext cx="1496568" cy="1005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5125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4596" y="2425162"/>
            <a:ext cx="78867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ct val="100000"/>
              </a:lnSpc>
            </a:pPr>
            <a:r>
              <a:rPr spc="-5" dirty="0">
                <a:solidFill>
                  <a:schemeClr val="accent4"/>
                </a:solidFill>
              </a:rPr>
              <a:t>Maple Knoll Communities,</a:t>
            </a:r>
            <a:r>
              <a:rPr spc="10" dirty="0">
                <a:solidFill>
                  <a:schemeClr val="accent4"/>
                </a:solidFill>
              </a:rPr>
              <a:t> </a:t>
            </a:r>
            <a:r>
              <a:rPr spc="-5" dirty="0">
                <a:solidFill>
                  <a:schemeClr val="accent4"/>
                </a:solidFill>
              </a:rPr>
              <a:t>Inc.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772" y="3191636"/>
            <a:ext cx="7693025" cy="283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0910">
              <a:lnSpc>
                <a:spcPct val="100000"/>
              </a:lnSpc>
            </a:pPr>
            <a:r>
              <a:rPr sz="2800" b="1" spc="-5" dirty="0">
                <a:solidFill>
                  <a:srgbClr val="F9AE3E"/>
                </a:solidFill>
                <a:latin typeface="Arial"/>
                <a:cs typeface="Arial"/>
              </a:rPr>
              <a:t>Mission</a:t>
            </a:r>
            <a:r>
              <a:rPr sz="2800" b="1" spc="-40" dirty="0">
                <a:solidFill>
                  <a:srgbClr val="F9AE3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9AE3E"/>
                </a:solidFill>
                <a:latin typeface="Arial"/>
                <a:cs typeface="Arial"/>
              </a:rPr>
              <a:t>Statement</a:t>
            </a:r>
            <a:endParaRPr sz="2800" dirty="0">
              <a:latin typeface="Arial"/>
              <a:cs typeface="Arial"/>
            </a:endParaRPr>
          </a:p>
          <a:p>
            <a:pPr marL="17145" marR="5080" indent="-5080">
              <a:lnSpc>
                <a:spcPct val="100000"/>
              </a:lnSpc>
              <a:spcBef>
                <a:spcPts val="1455"/>
              </a:spcBef>
              <a:tabLst>
                <a:tab pos="1949450" algn="l"/>
              </a:tabLst>
            </a:pPr>
            <a:r>
              <a:rPr lang="en-US" sz="2400" spc="-5" dirty="0" smtClean="0">
                <a:solidFill>
                  <a:srgbClr val="F9AE3E"/>
                </a:solidFill>
                <a:latin typeface="Arial"/>
                <a:cs typeface="Arial"/>
              </a:rPr>
              <a:t>Maple </a:t>
            </a:r>
            <a:r>
              <a:rPr lang="en-US" sz="2400" spc="-5" dirty="0">
                <a:solidFill>
                  <a:srgbClr val="F9AE3E"/>
                </a:solidFill>
                <a:latin typeface="Arial"/>
                <a:cs typeface="Arial"/>
              </a:rPr>
              <a:t>Knoll Communities, Inc. is recognized as a growing </a:t>
            </a:r>
            <a:r>
              <a:rPr lang="en-US" sz="2400" b="1" spc="-5" dirty="0">
                <a:solidFill>
                  <a:srgbClr val="F9AE3E"/>
                </a:solidFill>
                <a:latin typeface="Arial"/>
                <a:cs typeface="Arial"/>
              </a:rPr>
              <a:t>provider of outstanding senior communities and services </a:t>
            </a:r>
            <a:r>
              <a:rPr lang="en-US" sz="2400" spc="-5" dirty="0">
                <a:solidFill>
                  <a:srgbClr val="F9AE3E"/>
                </a:solidFill>
                <a:latin typeface="Arial"/>
                <a:cs typeface="Arial"/>
              </a:rPr>
              <a:t>that allow those we serve to thrive in a </a:t>
            </a:r>
            <a:r>
              <a:rPr lang="en-US" sz="2400" b="1" spc="-5" dirty="0">
                <a:solidFill>
                  <a:srgbClr val="F9AE3E"/>
                </a:solidFill>
                <a:latin typeface="Arial"/>
                <a:cs typeface="Arial"/>
              </a:rPr>
              <a:t>stimulating and dignified environment</a:t>
            </a:r>
            <a:r>
              <a:rPr lang="en-US" sz="2400" spc="-5" dirty="0">
                <a:solidFill>
                  <a:srgbClr val="F9AE3E"/>
                </a:solidFill>
                <a:latin typeface="Arial"/>
                <a:cs typeface="Arial"/>
              </a:rPr>
              <a:t>.  This will be accomplished through creativity and responsible fiscal stewardship.</a:t>
            </a:r>
          </a:p>
        </p:txBody>
      </p:sp>
    </p:spTree>
    <p:extLst>
      <p:ext uri="{BB962C8B-B14F-4D97-AF65-F5344CB8AC3E}">
        <p14:creationId xmlns:p14="http://schemas.microsoft.com/office/powerpoint/2010/main" val="865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94488"/>
            <a:ext cx="6858000" cy="126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1280" y="1490726"/>
            <a:ext cx="779272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10" dirty="0">
                <a:latin typeface="Times" panose="02020603050405020304" pitchFamily="18" charset="0"/>
                <a:cs typeface="Times" panose="02020603050405020304" pitchFamily="18" charset="0"/>
              </a:rPr>
              <a:t>Formal </a:t>
            </a:r>
            <a:r>
              <a:rPr sz="2400" spc="-5" dirty="0">
                <a:latin typeface="Times" panose="02020603050405020304" pitchFamily="18" charset="0"/>
                <a:cs typeface="Times" panose="02020603050405020304" pitchFamily="18" charset="0"/>
              </a:rPr>
              <a:t>Affiliation signed </a:t>
            </a:r>
            <a:r>
              <a:rPr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n April 2015 and renewed May 2018</a:t>
            </a:r>
            <a:endParaRPr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Affiliation </a:t>
            </a:r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Vision Statement: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  We will shape the future of healthcare and promote the best lifestyle possible for older adults. </a:t>
            </a:r>
          </a:p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Affiliation Mission Statement: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  Create a nationally </a:t>
            </a:r>
            <a:endParaRPr lang="en-U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recognized 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interdisciplinary learning partnership 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for</a:t>
            </a:r>
          </a:p>
          <a:p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students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, faculty, practitioners, employees, and </a:t>
            </a:r>
            <a:endParaRPr lang="en-US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researchers 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that strives to enhance the quality of care </a:t>
            </a:r>
            <a:endParaRPr lang="en-US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services for older adults. 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We will further the </a:t>
            </a:r>
            <a:endParaRPr lang="en-U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missions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of the University of Cincinnati and Maple </a:t>
            </a:r>
            <a:endParaRPr lang="en-U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Knoll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Communities by fostering a sustainable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program</a:t>
            </a:r>
          </a:p>
          <a:p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of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innovation, research, and practice.</a:t>
            </a:r>
          </a:p>
          <a:p>
            <a:r>
              <a:rPr lang="en-US" sz="2400" dirty="0"/>
              <a:t> 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6600" y="114082"/>
            <a:ext cx="330454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dirty="0">
                <a:solidFill>
                  <a:srgbClr val="000000"/>
                </a:solidFill>
              </a:rPr>
              <a:t>Formal</a:t>
            </a:r>
            <a:r>
              <a:rPr sz="3150" spc="-200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Affiliation</a:t>
            </a:r>
            <a:endParaRPr sz="3150" dirty="0"/>
          </a:p>
        </p:txBody>
      </p:sp>
      <p:sp>
        <p:nvSpPr>
          <p:cNvPr id="5" name="object 5"/>
          <p:cNvSpPr/>
          <p:nvPr/>
        </p:nvSpPr>
        <p:spPr>
          <a:xfrm>
            <a:off x="0" y="2298192"/>
            <a:ext cx="1251204" cy="3403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27191"/>
            <a:ext cx="1251204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51204" cy="2272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3334" b="21667"/>
          <a:stretch/>
        </p:blipFill>
        <p:spPr>
          <a:xfrm rot="5670713">
            <a:off x="6562434" y="3763226"/>
            <a:ext cx="2979664" cy="1665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716" y="6046899"/>
            <a:ext cx="1024830" cy="7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0085"/>
            <a:ext cx="7772400" cy="2307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T-CHAT Project: Using Telehealth to Optimize Healthy Independent Living in </a:t>
            </a:r>
            <a:br>
              <a:rPr lang="en-US" dirty="0" smtClean="0"/>
            </a:br>
            <a:r>
              <a:rPr lang="en-US" dirty="0" smtClean="0"/>
              <a:t>Older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14" y="3566021"/>
            <a:ext cx="7641771" cy="224245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Tamilyn Bakas, PhD, RN, FAHA, FAAN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Professor and Jane E. Procter Endowed Chair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T-CHAT Co-PI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Debi Sampsel, DNP, MSN, RN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Director of Telehealth and Innovation Smart House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T-CHAT PI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0" y="5890191"/>
            <a:ext cx="313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62" y="5890191"/>
            <a:ext cx="989473" cy="7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349" y="1087931"/>
            <a:ext cx="8378982" cy="771399"/>
          </a:xfrm>
        </p:spPr>
        <p:txBody>
          <a:bodyPr>
            <a:noAutofit/>
          </a:bodyPr>
          <a:lstStyle/>
          <a:p>
            <a:r>
              <a:rPr lang="en-US" sz="2400" b="1" dirty="0"/>
              <a:t>Telehealth Community Holistic Assistance T</a:t>
            </a:r>
            <a:r>
              <a:rPr lang="en-US" sz="2400" b="1" dirty="0" smtClean="0"/>
              <a:t>eam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n-US" sz="2400" b="1" dirty="0" smtClean="0"/>
              <a:t>T-CHAT)</a:t>
            </a:r>
            <a:endParaRPr lang="en-US" sz="2400" dirty="0"/>
          </a:p>
        </p:txBody>
      </p:sp>
      <p:pic>
        <p:nvPicPr>
          <p:cNvPr id="7" name="Content Placeholder 4" descr="http://cdn3.digitaltrends.com/wp-content/uploads/cache/2012/05/vgo/219601735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37" y="1456622"/>
            <a:ext cx="1462145" cy="432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31076" y="1859330"/>
            <a:ext cx="69368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dirty="0" smtClean="0">
                <a:solidFill>
                  <a:prstClr val="black"/>
                </a:solidFill>
              </a:rPr>
              <a:t>program </a:t>
            </a:r>
            <a:r>
              <a:rPr lang="en-US" sz="2400" dirty="0">
                <a:solidFill>
                  <a:prstClr val="black"/>
                </a:solidFill>
              </a:rPr>
              <a:t>where healthcare providers combine the use of </a:t>
            </a:r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b="1" dirty="0" smtClean="0">
                <a:solidFill>
                  <a:prstClr val="black"/>
                </a:solidFill>
              </a:rPr>
              <a:t>telehealth </a:t>
            </a:r>
            <a:r>
              <a:rPr lang="en-US" sz="2400" b="1" dirty="0">
                <a:solidFill>
                  <a:prstClr val="black"/>
                </a:solidFill>
              </a:rPr>
              <a:t>remote </a:t>
            </a:r>
            <a:r>
              <a:rPr lang="en-US" sz="2400" b="1" dirty="0" smtClean="0">
                <a:solidFill>
                  <a:prstClr val="black"/>
                </a:solidFill>
              </a:rPr>
              <a:t>presence robot</a:t>
            </a:r>
            <a:r>
              <a:rPr lang="en-US" sz="2400" dirty="0" smtClean="0">
                <a:solidFill>
                  <a:prstClr val="black"/>
                </a:solidFill>
              </a:rPr>
              <a:t> with </a:t>
            </a:r>
            <a:r>
              <a:rPr lang="en-US" sz="2400" b="1" dirty="0" smtClean="0">
                <a:solidFill>
                  <a:prstClr val="black"/>
                </a:solidFill>
              </a:rPr>
              <a:t>health coaching </a:t>
            </a:r>
            <a:r>
              <a:rPr lang="en-US" sz="2400" dirty="0" smtClean="0">
                <a:solidFill>
                  <a:prstClr val="black"/>
                </a:solidFill>
              </a:rPr>
              <a:t>to improve healthy independent living in </a:t>
            </a:r>
            <a:r>
              <a:rPr lang="en-US" sz="2400" dirty="0">
                <a:solidFill>
                  <a:prstClr val="black"/>
                </a:solidFill>
              </a:rPr>
              <a:t>older adults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defTabSz="457200"/>
            <a:endParaRPr lang="en-US" sz="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Nurse Practitioner students are using the t-robot to deliver </a:t>
            </a:r>
            <a:r>
              <a:rPr lang="en-US" sz="2400" b="1" dirty="0"/>
              <a:t>3 weekly T-CHAT sessions </a:t>
            </a:r>
            <a:r>
              <a:rPr lang="en-US" sz="2400" dirty="0"/>
              <a:t>to older adults.  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Older adults are coached on how to manage their chronic conditions and to improve their overall health. </a:t>
            </a:r>
          </a:p>
          <a:p>
            <a:pPr defTabSz="457200"/>
            <a:endParaRPr lang="en-US" sz="2000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0" y="5789279"/>
            <a:ext cx="313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65" y="5708147"/>
            <a:ext cx="989473" cy="7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6621" y="557521"/>
            <a:ext cx="608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Results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0" y="5890191"/>
            <a:ext cx="313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62" y="5708148"/>
            <a:ext cx="989473" cy="7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8" y="1142297"/>
            <a:ext cx="4661054" cy="24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" y="3414300"/>
            <a:ext cx="5702275" cy="24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1231" y="1276165"/>
            <a:ext cx="34745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Bakas</a:t>
            </a:r>
            <a:r>
              <a:rPr lang="en-US" sz="1600" dirty="0"/>
              <a:t>, T., Sampsel, D., Israel, J., Chamnikar, A., Bodnarik, B., Clark, J.G., Ulrich, M.G., Vanderelst, D. (2018). Using telehealth to optimize healthy independent living for older adults: A feasibility study. </a:t>
            </a:r>
            <a:r>
              <a:rPr lang="en-US" sz="1600" b="1" i="1" dirty="0"/>
              <a:t>Geriatric Nursing, 39</a:t>
            </a:r>
            <a:r>
              <a:rPr lang="en-US" sz="1600" b="1" dirty="0"/>
              <a:t>(5), 566-573. 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Bakas, T., Sampsel, D., Israel, J., Chamnikar, A., Ellard, A., Clark, J.G., Ulrich, M.G., &amp; Vanderelst, D. (2018). Satisfaction and technology evaluation of a telehealth robotic program to optimize healthy independent living for older adults. </a:t>
            </a:r>
            <a:r>
              <a:rPr lang="en-US" sz="1600" b="1" i="1" dirty="0"/>
              <a:t>Journal of Nursing Scholarship, 50</a:t>
            </a:r>
            <a:r>
              <a:rPr lang="en-US" sz="1600" b="1" dirty="0"/>
              <a:t>(6), 666-675.</a:t>
            </a:r>
            <a:r>
              <a:rPr lang="en-US" sz="1600" b="1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5208" y="625201"/>
            <a:ext cx="443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Our T-CHAT Team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65" y="5708147"/>
            <a:ext cx="989473" cy="7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0" y="5890191"/>
            <a:ext cx="313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90" y="1425174"/>
            <a:ext cx="5684309" cy="4263232"/>
          </a:xfrm>
        </p:spPr>
      </p:pic>
    </p:spTree>
    <p:extLst>
      <p:ext uri="{BB962C8B-B14F-4D97-AF65-F5344CB8AC3E}">
        <p14:creationId xmlns:p14="http://schemas.microsoft.com/office/powerpoint/2010/main" val="3085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3E3A3B74A9E1684A809FCEF15A28E1A8" ma:contentTypeVersion="2" ma:contentTypeDescription="Microsoft PowerPoint Slide" ma:contentTypeScope="" ma:versionID="e4030cc6b97f68c4398e40e3120dfcce">
  <xsd:schema xmlns:xsd="http://www.w3.org/2001/XMLSchema" xmlns:xs="http://www.w3.org/2001/XMLSchema" xmlns:p="http://schemas.microsoft.com/office/2006/metadata/properties" xmlns:ns2="http://schemas.microsoft.com/sharepoint/v3" targetNamespace="http://schemas.microsoft.com/office/2006/metadata/properties" ma:root="true" ma:fieldsID="63f72e0e0dad84bcb3d06491ab94e9d4" ns2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branded Powerpoint template B_2017</Presentation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0880F9-7BF3-4EEF-BDDB-97606A61D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A934C1-A7F7-4D4E-BBAD-482BFD1306C5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3245</TotalTime>
  <Words>1084</Words>
  <Application>Microsoft Office PowerPoint</Application>
  <PresentationFormat>On-screen Show (4:3)</PresentationFormat>
  <Paragraphs>128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Myriad Pro</vt:lpstr>
      <vt:lpstr>Open Sans</vt:lpstr>
      <vt:lpstr>Times</vt:lpstr>
      <vt:lpstr>Times New Roman</vt:lpstr>
      <vt:lpstr>1_Office Theme</vt:lpstr>
      <vt:lpstr>2_Office Theme</vt:lpstr>
      <vt:lpstr>Office Theme</vt:lpstr>
      <vt:lpstr>4_Office Theme</vt:lpstr>
      <vt:lpstr>7_Office Theme</vt:lpstr>
      <vt:lpstr>10_Office Theme</vt:lpstr>
      <vt:lpstr>3_Office Theme</vt:lpstr>
      <vt:lpstr>Virtual Meeting on Aging Aging Research Collaborators from the College of Nursing and Maple Knoll Communities</vt:lpstr>
      <vt:lpstr>UC College of Nursing</vt:lpstr>
      <vt:lpstr>What is Maple Knoll Communities?</vt:lpstr>
      <vt:lpstr>Maple Knoll Communities, Inc.</vt:lpstr>
      <vt:lpstr>Formal Affiliation</vt:lpstr>
      <vt:lpstr>The T-CHAT Project: Using Telehealth to Optimize Healthy Independent Living in  Older Adults</vt:lpstr>
      <vt:lpstr>Telehealth Community Holistic Assistance Team  (T-CHAT)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Caregiver Self-Management Needs Through  Skill-Building  (R21NR016992)  ClinicalTrials.gov: https://clinicaltrials.gov/ct2/show/NCT03635151?term=Tamilyn+Bakas&amp;rank=1 ;  TASK III Website: https://www.task3web.com/  PI: Tamilyn Bakas, PhD, RN, FAHA, FAAN  Co-Is: Bonnie Brehm, Kari Dunning, Brett Kissella, Michael McCarthy, Elaine Miller, Matt Rota, Heidi Sucharew (From Colleges of Nursing, Medicine, Allied Health Sciences, Cincinnati Children’s) 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branded Powerpoint template B_2017</dc:title>
  <dc:creator>Microsoft Office User</dc:creator>
  <cp:lastModifiedBy>Bakas, Tamilyn (bakastn)</cp:lastModifiedBy>
  <cp:revision>256</cp:revision>
  <dcterms:created xsi:type="dcterms:W3CDTF">2017-07-18T12:43:12Z</dcterms:created>
  <dcterms:modified xsi:type="dcterms:W3CDTF">2019-01-17T12:03:33Z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0x010100A22E315B1F3C42B49A0E90D2F9AB5AB1003E3A3B74A9E1684A809FCEF15A28E1A8</vt:lpwstr>
  </property>
  <property fmtid="{D5CDD505-2E9C-101B-9397-08002B2CF9AE}" pid="3" name="ContentType">
    <vt:lpwstr>Slide</vt:lpwstr>
  </property>
  <property fmtid="{D5CDD505-2E9C-101B-9397-08002B2CF9AE}" pid="4" name="Presentation">
    <vt:lpwstr>branded Powerpoint template B_2017</vt:lpwstr>
  </property>
  <property fmtid="{D5CDD505-2E9C-101B-9397-08002B2CF9AE}" pid="5" name="SlideDescription">
    <vt:lpwstr/>
  </property>
</Properties>
</file>