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60" r:id="rId6"/>
  </p:sldMasterIdLst>
  <p:notesMasterIdLst>
    <p:notesMasterId r:id="rId37"/>
  </p:notesMasterIdLst>
  <p:handoutMasterIdLst>
    <p:handoutMasterId r:id="rId38"/>
  </p:handoutMasterIdLst>
  <p:sldIdLst>
    <p:sldId id="366" r:id="rId7"/>
    <p:sldId id="356" r:id="rId8"/>
    <p:sldId id="357" r:id="rId9"/>
    <p:sldId id="275" r:id="rId10"/>
    <p:sldId id="276" r:id="rId11"/>
    <p:sldId id="331" r:id="rId12"/>
    <p:sldId id="353" r:id="rId13"/>
    <p:sldId id="329" r:id="rId14"/>
    <p:sldId id="332" r:id="rId15"/>
    <p:sldId id="304" r:id="rId16"/>
    <p:sldId id="319" r:id="rId17"/>
    <p:sldId id="279" r:id="rId18"/>
    <p:sldId id="363" r:id="rId19"/>
    <p:sldId id="326" r:id="rId20"/>
    <p:sldId id="327" r:id="rId21"/>
    <p:sldId id="338" r:id="rId22"/>
    <p:sldId id="340" r:id="rId23"/>
    <p:sldId id="341" r:id="rId24"/>
    <p:sldId id="346" r:id="rId25"/>
    <p:sldId id="364" r:id="rId26"/>
    <p:sldId id="365" r:id="rId27"/>
    <p:sldId id="339" r:id="rId28"/>
    <p:sldId id="349" r:id="rId29"/>
    <p:sldId id="348" r:id="rId30"/>
    <p:sldId id="358" r:id="rId31"/>
    <p:sldId id="330" r:id="rId32"/>
    <p:sldId id="359" r:id="rId33"/>
    <p:sldId id="362" r:id="rId34"/>
    <p:sldId id="360" r:id="rId35"/>
    <p:sldId id="361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67"/>
    <a:srgbClr val="B2B2B2"/>
    <a:srgbClr val="66911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708A-3D53-406D-8019-FBEC2268BF66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F0CF-3537-4036-B191-E232C5CF99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6EFFF4-9B96-467A-BDFF-3A87FF0C4CF3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294698-7EB5-48A5-AFA3-35BECBA51A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3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8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8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0218-0350-FC49-8CBA-CFEE82FF6F7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6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0218-0350-FC49-8CBA-CFEE82FF6F7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0218-0350-FC49-8CBA-CFEE82FF6F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2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who we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0218-0350-FC49-8CBA-CFEE82FF6F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9422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519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669113"/>
              </a:buClr>
              <a:buFont typeface="Arial"/>
              <a:buChar char="•"/>
              <a:defRPr/>
            </a:lvl2pPr>
            <a:lvl3pPr>
              <a:buClr>
                <a:srgbClr val="669113"/>
              </a:buClr>
              <a:defRPr/>
            </a:lvl3pPr>
            <a:lvl4pPr marL="1600200" indent="-228600">
              <a:buClr>
                <a:srgbClr val="669113"/>
              </a:buClr>
              <a:buFont typeface="Arial"/>
              <a:buChar char="•"/>
              <a:defRPr/>
            </a:lvl4pPr>
            <a:lvl5pPr marL="2057400" indent="-228600">
              <a:buClr>
                <a:srgbClr val="669113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911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669113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669113"/>
              </a:buClr>
              <a:buFont typeface="Arial"/>
              <a:buChar char="•"/>
              <a:defRPr sz="2000"/>
            </a:lvl3pPr>
            <a:lvl4pPr marL="1600200" indent="-228600">
              <a:buClr>
                <a:srgbClr val="669113"/>
              </a:buClr>
              <a:buFont typeface="Arial"/>
              <a:buChar char="•"/>
              <a:defRPr sz="1800"/>
            </a:lvl4pPr>
            <a:lvl5pPr marL="2057400" indent="-228600">
              <a:buClr>
                <a:srgbClr val="669113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669113"/>
              </a:buClr>
              <a:buFont typeface="Arial"/>
              <a:buChar char="•"/>
              <a:defRPr sz="2800"/>
            </a:lvl1pPr>
            <a:lvl2pPr marL="742950" indent="-285750">
              <a:buClr>
                <a:srgbClr val="669113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669113"/>
              </a:buClr>
              <a:buFont typeface="Arial"/>
              <a:buChar char="•"/>
              <a:defRPr sz="2000"/>
            </a:lvl3pPr>
            <a:lvl4pPr marL="1600200" indent="-228600">
              <a:buClr>
                <a:srgbClr val="669113"/>
              </a:buClr>
              <a:buFont typeface="Arial"/>
              <a:buChar char="•"/>
              <a:defRPr sz="1800"/>
            </a:lvl4pPr>
            <a:lvl5pPr marL="2057400" indent="-228600">
              <a:buClr>
                <a:srgbClr val="669113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669113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669113"/>
              </a:buClr>
              <a:buFont typeface="Arial"/>
              <a:buChar char="•"/>
              <a:defRPr sz="2000"/>
            </a:lvl2pPr>
            <a:lvl3pPr marL="1143000" indent="-228600">
              <a:buClr>
                <a:srgbClr val="669113"/>
              </a:buClr>
              <a:buFont typeface="Arial"/>
              <a:buChar char="•"/>
              <a:defRPr sz="1800"/>
            </a:lvl3pPr>
            <a:lvl4pPr marL="1600200" indent="-228600">
              <a:buClr>
                <a:srgbClr val="669113"/>
              </a:buClr>
              <a:buFont typeface="Arial"/>
              <a:buChar char="•"/>
              <a:defRPr sz="1600"/>
            </a:lvl4pPr>
            <a:lvl5pPr marL="2057400" indent="-228600">
              <a:buClr>
                <a:srgbClr val="669113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669113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669113"/>
              </a:buClr>
              <a:buFont typeface="Arial"/>
              <a:buChar char="•"/>
              <a:defRPr sz="2000"/>
            </a:lvl2pPr>
            <a:lvl3pPr marL="1143000" indent="-228600">
              <a:buClr>
                <a:srgbClr val="669113"/>
              </a:buClr>
              <a:buFont typeface="Arial"/>
              <a:buChar char="•"/>
              <a:defRPr sz="1800"/>
            </a:lvl3pPr>
            <a:lvl4pPr marL="1600200" indent="-228600">
              <a:buClr>
                <a:srgbClr val="669113"/>
              </a:buClr>
              <a:buFont typeface="Arial"/>
              <a:buChar char="•"/>
              <a:defRPr sz="1600"/>
            </a:lvl4pPr>
            <a:lvl5pPr marL="2057400" indent="-228600">
              <a:buClr>
                <a:srgbClr val="669113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6691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Clr>
                <a:srgbClr val="669113"/>
              </a:buClr>
              <a:buFont typeface="Arial"/>
              <a:buChar char="•"/>
              <a:defRPr sz="3200"/>
            </a:lvl1pPr>
            <a:lvl2pPr marL="742950" indent="-285750">
              <a:buClr>
                <a:srgbClr val="669113"/>
              </a:buClr>
              <a:buFont typeface="Arial"/>
              <a:buChar char="•"/>
              <a:defRPr sz="2800"/>
            </a:lvl2pPr>
            <a:lvl3pPr marL="1143000" indent="-228600">
              <a:buClr>
                <a:srgbClr val="669113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669113"/>
              </a:buClr>
              <a:buFont typeface="Arial"/>
              <a:buChar char="•"/>
              <a:defRPr sz="2000"/>
            </a:lvl4pPr>
            <a:lvl5pPr marL="2057400" indent="-228600">
              <a:buClr>
                <a:srgbClr val="669113"/>
              </a:buCl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691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91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615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911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1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91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2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53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Arial"/>
          <a:ea typeface="+mj-ea"/>
          <a:cs typeface="Myriad Pro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/>
          </a:solidFill>
          <a:latin typeface="Arial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616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rgbClr val="006567"/>
                </a:solidFill>
                <a:latin typeface="Myriad Pro"/>
                <a:cs typeface="Myriad Pro"/>
              </a:defRPr>
            </a:lvl1pPr>
          </a:lstStyle>
          <a:p>
            <a:fld id="{701793B0-94AC-EA47-8F89-D195D428FE4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616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rgbClr val="006567"/>
                </a:solidFill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616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rgbClr val="006567"/>
                </a:solidFill>
                <a:latin typeface="Myriad Pro"/>
                <a:cs typeface="Myriad Pro"/>
              </a:defRPr>
            </a:lvl1pPr>
          </a:lstStyle>
          <a:p>
            <a:fld id="{127F5B82-6A90-CB47-99E1-594AD1461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006567"/>
          </a:solidFill>
          <a:latin typeface="Arial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C0D8-FE2A-D647-9252-F4505E996EF4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A509-F7C3-F842-84CA-3714AC56E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69113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eO2w_vx4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eO2w_vx4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759" y="85531"/>
            <a:ext cx="7772400" cy="1098709"/>
          </a:xfrm>
        </p:spPr>
        <p:txBody>
          <a:bodyPr/>
          <a:lstStyle/>
          <a:p>
            <a:r>
              <a:rPr lang="en-US" dirty="0"/>
              <a:t>NCI Designation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976" y="1310209"/>
            <a:ext cx="9227975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Steve Price, MBA – Associate Director for Administration, CCC</a:t>
            </a:r>
          </a:p>
          <a:p>
            <a:r>
              <a:rPr lang="en-US" sz="2600" dirty="0"/>
              <a:t>Executive Director for Cancer Research Administration, </a:t>
            </a:r>
          </a:p>
          <a:p>
            <a:r>
              <a:rPr lang="en-US" sz="2600" dirty="0"/>
              <a:t>UC Academic Health Center</a:t>
            </a:r>
          </a:p>
          <a:p>
            <a:endParaRPr lang="en-US" sz="2600" dirty="0"/>
          </a:p>
          <a:p>
            <a:r>
              <a:rPr lang="en-US" sz="2600" dirty="0"/>
              <a:t>Tammy Mentzel, MPH – Assistant Director for Programs and Projects, CCC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5661476"/>
            <a:ext cx="6400801" cy="7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3510"/>
            <a:ext cx="9144000" cy="858959"/>
          </a:xfrm>
        </p:spPr>
        <p:txBody>
          <a:bodyPr>
            <a:noAutofit/>
          </a:bodyPr>
          <a:lstStyle/>
          <a:p>
            <a:r>
              <a:rPr lang="en-US" sz="2000" b="1" dirty="0"/>
              <a:t>SIX ESSENTIAL CHARACTERISTICS OF NCI-DESIGNATED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Physical Space – dedicated, cancer-focused; shared resources &amp; admin.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Organizational Capabilities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Transdisciplinary Collaboration and Coordination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Cancer Focus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Institutional Commitment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Center Director</a:t>
            </a:r>
          </a:p>
        </p:txBody>
      </p:sp>
    </p:spTree>
    <p:extLst>
      <p:ext uri="{BB962C8B-B14F-4D97-AF65-F5344CB8AC3E}">
        <p14:creationId xmlns:p14="http://schemas.microsoft.com/office/powerpoint/2010/main" val="801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56655" y="466924"/>
            <a:ext cx="8646154" cy="11726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200" b="0" dirty="0">
                <a:solidFill>
                  <a:srgbClr val="006567"/>
                </a:solidFill>
                <a:latin typeface="Arial"/>
                <a:cs typeface="Myriad Pro"/>
              </a:rPr>
              <a:t>Building Blocks of Success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2112" y="1544879"/>
            <a:ext cx="6822909" cy="3987192"/>
            <a:chOff x="1137569" y="2205026"/>
            <a:chExt cx="6822909" cy="3987192"/>
          </a:xfrm>
        </p:grpSpPr>
        <p:sp>
          <p:nvSpPr>
            <p:cNvPr id="10" name="Rectangle 9"/>
            <p:cNvSpPr/>
            <p:nvPr/>
          </p:nvSpPr>
          <p:spPr>
            <a:xfrm>
              <a:off x="5701882" y="3526119"/>
              <a:ext cx="2258596" cy="13373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Catchment-Relevant Science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5114" y="4861167"/>
              <a:ext cx="2263775" cy="13310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baseline="0" dirty="0">
                  <a:solidFill>
                    <a:schemeClr val="tx1"/>
                  </a:solidFill>
                </a:rPr>
                <a:t>Planning and Evaluation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74853" y="2205026"/>
              <a:ext cx="2270168" cy="13334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Novel Shared Resources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38107" y="4863481"/>
              <a:ext cx="2263776" cy="13287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Clinical Trials Activity and Impact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2390" y="3515906"/>
              <a:ext cx="2299492" cy="13425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Membership Engagement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0112" y="2207739"/>
              <a:ext cx="2261770" cy="13081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Translational, Transdisciplinary and Collaborative Research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6343" y="2207739"/>
              <a:ext cx="2320128" cy="13368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Institutional Commitment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7569" y="4863481"/>
              <a:ext cx="2321174" cy="13287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Programmatic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Research Productivity</a:t>
              </a:r>
            </a:p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9157" y="3526119"/>
              <a:ext cx="2319585" cy="13350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Leadership and Organization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7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Tangible Benefits of NCI Designation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69" y="1168714"/>
            <a:ext cx="8730762" cy="472146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Facilitates recruitment of outstanding, world class physicians, scientists, clinicians, and students</a:t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Fuels partnerships with pharma/biotech companies</a:t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10% (at least)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growth in patient volume in first year and greatly enhances clinical marketing/branding ability (all but 3 hospitals listed on top Cancer Hospitals in US New &amp; World Report are NCI-designated)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6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Tangible Benefits of NCI Designation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68" y="1292468"/>
            <a:ext cx="8669217" cy="472146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700" dirty="0"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Research infrastructure costs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are supported through the CCSG which generally are not supported via other NCI grant mechanisms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Additional grants available only to NCI-designated Cancer Centers </a:t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(NCI, DOD, V Foundation, Pew)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NCI-designated centers report 4-fold increases in philanthropic support during first 5-10 yrs. and continue to attract the largest philanthropic donations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782" y="846138"/>
            <a:ext cx="8669218" cy="1143000"/>
          </a:xfrm>
        </p:spPr>
        <p:txBody>
          <a:bodyPr>
            <a:noAutofit/>
          </a:bodyPr>
          <a:lstStyle/>
          <a:p>
            <a:pPr lvl="0" algn="l"/>
            <a:r>
              <a:rPr lang="en-US" dirty="0"/>
              <a:t>Benefit of NCI designation…</a:t>
            </a:r>
            <a:br>
              <a:rPr lang="en-US" dirty="0"/>
            </a:br>
            <a:r>
              <a:rPr lang="en-US" dirty="0"/>
              <a:t>                               </a:t>
            </a:r>
            <a:r>
              <a:rPr lang="en-US" dirty="0">
                <a:solidFill>
                  <a:srgbClr val="006567"/>
                </a:solidFill>
                <a:latin typeface="Myriad Pro"/>
                <a:cs typeface="Myriad Pro"/>
              </a:rPr>
              <a:t>for the </a:t>
            </a:r>
            <a:r>
              <a:rPr lang="en-US" sz="4800" b="1" dirty="0">
                <a:solidFill>
                  <a:srgbClr val="006567"/>
                </a:solidFill>
                <a:latin typeface="Myriad Pro"/>
                <a:cs typeface="Myriad Pro"/>
              </a:rPr>
              <a:t>patient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3332" y="2172337"/>
            <a:ext cx="5072745" cy="40740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000" dirty="0"/>
              <a:t>Advancements in care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Lower mortality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Close to home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Access to cutting-edge clinical trials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Expand cancer prevention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Clinical trials relevant to our catchment area</a:t>
            </a:r>
          </a:p>
        </p:txBody>
      </p:sp>
      <p:pic>
        <p:nvPicPr>
          <p:cNvPr id="7" name="Picture 6" descr="Falhaber_pt story.jpg"/>
          <p:cNvPicPr>
            <a:picLocks noChangeAspect="1"/>
          </p:cNvPicPr>
          <p:nvPr/>
        </p:nvPicPr>
        <p:blipFill>
          <a:blip r:embed="rId3"/>
          <a:srcRect r="9763"/>
          <a:stretch>
            <a:fillRect/>
          </a:stretch>
        </p:blipFill>
        <p:spPr bwMode="auto">
          <a:xfrm>
            <a:off x="0" y="1711309"/>
            <a:ext cx="3806944" cy="2287069"/>
          </a:xfrm>
          <a:prstGeom prst="rect">
            <a:avLst/>
          </a:prstGeom>
          <a:noFill/>
          <a:ln w="9525">
            <a:solidFill>
              <a:srgbClr val="669113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4628" y="4432009"/>
            <a:ext cx="370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URBAN IMPACT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INNOVATION AGENDA</a:t>
            </a:r>
          </a:p>
        </p:txBody>
      </p:sp>
    </p:spTree>
    <p:extLst>
      <p:ext uri="{BB962C8B-B14F-4D97-AF65-F5344CB8AC3E}">
        <p14:creationId xmlns:p14="http://schemas.microsoft.com/office/powerpoint/2010/main" val="3841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82" y="575652"/>
            <a:ext cx="8669218" cy="1143000"/>
          </a:xfrm>
        </p:spPr>
        <p:txBody>
          <a:bodyPr>
            <a:noAutofit/>
          </a:bodyPr>
          <a:lstStyle/>
          <a:p>
            <a:pPr lvl="0" algn="l"/>
            <a:r>
              <a:rPr lang="en-US" dirty="0"/>
              <a:t>Benefits of NCI designation for the….</a:t>
            </a:r>
            <a:br>
              <a:rPr lang="en-US" dirty="0"/>
            </a:br>
            <a:r>
              <a:rPr lang="en-US" sz="4800" b="1" dirty="0">
                <a:solidFill>
                  <a:srgbClr val="006567"/>
                </a:solidFill>
                <a:latin typeface="Myriad Pro"/>
                <a:cs typeface="Myriad Pro"/>
              </a:rPr>
              <a:t>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9731" y="1397978"/>
            <a:ext cx="4719486" cy="47478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dirty="0"/>
              <a:t>Catchment focused research and community engagement</a:t>
            </a:r>
            <a:endParaRPr lang="en-US" sz="2000" b="1" dirty="0">
              <a:solidFill>
                <a:srgbClr val="FF0000"/>
              </a:solidFill>
            </a:endParaRP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Requires addressing health disparities in geographical catchment area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Jobs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Biotechnology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Improved research infrastructure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Attract world class researchers &amp; clinicians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More research funding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Increased tax revenues</a:t>
            </a:r>
          </a:p>
        </p:txBody>
      </p:sp>
      <p:pic>
        <p:nvPicPr>
          <p:cNvPr id="5" name="Picture 1" descr="FirefoxScreenSnapz003.jpg"/>
          <p:cNvPicPr>
            <a:picLocks noChangeAspect="1"/>
          </p:cNvPicPr>
          <p:nvPr/>
        </p:nvPicPr>
        <p:blipFill rotWithShape="1">
          <a:blip r:embed="rId3"/>
          <a:srcRect t="11371" r="12759" b="10207"/>
          <a:stretch/>
        </p:blipFill>
        <p:spPr bwMode="auto">
          <a:xfrm>
            <a:off x="11874" y="1887247"/>
            <a:ext cx="3806944" cy="2287069"/>
          </a:xfrm>
          <a:prstGeom prst="rect">
            <a:avLst/>
          </a:prstGeom>
          <a:noFill/>
          <a:ln w="9525">
            <a:solidFill>
              <a:srgbClr val="669113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0195"/>
          <a:stretch/>
        </p:blipFill>
        <p:spPr>
          <a:xfrm>
            <a:off x="-16611" y="1887248"/>
            <a:ext cx="3835429" cy="2287069"/>
          </a:xfrm>
          <a:prstGeom prst="rect">
            <a:avLst/>
          </a:prstGeom>
          <a:ln>
            <a:solidFill>
              <a:srgbClr val="66911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4628" y="4586388"/>
            <a:ext cx="370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URBAN IMPACT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INNOVATION AGENDA</a:t>
            </a:r>
          </a:p>
        </p:txBody>
      </p:sp>
    </p:spTree>
    <p:extLst>
      <p:ext uri="{BB962C8B-B14F-4D97-AF65-F5344CB8AC3E}">
        <p14:creationId xmlns:p14="http://schemas.microsoft.com/office/powerpoint/2010/main" val="17336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CCC Governing Board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6327"/>
            <a:ext cx="8686800" cy="417497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6567"/>
                </a:solidFill>
              </a:rPr>
              <a:t>Neville Pinto, PhD  </a:t>
            </a:r>
            <a:r>
              <a:rPr lang="en-US" b="1" dirty="0"/>
              <a:t>(Permanent GB Chair) –</a:t>
            </a:r>
          </a:p>
          <a:p>
            <a:pPr marL="0" indent="0">
              <a:buNone/>
            </a:pPr>
            <a:r>
              <a:rPr lang="en-US" dirty="0"/>
              <a:t>    President, University of Cincinnati</a:t>
            </a:r>
          </a:p>
          <a:p>
            <a:pPr marL="0" indent="0">
              <a:buNone/>
            </a:pPr>
            <a:endParaRPr lang="en-US" dirty="0">
              <a:solidFill>
                <a:srgbClr val="006567"/>
              </a:solidFill>
            </a:endParaRPr>
          </a:p>
          <a:p>
            <a:r>
              <a:rPr lang="en-US" b="1" dirty="0">
                <a:solidFill>
                  <a:srgbClr val="006567"/>
                </a:solidFill>
              </a:rPr>
              <a:t>Rick Lofgren, MD </a:t>
            </a:r>
            <a:r>
              <a:rPr lang="en-US" dirty="0"/>
              <a:t>– President &amp; CEO, UC Health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6567"/>
                </a:solidFill>
              </a:rPr>
              <a:t>Andrew Filak, MD</a:t>
            </a:r>
            <a:r>
              <a:rPr lang="en-US" b="1" dirty="0"/>
              <a:t>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/>
              <a:t>Interim </a:t>
            </a:r>
            <a:r>
              <a:rPr lang="en-US" b="0" dirty="0"/>
              <a:t>Dean &amp; Sr. VP of Health Affairs, University of Cincinnati COM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dirty="0">
                <a:solidFill>
                  <a:srgbClr val="006567"/>
                </a:solidFill>
              </a:rPr>
              <a:t>Michael Fisher </a:t>
            </a:r>
            <a:r>
              <a:rPr lang="en-US" dirty="0"/>
              <a:t>–</a:t>
            </a:r>
            <a:br>
              <a:rPr lang="en-US" dirty="0"/>
            </a:br>
            <a:r>
              <a:rPr lang="en-US" b="0" dirty="0"/>
              <a:t>President </a:t>
            </a:r>
            <a:r>
              <a:rPr lang="en-US" dirty="0"/>
              <a:t>&amp;</a:t>
            </a:r>
            <a:r>
              <a:rPr lang="en-US" b="0" dirty="0"/>
              <a:t> CEO, Cincinnati Children’s Hospital </a:t>
            </a:r>
            <a:br>
              <a:rPr lang="en-US" b="0" dirty="0"/>
            </a:br>
            <a:endParaRPr lang="en-US" b="0" dirty="0"/>
          </a:p>
          <a:p>
            <a:r>
              <a:rPr lang="en-US" dirty="0">
                <a:solidFill>
                  <a:srgbClr val="006567"/>
                </a:solidFill>
              </a:rPr>
              <a:t>Peggy Hofstetter, MD </a:t>
            </a:r>
            <a:r>
              <a:rPr lang="en-US" dirty="0"/>
              <a:t>– UCCOM Chair of Pediatrics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2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FRIENDS &amp; RESOURCES - HURON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4" y="1404784"/>
            <a:ext cx="8760711" cy="2536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" y="4138755"/>
            <a:ext cx="879119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CCC ADMINISTRATIVE CORE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017460"/>
            <a:ext cx="8792308" cy="472146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Goal: 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Build a strong cancer center research administrative and coordinating infrastructure that will effectively foster member engagement and support research leaders and the strategies and goals of the CCC Governing Board,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utilizing best research administrative practices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such as the NCI CCSG P30 requirements/guidelines.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By-Product: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 fully NCI CCSG-compliant and effective administrative core which will receive an Excellent/Outstanding/Exceptional review score by site reviews.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It’s all about promoting the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Quality of the Science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as measured through </a:t>
            </a: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Publications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Peer-Reviewed, Cancer-Relevant Funding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Status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Focus – Buildout of an NCI-compliant Administrative Core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Phase I Hiring: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Sherrell Hines – 09/18 Assistant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Tammy Mentzel – 02/19 Asst. Director for Programs &amp; Projects (from CO Nursing)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Kelly McDonald – 05/19 Accountant/Financial Mgr. (from COM Office of Fin &amp; Ops)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Sharon Sauter – 06/19 CCSG Senior Project Manager (from CCHMC)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567"/>
                </a:solidFill>
                <a:latin typeface="Arial Narrow" panose="020B0606020202030204" pitchFamily="34" charset="0"/>
              </a:rPr>
              <a:t>Christina Schwierling – 08/19 Data Base Administrator (in COM IT)</a:t>
            </a:r>
            <a:b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Center Director and NCI-compliant faculty leadership structure -- TBD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Key focus on data/analytics for dashboards and data tables and building staff infrastructure</a:t>
            </a:r>
            <a:b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Pathway to NCI-Designation (consortium oriented? vs UC faculty oriented?)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08784D-AD0D-4C07-85FF-61D573D17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085" y="1500124"/>
            <a:ext cx="5486400" cy="3857752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649A0BD6-B7C4-4161-92EC-EA711A7C2DD2}"/>
              </a:ext>
            </a:extLst>
          </p:cNvPr>
          <p:cNvSpPr txBox="1"/>
          <p:nvPr/>
        </p:nvSpPr>
        <p:spPr>
          <a:xfrm>
            <a:off x="538480" y="629920"/>
            <a:ext cx="755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 the Builder…..and Wendy too!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84F07-EE58-4FFB-8300-869A255E7EEE}"/>
              </a:ext>
            </a:extLst>
          </p:cNvPr>
          <p:cNvSpPr txBox="1"/>
          <p:nvPr/>
        </p:nvSpPr>
        <p:spPr>
          <a:xfrm>
            <a:off x="91440" y="3159760"/>
            <a:ext cx="168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build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1C6CC-D3C9-4335-BCE6-DF5C398B6571}"/>
              </a:ext>
            </a:extLst>
          </p:cNvPr>
          <p:cNvSpPr txBox="1"/>
          <p:nvPr/>
        </p:nvSpPr>
        <p:spPr>
          <a:xfrm>
            <a:off x="7401210" y="3159760"/>
            <a:ext cx="1570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we can!</a:t>
            </a:r>
          </a:p>
        </p:txBody>
      </p:sp>
    </p:spTree>
    <p:extLst>
      <p:ext uri="{BB962C8B-B14F-4D97-AF65-F5344CB8AC3E}">
        <p14:creationId xmlns:p14="http://schemas.microsoft.com/office/powerpoint/2010/main" val="2986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ADMIN CORE AREAS OF RESPONSIBILITY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Catchment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Communications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Data Analytics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Financial and Administrative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Major initiatives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Membership (faculty members)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NCI Liaison to Office of Cancer Centers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Oversight of all CCSG Activities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ADMIN CORE AREAS OF RESPONSIBILITY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Philanthropy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Pilot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Planning and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Recruitment (investigators, MD scientists, etc.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Reporting (all NCI required reports and monitoring of impact)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Shared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Space and Facilities (research focused)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Strategic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Training and Education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7" y="455152"/>
            <a:ext cx="1718598" cy="928849"/>
          </a:xfrm>
          <a:prstGeom prst="rect">
            <a:avLst/>
          </a:prstGeom>
        </p:spPr>
      </p:pic>
      <p:sp>
        <p:nvSpPr>
          <p:cNvPr id="127" name="Rounded Rectangle 126"/>
          <p:cNvSpPr/>
          <p:nvPr/>
        </p:nvSpPr>
        <p:spPr>
          <a:xfrm>
            <a:off x="424461" y="4244775"/>
            <a:ext cx="1230228" cy="2020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411964" y="2866903"/>
            <a:ext cx="1229136" cy="458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110" name="Rounded Rectangle 109"/>
          <p:cNvSpPr/>
          <p:nvPr/>
        </p:nvSpPr>
        <p:spPr>
          <a:xfrm>
            <a:off x="4968003" y="886849"/>
            <a:ext cx="1706714" cy="321192"/>
          </a:xfrm>
          <a:prstGeom prst="round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1" name="Rounded Rectangle 110"/>
          <p:cNvSpPr/>
          <p:nvPr/>
        </p:nvSpPr>
        <p:spPr>
          <a:xfrm>
            <a:off x="4998640" y="1351264"/>
            <a:ext cx="1690867" cy="318671"/>
          </a:xfrm>
          <a:prstGeom prst="round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4249062" y="1319757"/>
            <a:ext cx="760101" cy="1874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272319" y="2049998"/>
            <a:ext cx="0" cy="1628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097842" y="2035652"/>
            <a:ext cx="19410" cy="12785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188611" y="2041938"/>
            <a:ext cx="0" cy="1628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717915" y="2041938"/>
            <a:ext cx="0" cy="1922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98211" y="2049289"/>
            <a:ext cx="0" cy="1628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22596" y="2043253"/>
            <a:ext cx="0" cy="1628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94600" y="1635441"/>
            <a:ext cx="0" cy="4145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52882" y="1062689"/>
            <a:ext cx="1885657" cy="547318"/>
          </a:xfrm>
          <a:prstGeom prst="roundRect">
            <a:avLst/>
          </a:prstGeom>
          <a:solidFill>
            <a:srgbClr val="DEFFBD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341631" y="1095385"/>
            <a:ext cx="185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Cancer Center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65" y="2202953"/>
            <a:ext cx="1547348" cy="61323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91642" y="2239640"/>
            <a:ext cx="1493849" cy="553998"/>
          </a:xfrm>
          <a:prstGeom prst="rect">
            <a:avLst/>
          </a:prstGeom>
          <a:solidFill>
            <a:srgbClr val="DEFFB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Administration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“Research EDBA”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63603" y="2203763"/>
            <a:ext cx="1512180" cy="452275"/>
          </a:xfrm>
          <a:prstGeom prst="roundRect">
            <a:avLst/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7188350" y="2241542"/>
            <a:ext cx="168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Resources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493214" y="2197200"/>
            <a:ext cx="1373180" cy="923314"/>
          </a:xfrm>
          <a:prstGeom prst="roundRect">
            <a:avLst/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473511" y="2324272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>
              <a:lnSpc>
                <a:spcPts val="1200"/>
              </a:lnSpc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966681" y="2211885"/>
            <a:ext cx="1353949" cy="908629"/>
          </a:xfrm>
          <a:prstGeom prst="roundRect">
            <a:avLst/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3943109" y="2329610"/>
            <a:ext cx="1430200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>
              <a:lnSpc>
                <a:spcPts val="1100"/>
              </a:lnSpc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910130" y="3545901"/>
            <a:ext cx="1597249" cy="928144"/>
          </a:xfrm>
          <a:prstGeom prst="roundRect">
            <a:avLst/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2993654" y="3630238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algn="ctr">
              <a:lnSpc>
                <a:spcPts val="1200"/>
              </a:lnSpc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</a:p>
          <a:p>
            <a:pPr algn="ctr">
              <a:lnSpc>
                <a:spcPts val="12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23658" y="2205749"/>
            <a:ext cx="1712627" cy="961615"/>
          </a:xfrm>
          <a:prstGeom prst="roundRect">
            <a:avLst/>
          </a:prstGeom>
          <a:noFill/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5435452" y="2317160"/>
            <a:ext cx="171225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Prevention, </a:t>
            </a:r>
          </a:p>
          <a:p>
            <a:pPr algn="ctr">
              <a:lnSpc>
                <a:spcPts val="1100"/>
              </a:lnSpc>
            </a:pPr>
            <a:r>
              <a:rPr lang="en-US" sz="1100" b="1" dirty="0">
                <a:solidFill>
                  <a:srgbClr val="006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&amp; Population Science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6200000">
            <a:off x="4562644" y="-1437820"/>
            <a:ext cx="0" cy="69469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1946384" y="4826580"/>
            <a:ext cx="5148487" cy="502980"/>
          </a:xfrm>
          <a:prstGeom prst="roundRect">
            <a:avLst/>
          </a:prstGeom>
          <a:solidFill>
            <a:srgbClr val="D6EDBD"/>
          </a:solidFill>
          <a:ln w="28575">
            <a:solidFill>
              <a:srgbClr val="0072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1971813" y="4952341"/>
            <a:ext cx="510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Members (158) – Full Scientific Members (TBD)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19932" y="920299"/>
            <a:ext cx="1802856" cy="274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External Advisory Board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33062" y="1057307"/>
            <a:ext cx="722038" cy="2238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954704" y="1364089"/>
            <a:ext cx="1752112" cy="274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Internal Advisory Board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271583" y="2702859"/>
            <a:ext cx="1460739" cy="3292054"/>
          </a:xfrm>
          <a:prstGeom prst="roundRect">
            <a:avLst>
              <a:gd name="adj" fmla="val 6180"/>
            </a:avLst>
          </a:prstGeom>
          <a:solidFill>
            <a:srgbClr val="DEFFBD"/>
          </a:solidFill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7203650" y="2724714"/>
            <a:ext cx="1581287" cy="3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Genome Sequencing &amp; Expression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35272" y="3069639"/>
            <a:ext cx="768868" cy="3579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7551485" y="3120514"/>
            <a:ext cx="945756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Biostatistics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86128" y="3993081"/>
            <a:ext cx="1067369" cy="47028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7417809" y="4001665"/>
            <a:ext cx="1191737" cy="42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Transgenic &amp; Genome Editing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00394" y="3430736"/>
            <a:ext cx="1025116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7449265" y="3451951"/>
            <a:ext cx="1156757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90112" y="3705233"/>
            <a:ext cx="859323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7500393" y="3734289"/>
            <a:ext cx="1042054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Biorepository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35902" y="4462386"/>
            <a:ext cx="768868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7370266" y="4474045"/>
            <a:ext cx="1324084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Viral Vector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34352" y="4767608"/>
            <a:ext cx="772144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7551384" y="4795430"/>
            <a:ext cx="959711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Proteomics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729093" y="5335376"/>
            <a:ext cx="582142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7635134" y="5346673"/>
            <a:ext cx="786796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316355" y="2725551"/>
            <a:ext cx="1377995" cy="35352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US" sz="1100" dirty="0"/>
          </a:p>
        </p:txBody>
      </p:sp>
      <p:sp>
        <p:nvSpPr>
          <p:cNvPr id="99" name="Rounded Rectangle 98"/>
          <p:cNvSpPr/>
          <p:nvPr/>
        </p:nvSpPr>
        <p:spPr>
          <a:xfrm>
            <a:off x="7561891" y="5636612"/>
            <a:ext cx="905621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486538" y="5646847"/>
            <a:ext cx="1064856" cy="2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Metabolomics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3751" y="5203091"/>
            <a:ext cx="1221838" cy="3165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5657" y="2796160"/>
            <a:ext cx="1398924" cy="3229812"/>
            <a:chOff x="375283" y="2740959"/>
            <a:chExt cx="1398924" cy="3229812"/>
          </a:xfrm>
        </p:grpSpPr>
        <p:sp>
          <p:nvSpPr>
            <p:cNvPr id="112" name="Rounded Rectangle 111"/>
            <p:cNvSpPr/>
            <p:nvPr/>
          </p:nvSpPr>
          <p:spPr>
            <a:xfrm>
              <a:off x="462848" y="3749649"/>
              <a:ext cx="1261220" cy="4385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59916" y="4708590"/>
              <a:ext cx="1251427" cy="44323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73429" y="4412895"/>
              <a:ext cx="1243154" cy="2726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75283" y="2740959"/>
              <a:ext cx="1398924" cy="3229812"/>
              <a:chOff x="375283" y="2740959"/>
              <a:chExt cx="1398924" cy="3229812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442250" y="4174268"/>
                <a:ext cx="12778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Accountant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06903" y="2798404"/>
                <a:ext cx="13497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Assistant Director</a:t>
                </a:r>
              </a:p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Programs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1976" y="4696134"/>
                <a:ext cx="12362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Communications</a:t>
                </a:r>
              </a:p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Public Relations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07083" y="5481538"/>
                <a:ext cx="1197516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contourW="12700">
                <a:contourClr>
                  <a:schemeClr val="accent1">
                    <a:lumMod val="60000"/>
                    <a:lumOff val="40000"/>
                  </a:schemeClr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CPDM (CTO)</a:t>
                </a:r>
                <a:b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PRMS</a:t>
                </a: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375283" y="2740959"/>
                <a:ext cx="1398924" cy="3229812"/>
              </a:xfrm>
              <a:prstGeom prst="roundRect">
                <a:avLst>
                  <a:gd name="adj" fmla="val 6180"/>
                </a:avLst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92346" y="5179200"/>
                <a:ext cx="11975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Events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55381" y="3739061"/>
                <a:ext cx="1071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Database</a:t>
                </a:r>
                <a:b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Administrator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66811" y="4424224"/>
                <a:ext cx="7569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Assistant</a:t>
                </a:r>
              </a:p>
            </p:txBody>
          </p:sp>
        </p:grpSp>
        <p:sp>
          <p:nvSpPr>
            <p:cNvPr id="125" name="Rounded Rectangle 124"/>
            <p:cNvSpPr/>
            <p:nvPr/>
          </p:nvSpPr>
          <p:spPr>
            <a:xfrm>
              <a:off x="484087" y="5469195"/>
              <a:ext cx="1221838" cy="44323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9636" y="5606741"/>
            <a:ext cx="4628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Draft – Much to be discussed / determined over 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8085" y="572265"/>
            <a:ext cx="133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Dean &amp; VP of Health Affairs UCCOM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47346" y="1213924"/>
            <a:ext cx="0" cy="989029"/>
          </a:xfrm>
          <a:prstGeom prst="straightConnector1">
            <a:avLst/>
          </a:prstGeom>
          <a:ln cmpd="sng">
            <a:solidFill>
              <a:schemeClr val="accent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561891" y="5053174"/>
            <a:ext cx="959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636524" y="5059915"/>
            <a:ext cx="772144" cy="2713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513" y="3632284"/>
            <a:ext cx="160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Associate Director</a:t>
            </a:r>
          </a:p>
          <a:p>
            <a:pPr algn="ctr"/>
            <a:endParaRPr lang="en-US" sz="1100" b="1" dirty="0"/>
          </a:p>
          <a:p>
            <a:pPr algn="ctr"/>
            <a:r>
              <a:rPr lang="en-US" sz="1100" b="1" dirty="0">
                <a:solidFill>
                  <a:srgbClr val="006567"/>
                </a:solidFill>
              </a:rPr>
              <a:t>Cancer Research Career Enhancement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157" y="3492677"/>
            <a:ext cx="1955704" cy="1075098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2132872" y="3314208"/>
            <a:ext cx="3548137" cy="14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54" idx="0"/>
          </p:cNvCxnSpPr>
          <p:nvPr/>
        </p:nvCxnSpPr>
        <p:spPr>
          <a:xfrm>
            <a:off x="3708754" y="3329378"/>
            <a:ext cx="1" cy="2165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681009" y="3320827"/>
            <a:ext cx="0" cy="1896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8" y="3305716"/>
            <a:ext cx="1359526" cy="56710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27216" y="3331747"/>
            <a:ext cx="1455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Sr. Project </a:t>
            </a:r>
          </a:p>
          <a:p>
            <a:pPr algn="ctr"/>
            <a:r>
              <a:rPr lang="en-US" sz="1100" dirty="0"/>
              <a:t>Manager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812615" y="728376"/>
            <a:ext cx="13819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194601" y="726580"/>
            <a:ext cx="1" cy="334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000" dirty="0"/>
              <a:t>Target NCI Base Funding Levels (Direct Costs)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7745"/>
              </p:ext>
            </p:extLst>
          </p:nvPr>
        </p:nvGraphicFramePr>
        <p:xfrm>
          <a:off x="673767" y="1171369"/>
          <a:ext cx="7858341" cy="480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447">
                  <a:extLst>
                    <a:ext uri="{9D8B030D-6E8A-4147-A177-3AD203B41FA5}">
                      <a16:colId xmlns:a16="http://schemas.microsoft.com/office/drawing/2014/main" val="3176629263"/>
                    </a:ext>
                  </a:extLst>
                </a:gridCol>
                <a:gridCol w="2619447">
                  <a:extLst>
                    <a:ext uri="{9D8B030D-6E8A-4147-A177-3AD203B41FA5}">
                      <a16:colId xmlns:a16="http://schemas.microsoft.com/office/drawing/2014/main" val="1275278466"/>
                    </a:ext>
                  </a:extLst>
                </a:gridCol>
                <a:gridCol w="2619447">
                  <a:extLst>
                    <a:ext uri="{9D8B030D-6E8A-4147-A177-3AD203B41FA5}">
                      <a16:colId xmlns:a16="http://schemas.microsoft.com/office/drawing/2014/main" val="762895549"/>
                    </a:ext>
                  </a:extLst>
                </a:gridCol>
              </a:tblGrid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 Science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Clinical Research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Cancer</a:t>
                      </a:r>
                      <a:r>
                        <a:rPr lang="en-US" baseline="0" dirty="0"/>
                        <a:t> Prevention, Control and Population Sciences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908576"/>
                  </a:ext>
                </a:extLst>
              </a:tr>
              <a:tr h="8715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$2.2 - $3.0 mill</a:t>
                      </a:r>
                      <a:r>
                        <a:rPr lang="en-US" baseline="0" dirty="0"/>
                        <a:t> NCI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$2.2 - $3.0 mill</a:t>
                      </a:r>
                      <a:r>
                        <a:rPr lang="en-US" baseline="0" dirty="0"/>
                        <a:t> NCI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$2.2 - $3.0 mill</a:t>
                      </a:r>
                      <a:r>
                        <a:rPr lang="en-US" baseline="0" dirty="0"/>
                        <a:t> NCI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13731"/>
                  </a:ext>
                </a:extLst>
              </a:tr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 least 7 R01 equivalent projects</a:t>
                      </a:r>
                    </a:p>
                    <a:p>
                      <a:pPr algn="ctr"/>
                      <a:r>
                        <a:rPr lang="en-US" dirty="0"/>
                        <a:t>(cancer relevant)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least 7 R01 equivalent projects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(cancer relevant)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least 7 R01 equivalent projects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(cancer relevant)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1480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25266"/>
                  </a:ext>
                </a:extLst>
              </a:tr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09/2019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6567"/>
                          </a:solidFill>
                        </a:rPr>
                        <a:t>$2.6 mil UC PIs</a:t>
                      </a:r>
                      <a:r>
                        <a:rPr lang="en-US" b="1" baseline="0" dirty="0">
                          <a:solidFill>
                            <a:srgbClr val="006567"/>
                          </a:solidFill>
                        </a:rPr>
                        <a:t> NIHR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6567"/>
                          </a:solidFill>
                        </a:rPr>
                        <a:t>$3.5 mil CCHMC</a:t>
                      </a:r>
                      <a:endParaRPr lang="en-US" b="1" dirty="0">
                        <a:solidFill>
                          <a:srgbClr val="00656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09/2019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$0.0 mil UC PIs NIHR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$0.6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mil CCHMC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09/2019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$0.0 mil UC PIs NIHR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$0.0 mil CCHMC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7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2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UC Grants &amp; Contracts – DT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30245"/>
              </p:ext>
            </p:extLst>
          </p:nvPr>
        </p:nvGraphicFramePr>
        <p:xfrm>
          <a:off x="756271" y="1342001"/>
          <a:ext cx="7823964" cy="430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689">
                  <a:extLst>
                    <a:ext uri="{9D8B030D-6E8A-4147-A177-3AD203B41FA5}">
                      <a16:colId xmlns:a16="http://schemas.microsoft.com/office/drawing/2014/main" val="428732588"/>
                    </a:ext>
                  </a:extLst>
                </a:gridCol>
                <a:gridCol w="2844275">
                  <a:extLst>
                    <a:ext uri="{9D8B030D-6E8A-4147-A177-3AD203B41FA5}">
                      <a16:colId xmlns:a16="http://schemas.microsoft.com/office/drawing/2014/main" val="2408761268"/>
                    </a:ext>
                  </a:extLst>
                </a:gridCol>
              </a:tblGrid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1) NCI Peer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Reviewed (Need $10 million)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$2,656,472 (10/2019)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247216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NIH Peer-Reviewed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$3,323,939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16707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3) Other Peer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Reviewed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 $782,000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794534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SUBTOTAL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PEER-REVIEWED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$6,762.411 (estimate)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31357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4) Industry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Non-Peer-Reviewed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035055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5) Other Non-Peer-Reviewed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050119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SUBTOTAL NON-PEER-REVIEWED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134"/>
                  </a:ext>
                </a:extLst>
              </a:tr>
              <a:tr h="53781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GRAND TOTAL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0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69F9-75E6-4B73-9AF8-C6C1F3A8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Misconceptions regarding NCI Designation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35E8-492B-47F7-B4C8-060F99EA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669"/>
            <a:ext cx="8229600" cy="4525963"/>
          </a:xfrm>
        </p:spPr>
        <p:txBody>
          <a:bodyPr/>
          <a:lstStyle/>
          <a:p>
            <a:r>
              <a:rPr lang="en-US" dirty="0"/>
              <a:t>This can be done in 1-2 years??</a:t>
            </a:r>
          </a:p>
          <a:p>
            <a:endParaRPr lang="en-US" dirty="0"/>
          </a:p>
          <a:p>
            <a:r>
              <a:rPr lang="en-US" dirty="0"/>
              <a:t>Pursuing an “application”</a:t>
            </a:r>
          </a:p>
          <a:p>
            <a:endParaRPr lang="en-US" dirty="0"/>
          </a:p>
          <a:p>
            <a:r>
              <a:rPr lang="en-US" dirty="0"/>
              <a:t>NCI designation is an assessment of the quality of patient care??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Relationship between Patient Care and Research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66800" y="1600201"/>
            <a:ext cx="3962400" cy="3733271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9350" y="1600201"/>
            <a:ext cx="3962400" cy="3733271"/>
          </a:xfrm>
          <a:prstGeom prst="ellipse">
            <a:avLst/>
          </a:prstGeom>
          <a:solidFill>
            <a:srgbClr val="102E6A">
              <a:alpha val="22000"/>
            </a:srgbClr>
          </a:solidFill>
          <a:ln>
            <a:solidFill>
              <a:srgbClr val="102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95400" y="2339876"/>
            <a:ext cx="327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Cancer Clinical Enterprise</a:t>
            </a:r>
            <a:endParaRPr lang="en-US" altLang="en-US" sz="2400" dirty="0">
              <a:solidFill>
                <a:srgbClr val="C00000"/>
              </a:solidFill>
              <a:latin typeface="Arial Narrow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Physicians in all Major Cancer</a:t>
            </a:r>
            <a:b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Specialty Areas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Inpatient &amp; Outpatient Operations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Hospital Affiliations and Network</a:t>
            </a:r>
            <a:b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Partners</a:t>
            </a:r>
            <a:endParaRPr lang="en-US" altLang="en-US" sz="1400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endParaRPr lang="en-US" alt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257801" y="2362835"/>
            <a:ext cx="29194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102E6A"/>
                </a:solidFill>
                <a:latin typeface="Arial Narrow" pitchFamily="34" charset="0"/>
              </a:rPr>
              <a:t>NCI-Designated </a:t>
            </a:r>
            <a:br>
              <a:rPr lang="en-US" altLang="en-US" sz="2000" b="1" dirty="0">
                <a:solidFill>
                  <a:srgbClr val="102E6A"/>
                </a:solidFill>
                <a:latin typeface="Arial Narrow" pitchFamily="34" charset="0"/>
              </a:rPr>
            </a:br>
            <a:r>
              <a:rPr lang="en-US" altLang="en-US" sz="2000" b="1" dirty="0">
                <a:solidFill>
                  <a:srgbClr val="102E6A"/>
                </a:solidFill>
                <a:latin typeface="Arial Narrow" pitchFamily="34" charset="0"/>
              </a:rPr>
              <a:t>Research Center</a:t>
            </a:r>
            <a:br>
              <a:rPr lang="en-US" altLang="en-US" dirty="0">
                <a:solidFill>
                  <a:srgbClr val="102E6A"/>
                </a:solidFill>
                <a:latin typeface="Arial Narrow" pitchFamily="34" charset="0"/>
              </a:rPr>
            </a:b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Faculty Cancer Researchers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 Research Programs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 Shared Resources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Narrow" pitchFamily="34" charset="0"/>
              </a:rPr>
              <a:t> University-based Leadership/Staff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120" y="5300529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NCI-designation is not earned from quality, volume, </a:t>
            </a:r>
            <a:b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breadth of cancer patient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3E6A8-0764-4AFE-B496-E56FF38EC3D7}"/>
              </a:ext>
            </a:extLst>
          </p:cNvPr>
          <p:cNvSpPr txBox="1"/>
          <p:nvPr/>
        </p:nvSpPr>
        <p:spPr>
          <a:xfrm flipH="1">
            <a:off x="4074160" y="3055331"/>
            <a:ext cx="99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Clinical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Trials</a:t>
            </a:r>
          </a:p>
        </p:txBody>
      </p:sp>
    </p:spTree>
    <p:extLst>
      <p:ext uri="{BB962C8B-B14F-4D97-AF65-F5344CB8AC3E}">
        <p14:creationId xmlns:p14="http://schemas.microsoft.com/office/powerpoint/2010/main" val="23334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678C-0C23-4F5F-BB70-257E3FBF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to Contribute to NCI Designation Efforts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DC00-E909-4C63-894A-A3E31B21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Community Outreach and Engagement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Cancer Prevention, Control and Population Sciences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Initiatives that meet the needs of our Catchment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68" y="5465163"/>
            <a:ext cx="814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URBAN IMPACT                         INNOVATION AGENDA</a:t>
            </a:r>
          </a:p>
        </p:txBody>
      </p:sp>
    </p:spTree>
    <p:extLst>
      <p:ext uri="{BB962C8B-B14F-4D97-AF65-F5344CB8AC3E}">
        <p14:creationId xmlns:p14="http://schemas.microsoft.com/office/powerpoint/2010/main" val="32616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to Contribute to NCI Designation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9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Partnering of UC basic scientists, engineers, physicist, etc. with clinicians/providers from the Academic Health Center (AHC) for translational research projects</a:t>
            </a:r>
          </a:p>
          <a:p>
            <a:endParaRPr lang="en-US" sz="3100" dirty="0"/>
          </a:p>
          <a:p>
            <a:r>
              <a:rPr lang="en-US" sz="3100" dirty="0"/>
              <a:t>Training and education of the next generation of cancer researchers, clinicians and healthcare practitioners. Advise us of resources</a:t>
            </a:r>
          </a:p>
          <a:p>
            <a:endParaRPr lang="en-US" sz="3100" dirty="0"/>
          </a:p>
          <a:p>
            <a:r>
              <a:rPr lang="en-US" sz="3100" dirty="0"/>
              <a:t>Developing shared resources (cores) with cancer focus.  Leverage capabilities of existing groups/cores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to Contribute to NCI Designation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5452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Communicate opportunities to the CCC Administrative core team.  Help us make connections. Share news and updates.</a:t>
            </a:r>
          </a:p>
          <a:p>
            <a:endParaRPr lang="en-US" sz="2800" dirty="0"/>
          </a:p>
          <a:p>
            <a:r>
              <a:rPr lang="en-US" sz="2800" dirty="0"/>
              <a:t>Support faculty retention and recruitment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Develop administrative systems and reporting that aid tracking cancer related activities across multiple colleges and departments.</a:t>
            </a:r>
          </a:p>
        </p:txBody>
      </p:sp>
    </p:spTree>
    <p:extLst>
      <p:ext uri="{BB962C8B-B14F-4D97-AF65-F5344CB8AC3E}">
        <p14:creationId xmlns:p14="http://schemas.microsoft.com/office/powerpoint/2010/main" val="34314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6D94-ED61-4377-87F0-672CFCD3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CE37-C642-4F97-A54F-788B71932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NCI Designation</a:t>
            </a:r>
          </a:p>
          <a:p>
            <a:endParaRPr lang="en-US" dirty="0"/>
          </a:p>
          <a:p>
            <a:r>
              <a:rPr lang="en-US" dirty="0"/>
              <a:t>Misconceptions regarding NCI Designation</a:t>
            </a:r>
          </a:p>
          <a:p>
            <a:endParaRPr lang="en-US" dirty="0"/>
          </a:p>
          <a:p>
            <a:r>
              <a:rPr lang="en-US" dirty="0"/>
              <a:t>Opportunities to </a:t>
            </a:r>
            <a:r>
              <a:rPr lang="en-US" sz="3600" dirty="0"/>
              <a:t>help move UC towards NCI-designation of its cancer research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08784D-AD0D-4C07-85FF-61D573D17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085" y="1500124"/>
            <a:ext cx="5486400" cy="3857752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649A0BD6-B7C4-4161-92EC-EA711A7C2DD2}"/>
              </a:ext>
            </a:extLst>
          </p:cNvPr>
          <p:cNvSpPr txBox="1"/>
          <p:nvPr/>
        </p:nvSpPr>
        <p:spPr>
          <a:xfrm>
            <a:off x="538480" y="629920"/>
            <a:ext cx="755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 the Builder…..and Wendy too!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84F07-EE58-4FFB-8300-869A255E7EEE}"/>
              </a:ext>
            </a:extLst>
          </p:cNvPr>
          <p:cNvSpPr txBox="1"/>
          <p:nvPr/>
        </p:nvSpPr>
        <p:spPr>
          <a:xfrm>
            <a:off x="91440" y="3159760"/>
            <a:ext cx="168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build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1C6CC-D3C9-4335-BCE6-DF5C398B6571}"/>
              </a:ext>
            </a:extLst>
          </p:cNvPr>
          <p:cNvSpPr txBox="1"/>
          <p:nvPr/>
        </p:nvSpPr>
        <p:spPr>
          <a:xfrm>
            <a:off x="7401210" y="3159760"/>
            <a:ext cx="1570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we can!</a:t>
            </a:r>
          </a:p>
        </p:txBody>
      </p:sp>
    </p:spTree>
    <p:extLst>
      <p:ext uri="{BB962C8B-B14F-4D97-AF65-F5344CB8AC3E}">
        <p14:creationId xmlns:p14="http://schemas.microsoft.com/office/powerpoint/2010/main" val="37580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3510"/>
            <a:ext cx="9143999" cy="858959"/>
          </a:xfrm>
        </p:spPr>
        <p:txBody>
          <a:bodyPr>
            <a:noAutofit/>
          </a:bodyPr>
          <a:lstStyle/>
          <a:p>
            <a:r>
              <a:rPr lang="en-US" sz="2800" dirty="0"/>
              <a:t>HISTORY OF NCI-DESIGNATED CANCER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69" y="1292469"/>
            <a:ext cx="8607669" cy="1310054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  <a:latin typeface="Arial Narrow" pitchFamily="34" charset="0"/>
              </a:rPr>
              <a:t>President Nixon signed the landmark National Cancer Act in 1971 formally establishing the NCI-designation cancer centers program and funding the first 15 Centers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61" y="2998176"/>
            <a:ext cx="4454512" cy="270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56" y="2998176"/>
            <a:ext cx="371888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600" dirty="0"/>
              <a:t>WHAT IS NCI-DESIGNATION?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69" y="1292468"/>
            <a:ext cx="6277708" cy="4721469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en-US" sz="1400" b="1" dirty="0">
              <a:latin typeface="Arial Narrow" pitchFamily="34" charset="0"/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NCI designation is an accreditation given to elite US medical institutions demonstrating they are leaders in addressing the nation’s cancer burden through </a:t>
            </a:r>
            <a:r>
              <a:rPr lang="en-US" altLang="en-US" sz="3600" b="1" dirty="0">
                <a:solidFill>
                  <a:srgbClr val="C0000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research.</a:t>
            </a:r>
            <a:br>
              <a:rPr lang="en-US" altLang="en-US" sz="3600" b="1" dirty="0">
                <a:solidFill>
                  <a:srgbClr val="C0000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</a:br>
            <a:endParaRPr lang="en-US" altLang="en-US" sz="3600" b="1" dirty="0">
              <a:solidFill>
                <a:srgbClr val="C0000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NCI-designated cancer centers receive research infrastructure funding (grant) ranging from $1.4M-$6M/year plus institutional overhead costs.</a:t>
            </a:r>
            <a:br>
              <a:rPr lang="en-US" altLang="en-US" sz="3600" b="1" dirty="0">
                <a:solidFill>
                  <a:schemeClr val="tx1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</a:br>
            <a:endParaRPr lang="en-US" altLang="en-US" sz="3600" b="1" dirty="0">
              <a:solidFill>
                <a:schemeClr val="tx1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3400" b="1" dirty="0">
                <a:solidFill>
                  <a:schemeClr val="tx1"/>
                </a:solidFill>
                <a:latin typeface="Arial Narrow" pitchFamily="34" charset="0"/>
              </a:rPr>
              <a:t>A/K/A Cancer Center Support Grant </a:t>
            </a:r>
            <a:br>
              <a:rPr lang="en-US" altLang="en-US" sz="3400" b="1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3400" b="1" dirty="0">
                <a:solidFill>
                  <a:schemeClr val="tx1"/>
                </a:solidFill>
                <a:latin typeface="Arial Narrow" pitchFamily="34" charset="0"/>
              </a:rPr>
              <a:t>(CCSG P30) – Peer-Reviewed by teams of 21 MDs, Scientists, Administrators, etc. from other NCI centers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67" t="1385" r="2130" b="2082"/>
          <a:stretch/>
        </p:blipFill>
        <p:spPr>
          <a:xfrm>
            <a:off x="6726115" y="1828798"/>
            <a:ext cx="2022232" cy="36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1292468"/>
            <a:ext cx="8792308" cy="472146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Basic, Clinical, and Comprehensive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3510"/>
            <a:ext cx="9144000" cy="858959"/>
          </a:xfrm>
        </p:spPr>
        <p:txBody>
          <a:bodyPr>
            <a:noAutofit/>
          </a:bodyPr>
          <a:lstStyle/>
          <a:p>
            <a:r>
              <a:rPr lang="en-US" sz="2600" dirty="0"/>
              <a:t>NCI RECOGNIZES THREE TYPES OF CANCER CENTERS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45" y="2075456"/>
            <a:ext cx="6251402" cy="3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71 NCI Designated</a:t>
            </a:r>
            <a:br>
              <a:rPr lang="en-US" dirty="0"/>
            </a:br>
            <a:r>
              <a:rPr lang="en-US" dirty="0"/>
              <a:t>7 Basic, 13 Clinical, 51 Comprehensive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7" t="4888" r="3116" b="2689"/>
          <a:stretch/>
        </p:blipFill>
        <p:spPr>
          <a:xfrm>
            <a:off x="1222131" y="1487890"/>
            <a:ext cx="6743699" cy="44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56655" y="466924"/>
            <a:ext cx="8646154" cy="11726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200" b="0" dirty="0">
                <a:solidFill>
                  <a:srgbClr val="006567"/>
                </a:solidFill>
                <a:latin typeface="Arial"/>
                <a:cs typeface="Myriad Pro"/>
              </a:rPr>
              <a:t>Features of an NCI cancer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4" y="1281727"/>
            <a:ext cx="8199831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433510"/>
            <a:ext cx="8792308" cy="858959"/>
          </a:xfrm>
        </p:spPr>
        <p:txBody>
          <a:bodyPr>
            <a:normAutofit/>
          </a:bodyPr>
          <a:lstStyle/>
          <a:p>
            <a:r>
              <a:rPr lang="en-US" sz="3000" dirty="0"/>
              <a:t>Essential Scientific Programs (Minimums)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93174"/>
              </p:ext>
            </p:extLst>
          </p:nvPr>
        </p:nvGraphicFramePr>
        <p:xfrm>
          <a:off x="673767" y="1397001"/>
          <a:ext cx="7858341" cy="398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447">
                  <a:extLst>
                    <a:ext uri="{9D8B030D-6E8A-4147-A177-3AD203B41FA5}">
                      <a16:colId xmlns:a16="http://schemas.microsoft.com/office/drawing/2014/main" val="3176629263"/>
                    </a:ext>
                  </a:extLst>
                </a:gridCol>
                <a:gridCol w="2619447">
                  <a:extLst>
                    <a:ext uri="{9D8B030D-6E8A-4147-A177-3AD203B41FA5}">
                      <a16:colId xmlns:a16="http://schemas.microsoft.com/office/drawing/2014/main" val="1275278466"/>
                    </a:ext>
                  </a:extLst>
                </a:gridCol>
                <a:gridCol w="2619447">
                  <a:extLst>
                    <a:ext uri="{9D8B030D-6E8A-4147-A177-3AD203B41FA5}">
                      <a16:colId xmlns:a16="http://schemas.microsoft.com/office/drawing/2014/main" val="762895549"/>
                    </a:ext>
                  </a:extLst>
                </a:gridCol>
              </a:tblGrid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 Science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Clinical Research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Cancer</a:t>
                      </a:r>
                      <a:r>
                        <a:rPr lang="en-US" baseline="0" dirty="0"/>
                        <a:t> Prevention, Control and Population Sciences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908576"/>
                  </a:ext>
                </a:extLst>
              </a:tr>
              <a:tr h="3080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13731"/>
                  </a:ext>
                </a:extLst>
              </a:tr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 least 7 R01 equivalent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least 7 R01 equivalent projects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least 7 R01 equivalent projects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1480"/>
                  </a:ext>
                </a:extLst>
              </a:tr>
              <a:tr h="7032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different</a:t>
                      </a:r>
                      <a:r>
                        <a:rPr lang="en-US" baseline="0" dirty="0"/>
                        <a:t> PIs / Investigators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25266"/>
                  </a:ext>
                </a:extLst>
              </a:tr>
              <a:tr h="8715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Quality of science</a:t>
                      </a:r>
                      <a:r>
                        <a:rPr lang="en-US" sz="1400" baseline="0" dirty="0"/>
                        <a:t> measured through publications in </a:t>
                      </a:r>
                    </a:p>
                    <a:p>
                      <a:pPr algn="ctr"/>
                      <a:r>
                        <a:rPr lang="en-US" sz="1400" baseline="0" dirty="0"/>
                        <a:t>high impact journals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Quality of science</a:t>
                      </a:r>
                      <a:r>
                        <a:rPr lang="en-US" sz="1400" baseline="0" dirty="0"/>
                        <a:t> measured through publications in </a:t>
                      </a:r>
                    </a:p>
                    <a:p>
                      <a:pPr algn="ctr"/>
                      <a:r>
                        <a:rPr lang="en-US" sz="1400" baseline="0" dirty="0"/>
                        <a:t>high impact journals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Quality of science</a:t>
                      </a:r>
                      <a:r>
                        <a:rPr lang="en-US" sz="1400" baseline="0" dirty="0"/>
                        <a:t> measured through publications in </a:t>
                      </a:r>
                    </a:p>
                    <a:p>
                      <a:pPr algn="ctr"/>
                      <a:r>
                        <a:rPr lang="en-US" sz="1400" baseline="0" dirty="0"/>
                        <a:t>high impact journals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7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C8895CD98B244811710ACBA41A4FE" ma:contentTypeVersion="14" ma:contentTypeDescription="Create a new document." ma:contentTypeScope="" ma:versionID="4b99a532732eeb78961dc7557cc03369">
  <xsd:schema xmlns:xsd="http://www.w3.org/2001/XMLSchema" xmlns:xs="http://www.w3.org/2001/XMLSchema" xmlns:p="http://schemas.microsoft.com/office/2006/metadata/properties" xmlns:ns3="6b77f7b1-047e-4842-8041-ccc9bad90026" targetNamespace="http://schemas.microsoft.com/office/2006/metadata/properties" ma:root="true" ma:fieldsID="9c5e79f9ddbfca7ac905dade083b1e33" ns3:_="">
    <xsd:import namespace="6b77f7b1-047e-4842-8041-ccc9bad900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f7b1-047e-4842-8041-ccc9bad90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igrationWizId" ma:index="17" nillable="true" ma:displayName="MigrationWizId" ma:internalName="MigrationWizId">
      <xsd:simpleType>
        <xsd:restriction base="dms:Text"/>
      </xsd:simpleType>
    </xsd:element>
    <xsd:element name="MigrationWizIdPermissions" ma:index="18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9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0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1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6b77f7b1-047e-4842-8041-ccc9bad90026" xsi:nil="true"/>
    <MigrationWizId xmlns="6b77f7b1-047e-4842-8041-ccc9bad90026" xsi:nil="true"/>
    <MigrationWizIdDocumentLibraryPermissions xmlns="6b77f7b1-047e-4842-8041-ccc9bad90026" xsi:nil="true"/>
    <MigrationWizIdPermissions xmlns="6b77f7b1-047e-4842-8041-ccc9bad90026" xsi:nil="true"/>
    <MigrationWizIdPermissionLevels xmlns="6b77f7b1-047e-4842-8041-ccc9bad900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48DC62-4A2D-44BA-98A3-142ABEF04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77f7b1-047e-4842-8041-ccc9bad90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94D945-D61B-462D-9FED-8AF1E2B100D3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b77f7b1-047e-4842-8041-ccc9bad90026"/>
  </ds:schemaRefs>
</ds:datastoreItem>
</file>

<file path=customXml/itemProps3.xml><?xml version="1.0" encoding="utf-8"?>
<ds:datastoreItem xmlns:ds="http://schemas.openxmlformats.org/officeDocument/2006/customXml" ds:itemID="{EEFA2485-CB75-4A52-81B3-DF39BBEDE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1076</Words>
  <Application>Microsoft Office PowerPoint</Application>
  <PresentationFormat>On-screen Show (4:3)</PresentationFormat>
  <Paragraphs>301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Franklin Gothic Book</vt:lpstr>
      <vt:lpstr>Myriad Pro</vt:lpstr>
      <vt:lpstr>Myriad Pro Light</vt:lpstr>
      <vt:lpstr>Tahoma</vt:lpstr>
      <vt:lpstr>Office Theme</vt:lpstr>
      <vt:lpstr>Custom Design</vt:lpstr>
      <vt:lpstr>1_Custom Design</vt:lpstr>
      <vt:lpstr>NCI Designation Overview</vt:lpstr>
      <vt:lpstr>PowerPoint Presentation</vt:lpstr>
      <vt:lpstr>Learning Objectives</vt:lpstr>
      <vt:lpstr>HISTORY OF NCI-DESIGNATED CANCER CENTERS</vt:lpstr>
      <vt:lpstr>WHAT IS NCI-DESIGNATION?</vt:lpstr>
      <vt:lpstr>NCI RECOGNIZES THREE TYPES OF CANCER CENTERS</vt:lpstr>
      <vt:lpstr>71 NCI Designated 7 Basic, 13 Clinical, 51 Comprehensive</vt:lpstr>
      <vt:lpstr>PowerPoint Presentation</vt:lpstr>
      <vt:lpstr>Essential Scientific Programs (Minimums)</vt:lpstr>
      <vt:lpstr>SIX ESSENTIAL CHARACTERISTICS OF NCI-DESIGNATED CENTERS</vt:lpstr>
      <vt:lpstr>PowerPoint Presentation</vt:lpstr>
      <vt:lpstr>Tangible Benefits of NCI Designation</vt:lpstr>
      <vt:lpstr>Tangible Benefits of NCI Designation</vt:lpstr>
      <vt:lpstr>Benefit of NCI designation…                                for the patient</vt:lpstr>
      <vt:lpstr>Benefits of NCI designation for the…. community</vt:lpstr>
      <vt:lpstr>CCC Governing Board Composition</vt:lpstr>
      <vt:lpstr>FRIENDS &amp; RESOURCES - HURON</vt:lpstr>
      <vt:lpstr>CCC ADMINISTRATIVE CORE</vt:lpstr>
      <vt:lpstr>Status Update</vt:lpstr>
      <vt:lpstr> ADMIN CORE AREAS OF RESPONSIBILITY</vt:lpstr>
      <vt:lpstr> ADMIN CORE AREAS OF RESPONSIBILITY</vt:lpstr>
      <vt:lpstr>PowerPoint Presentation</vt:lpstr>
      <vt:lpstr>Target NCI Base Funding Levels (Direct Costs)</vt:lpstr>
      <vt:lpstr>UC Grants &amp; Contracts – DT 2</vt:lpstr>
      <vt:lpstr>Misconceptions regarding NCI Designation</vt:lpstr>
      <vt:lpstr>Relationship between Patient Care and Research</vt:lpstr>
      <vt:lpstr>Opportunities to Contribute to NCI Designation Efforts </vt:lpstr>
      <vt:lpstr>Opportunities to Contribute to NCI Designation Efforts </vt:lpstr>
      <vt:lpstr>Opportunities to Contribute to NCI Designation Efforts </vt:lpstr>
      <vt:lpstr>PowerPoint Presentation</vt:lpstr>
    </vt:vector>
  </TitlesOfParts>
  <Company>UC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Kujawa</dc:creator>
  <cp:lastModifiedBy>Mentzel, Tammy (mentzetk)</cp:lastModifiedBy>
  <cp:revision>128</cp:revision>
  <cp:lastPrinted>2018-10-29T19:19:57Z</cp:lastPrinted>
  <dcterms:created xsi:type="dcterms:W3CDTF">2013-03-28T13:53:41Z</dcterms:created>
  <dcterms:modified xsi:type="dcterms:W3CDTF">2019-10-30T16:12:49Z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0x010100314C8895CD98B244811710ACBA41A4FE</vt:lpwstr>
  </property>
</Properties>
</file>