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276C"/>
    <a:srgbClr val="BB1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1"/>
    <p:restoredTop sz="94663"/>
  </p:normalViewPr>
  <p:slideViewPr>
    <p:cSldViewPr snapToGrid="0" snapToObjects="1">
      <p:cViewPr varScale="1">
        <p:scale>
          <a:sx n="124" d="100"/>
          <a:sy n="124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05D281-FBAC-9942-BA7B-2A5534EB440D}"/>
              </a:ext>
            </a:extLst>
          </p:cNvPr>
          <p:cNvSpPr/>
          <p:nvPr userDrawn="1"/>
        </p:nvSpPr>
        <p:spPr>
          <a:xfrm>
            <a:off x="0" y="5955920"/>
            <a:ext cx="12192000" cy="9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52CB68-F331-724D-AAFF-2852A9B813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46EB8-E306-1D4A-9EE4-E151F775A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642" y="1669671"/>
            <a:ext cx="9964479" cy="1909762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84A3C-B3DF-6B4F-9FDF-F57E59FFF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642" y="3671509"/>
            <a:ext cx="996447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A54F-BE03-7041-8CC3-7CE1E854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42" y="5568371"/>
            <a:ext cx="1947530" cy="365125"/>
          </a:xfrm>
        </p:spPr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DCD8-C452-5E46-8A77-D939C6C7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5843" y="5579582"/>
            <a:ext cx="29212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636A8-0BAA-2143-9F6B-E2EF9400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6809" y="5579583"/>
            <a:ext cx="1947530" cy="365125"/>
          </a:xfrm>
        </p:spPr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59F45-5D94-1B4B-A6A0-AE68FD9E40D0}"/>
              </a:ext>
            </a:extLst>
          </p:cNvPr>
          <p:cNvSpPr/>
          <p:nvPr userDrawn="1"/>
        </p:nvSpPr>
        <p:spPr>
          <a:xfrm>
            <a:off x="0" y="5967131"/>
            <a:ext cx="12192000" cy="89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9AA8C3-F777-C747-AC6E-4355EBD63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642" y="618798"/>
            <a:ext cx="3865377" cy="667656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0F447BF-D7E8-E840-9D6C-3EE71CDEF9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6428" y="6121431"/>
            <a:ext cx="1138278" cy="630819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E5CE833-D29C-9840-B15F-F9F66E2548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2925" y="6207303"/>
            <a:ext cx="1316517" cy="442898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83A60F-00DC-2441-AB87-2CBF184393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01550" y="6338045"/>
            <a:ext cx="1175212" cy="305213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9953EE-8716-4A45-880B-1005CDE98E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08870" y="6304154"/>
            <a:ext cx="2015756" cy="4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7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A36AF-19A6-7B49-A296-E29E1CD1F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21585"/>
            <a:ext cx="10515600" cy="40648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8133F-946A-444D-B3DB-DE9C3521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D795-DC7B-5743-9C39-CC752BF2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E0297-A299-3C42-B861-1D4795B6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7700D0-6409-F84F-B00A-7F43EC39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3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B93DC-B7F0-7348-8005-D911221D3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03498"/>
            <a:ext cx="2628900" cy="4072270"/>
          </a:xfrm>
          <a:prstGeom prst="rect">
            <a:avLst/>
          </a:prstGeo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4820F-EB33-B041-8C1B-AB9439CB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3498"/>
            <a:ext cx="7734300" cy="40722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D08C-298B-7B41-9B91-E3A98469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A7C10-2928-0541-B46D-7B4A1C10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C614B-3765-0E4D-A10C-39AC4E9C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7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2C768-AD12-7C48-837A-6BAF5AC9C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585"/>
            <a:ext cx="10515600" cy="40648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EEF29-B130-024C-8287-729FAAB3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A70B-C9C3-6D4E-84F5-70019395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F71A9-B894-E24F-9F99-C848CAE2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77550C-B4C4-6D4B-AFFA-BF96366F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88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5AD846-F290-584C-A108-D9A3089B67EF}"/>
              </a:ext>
            </a:extLst>
          </p:cNvPr>
          <p:cNvSpPr/>
          <p:nvPr userDrawn="1"/>
        </p:nvSpPr>
        <p:spPr>
          <a:xfrm>
            <a:off x="0" y="0"/>
            <a:ext cx="12192000" cy="1509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83617-6127-3842-ACB0-9D231C8C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548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33C5D-65B6-594E-B0D6-2722E6D7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4551"/>
            <a:ext cx="10515600" cy="1001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66DF-9310-A049-ACE2-2D0AC5A1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715D1-C935-D145-9AAA-FF22AADD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07910-9C48-5C46-B206-4D1F6C91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EED0BF-7AA4-7E4A-AB77-D44DA43B514A}"/>
              </a:ext>
            </a:extLst>
          </p:cNvPr>
          <p:cNvCxnSpPr/>
          <p:nvPr userDrawn="1"/>
        </p:nvCxnSpPr>
        <p:spPr>
          <a:xfrm>
            <a:off x="542260" y="922926"/>
            <a:ext cx="0" cy="4116905"/>
          </a:xfrm>
          <a:prstGeom prst="line">
            <a:avLst/>
          </a:prstGeom>
          <a:ln w="57150">
            <a:solidFill>
              <a:srgbClr val="802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2B140-2D63-4C47-A116-8F42842F1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9191"/>
            <a:ext cx="5181600" cy="3987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D2B64-C1CE-6546-8290-300D8B806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9191"/>
            <a:ext cx="5181600" cy="3987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0A9D8-3735-6B4D-BC19-E4E42786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48E31-B2BD-0D49-AFA0-CBBFD90B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CA30A-8F05-5344-9392-CBEE5E00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179108-5D80-3546-AFEB-FE23C755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48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5660A-9950-D24E-B8A3-8FF3A5D2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597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0600-1C8E-AC4C-9C67-8EB129179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597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A5C147-7615-F34F-9771-C0BB71D1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E14AD-C5BD-964F-972A-AB597EA6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B6415-CF2C-BA49-98F1-CEB03CA3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249608-6FDB-5E4D-9A96-B3DD3A64BC1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371060"/>
            <a:ext cx="5181600" cy="3115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0CEEA57-3CF5-9147-8178-27E231752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1060"/>
            <a:ext cx="5181600" cy="3115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8373D-462F-1045-9511-8CDB81A1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412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2F66E-4FF1-AB41-AA9A-5C9875C6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D992C-9B3F-7D4C-983F-7A959243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7692C-09C3-E740-8CEF-ABD3AE4F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2AEE5A-D5EF-C84E-8FC7-9319AE60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26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25604-3056-AC41-AE23-72FF5446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3975B-1B43-E846-9DEB-E18E2C78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9EE75-1B2D-344A-AAA9-E48D6301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EC7F8-3C31-934B-BD54-F8669E8F0855}"/>
              </a:ext>
            </a:extLst>
          </p:cNvPr>
          <p:cNvSpPr/>
          <p:nvPr userDrawn="1"/>
        </p:nvSpPr>
        <p:spPr>
          <a:xfrm>
            <a:off x="733647" y="914400"/>
            <a:ext cx="10940902" cy="86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2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2725-2D34-4D46-87FA-0C6B754B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25978"/>
            <a:ext cx="6172200" cy="406042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05B10-01BA-CD4B-B5FA-D7E3D93B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25978"/>
            <a:ext cx="3932237" cy="840687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9BD27-C1E2-2C4D-837E-B6A693ADB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1060"/>
            <a:ext cx="3932237" cy="3115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6A81B-49C5-EF43-89D0-6C68F672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E11A-0831-EF47-9379-D878800E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7E8AD-5B4A-9B44-A096-12AB8D4F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E62CAC-FA66-BD4F-9C80-D051FAA32063}"/>
              </a:ext>
            </a:extLst>
          </p:cNvPr>
          <p:cNvSpPr txBox="1">
            <a:spLocks/>
          </p:cNvSpPr>
          <p:nvPr userDrawn="1"/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6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735B7-1146-E04A-A33B-BD89F0462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25978"/>
            <a:ext cx="6172200" cy="406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19A5B-4B2F-D648-86A9-76D69941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1173F-2597-D143-B860-E016955A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A7740-AA65-364A-884B-6FA3E3EF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3D9F37-9F53-9D44-B7E9-A2502DAD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25978"/>
            <a:ext cx="3932237" cy="840687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CB9BF4A-3598-3341-89F1-FE3D46591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1060"/>
            <a:ext cx="3932237" cy="3115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C642C4-9FC5-F245-AF0B-E6FE62CABE5F}"/>
              </a:ext>
            </a:extLst>
          </p:cNvPr>
          <p:cNvSpPr txBox="1">
            <a:spLocks/>
          </p:cNvSpPr>
          <p:nvPr userDrawn="1"/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0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182C-527F-044D-8A7D-3CEE66089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907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AFC4-32F9-FE4B-B812-1CE4F6EB9CA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D602-1763-E647-8B25-8F67C6E70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5907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F7F28-5B43-C442-BBF3-BE8F4276F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5907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B2F1D-C201-4348-8DE7-8E26AFAE9D6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69609"/>
            <a:ext cx="12192000" cy="88839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A0FFE-908D-FA44-AB71-61D1B04808CD}"/>
              </a:ext>
            </a:extLst>
          </p:cNvPr>
          <p:cNvCxnSpPr>
            <a:cxnSpLocks/>
          </p:cNvCxnSpPr>
          <p:nvPr userDrawn="1"/>
        </p:nvCxnSpPr>
        <p:spPr>
          <a:xfrm>
            <a:off x="827567" y="1244009"/>
            <a:ext cx="10595506" cy="0"/>
          </a:xfrm>
          <a:prstGeom prst="line">
            <a:avLst/>
          </a:prstGeom>
          <a:ln w="57150">
            <a:solidFill>
              <a:srgbClr val="802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27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352" userDrawn="1">
          <p15:clr>
            <a:srgbClr val="F26B43"/>
          </p15:clr>
        </p15:guide>
        <p15:guide id="3" pos="7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CCTST COVID-19 Critical Community Challenge Grant (C</a:t>
            </a:r>
            <a:r>
              <a:rPr lang="en-US" baseline="30000" dirty="0"/>
              <a:t>5</a:t>
            </a:r>
            <a:r>
              <a:rPr lang="en-US" dirty="0"/>
              <a:t>G) Workshop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17183" y="4043965"/>
            <a:ext cx="9144000" cy="1815922"/>
          </a:xfrm>
        </p:spPr>
        <p:txBody>
          <a:bodyPr>
            <a:noAutofit/>
          </a:bodyPr>
          <a:lstStyle/>
          <a:p>
            <a:r>
              <a:rPr lang="en-US" sz="3600" dirty="0"/>
              <a:t>Zoom call </a:t>
            </a:r>
          </a:p>
          <a:p>
            <a:r>
              <a:rPr lang="en-US" sz="3600" dirty="0"/>
              <a:t>September 8, 2020</a:t>
            </a:r>
          </a:p>
          <a:p>
            <a:r>
              <a:rPr lang="en-US" sz="3600" dirty="0"/>
              <a:t>1:00-2:00 PM</a:t>
            </a:r>
          </a:p>
        </p:txBody>
      </p:sp>
    </p:spTree>
    <p:extLst>
      <p:ext uri="{BB962C8B-B14F-4D97-AF65-F5344CB8AC3E}">
        <p14:creationId xmlns:p14="http://schemas.microsoft.com/office/powerpoint/2010/main" val="289575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Overall goals:</a:t>
            </a:r>
          </a:p>
          <a:p>
            <a:pPr lvl="1"/>
            <a:r>
              <a:rPr lang="en-US" dirty="0"/>
              <a:t>To facilitate completion of grants with the goal to bring new data to the management of COVID-19 in our community</a:t>
            </a:r>
          </a:p>
          <a:p>
            <a:pPr lvl="1"/>
            <a:r>
              <a:rPr lang="en-US" dirty="0"/>
              <a:t>To openly discuss relevant community questions about COVID-19</a:t>
            </a:r>
          </a:p>
          <a:p>
            <a:pPr lvl="1"/>
            <a:r>
              <a:rPr lang="en-US" dirty="0"/>
              <a:t>Identify potential synergies between grant awardees and resources that may be available in the community</a:t>
            </a:r>
          </a:p>
          <a:p>
            <a:r>
              <a:rPr lang="en-US" dirty="0"/>
              <a:t>Outline:</a:t>
            </a:r>
          </a:p>
          <a:p>
            <a:pPr lvl="1"/>
            <a:r>
              <a:rPr lang="en-US" dirty="0"/>
              <a:t>Status of C5G Program and future with Phase 2 and 3 studies</a:t>
            </a:r>
          </a:p>
          <a:p>
            <a:pPr lvl="1"/>
            <a:r>
              <a:rPr lang="en-US" dirty="0"/>
              <a:t>Brief presentations of each of the awarded grants to include aims, progress </a:t>
            </a:r>
            <a:r>
              <a:rPr lang="en-US" dirty="0" err="1"/>
              <a:t>ot</a:t>
            </a:r>
            <a:r>
              <a:rPr lang="en-US" dirty="0"/>
              <a:t> date and plans for Phases 2 and 3 (5 min/each)</a:t>
            </a:r>
          </a:p>
          <a:p>
            <a:pPr lvl="1"/>
            <a:r>
              <a:rPr lang="en-US" dirty="0"/>
              <a:t>Overall discussion of potential interactions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94013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7677" y="181279"/>
            <a:ext cx="10515600" cy="74279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Epidemiology and Transmission of COVID-19 among Hispanic and Black Families in Cincinnati </a:t>
            </a:r>
            <a:br>
              <a:rPr lang="en-US" sz="2400" b="1" dirty="0"/>
            </a:br>
            <a:r>
              <a:rPr lang="en-US" sz="2400" dirty="0"/>
              <a:t>Katherine Bowers, PhD (CCHMC) and colleagues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ea typeface="Times New Roman" panose="02020603050405020304" pitchFamily="18" charset="0"/>
              </a:rPr>
              <a:t>Attitudes about COVID-19 and Heath (ATTACH) Study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Times New Roman" panose="02020603050405020304" pitchFamily="18" charset="0"/>
              </a:rPr>
              <a:t>   Lori Crosby, </a:t>
            </a:r>
            <a:r>
              <a:rPr lang="en-US" sz="2400" dirty="0" err="1">
                <a:ea typeface="Times New Roman" panose="02020603050405020304" pitchFamily="18" charset="0"/>
              </a:rPr>
              <a:t>PsyD</a:t>
            </a:r>
            <a:r>
              <a:rPr lang="en-US" sz="2400" dirty="0">
                <a:ea typeface="Times New Roman" panose="02020603050405020304" pitchFamily="18" charset="0"/>
              </a:rPr>
              <a:t> (CCHMC) and colleagues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ea typeface="Times New Roman" panose="02020603050405020304" pitchFamily="18" charset="0"/>
              </a:rPr>
              <a:t>The Impact of Masks on Speech Acoustics and Voice Fatigue in Healthcare Workers: A Pilot Study during COVID-19 Pandemic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Times New Roman" panose="02020603050405020304" pitchFamily="18" charset="0"/>
              </a:rPr>
              <a:t>    Victoria McKenna, PhD (UC)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ea typeface="Times New Roman" panose="02020603050405020304" pitchFamily="18" charset="0"/>
              </a:rPr>
              <a:t>A Mutual Aid Response to COVID-19 for People Recently Released from Hamilton County Justice Center and People Experiencing Homelessness in Downtown Area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Times New Roman" panose="02020603050405020304" pitchFamily="18" charset="0"/>
              </a:rPr>
              <a:t>   Aimee Miley (CCHMC) and Claire Seid (CCHMC)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750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9321" y="235717"/>
            <a:ext cx="10515600" cy="58832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>
                <a:ea typeface="Times New Roman" panose="02020603050405020304" pitchFamily="18" charset="0"/>
              </a:rPr>
              <a:t>A Community Based Approach to Understanding and Improving Adherence to CDC COVID-19 Guidelines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a typeface="Times New Roman" panose="02020603050405020304" pitchFamily="18" charset="0"/>
              </a:rPr>
              <a:t>    John Kues, PhD (UC) and Melinda Butsch Kovacic, PhD (UC)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ea typeface="Times New Roman" panose="02020603050405020304" pitchFamily="18" charset="0"/>
              </a:rPr>
              <a:t>Mapping Local Beliefs and Non-Adherence to COVID-19 Prevention Measures using Social Media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Times New Roman" panose="02020603050405020304" pitchFamily="18" charset="0"/>
              </a:rPr>
              <a:t>   Jess Kropczynski, PhD (UC) and Nathan Elrod, Ph.D. (UC)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ea typeface="Times New Roman" panose="02020603050405020304" pitchFamily="18" charset="0"/>
              </a:rPr>
              <a:t>Cincinnati’s African-American Community Establishments Face Mask Project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Times New Roman" panose="02020603050405020304" pitchFamily="18" charset="0"/>
              </a:rPr>
              <a:t>   Regina Hutchins, PhD, BSN, RN (Black Nurses’ Association of Greater              Cincinnati)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ea typeface="Times New Roman" panose="02020603050405020304" pitchFamily="18" charset="0"/>
              </a:rPr>
              <a:t>Barriers and Facilitators to Prevention of Care of COVID-19 Infections in Cincinnati </a:t>
            </a:r>
            <a:r>
              <a:rPr lang="en-US" sz="2400" b="1" dirty="0" err="1">
                <a:ea typeface="Times New Roman" panose="02020603050405020304" pitchFamily="18" charset="0"/>
              </a:rPr>
              <a:t>Latinx</a:t>
            </a:r>
            <a:r>
              <a:rPr lang="en-US" sz="2400" b="1" dirty="0">
                <a:ea typeface="Times New Roman" panose="02020603050405020304" pitchFamily="18" charset="0"/>
              </a:rPr>
              <a:t> Families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Times New Roman" panose="02020603050405020304" pitchFamily="18" charset="0"/>
              </a:rPr>
              <a:t>   Keith Martin, DO (CCHMC) and Amy Rule, MD, MPH (CCHMC)</a:t>
            </a:r>
          </a:p>
          <a:p>
            <a:pPr marL="0" indent="0"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07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96037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340</Words>
  <Application>Microsoft Macintosh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CCTST COVID-19 Critical Community Challenge Grant (C5G) Workshop</vt:lpstr>
      <vt:lpstr>Outline of Workshop</vt:lpstr>
      <vt:lpstr>PowerPoint Presentation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Shepler, Rachael</dc:creator>
  <cp:lastModifiedBy>Shepler, Rachael</cp:lastModifiedBy>
  <cp:revision>16</cp:revision>
  <dcterms:created xsi:type="dcterms:W3CDTF">2020-01-07T13:59:38Z</dcterms:created>
  <dcterms:modified xsi:type="dcterms:W3CDTF">2020-09-08T14:25:38Z</dcterms:modified>
</cp:coreProperties>
</file>