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0" r:id="rId2"/>
    <p:sldId id="261" r:id="rId3"/>
    <p:sldId id="262" r:id="rId4"/>
    <p:sldId id="263" r:id="rId5"/>
    <p:sldId id="269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4663"/>
  </p:normalViewPr>
  <p:slideViewPr>
    <p:cSldViewPr snapToGrid="0" snapToObjects="1">
      <p:cViewPr varScale="1">
        <p:scale>
          <a:sx n="68" d="100"/>
          <a:sy n="68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N8K\AppData\Local\Microsoft\Windows\INetCache\Content.Outlook\Z0EZI1O8\Poll%20Question%20Data%20C5G%20-%209-2-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N8K\AppData\Local\Microsoft\Windows\INetCache\Content.Outlook\Z0EZI1O8\Poll%20Question%20Data%20C5G%20-%209-2-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N8K\AppData\Local\Microsoft\Windows\INetCache\Content.Outlook\Z0EZI1O8\Poll%20Question%20Data%20C5G%20-%209-2-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MN8K\AppData\Local\Microsoft\Windows\INetCache\Content.Outlook\Z0EZI1O8\Poll%20Question%20Data%20C5G%20-%209-2-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 the past week, has it been difficult to fully comply with the current pandemic measures outlined by the government?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65-4F1A-90BA-499CCA2B7A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65-4F1A-90BA-499CCA2B7A23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65-4F1A-90BA-499CCA2B7A23}"/>
              </c:ext>
            </c:extLst>
          </c:dPt>
          <c:cat>
            <c:strRef>
              <c:f>Sheet2!$A$2:$A$4</c:f>
              <c:strCache>
                <c:ptCount val="3"/>
                <c:pt idx="0">
                  <c:v>Yes (n=1)</c:v>
                </c:pt>
                <c:pt idx="1">
                  <c:v>Somewhat (n=6)</c:v>
                </c:pt>
                <c:pt idx="2">
                  <c:v>Not at all (n=34)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C65-4F1A-90BA-499CCA2B7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6883885429115"/>
          <c:y val="0"/>
          <c:w val="0.7735948794919506"/>
          <c:h val="0.734542391503387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Sheet2!$A$10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Sheet2!$B$9:$C$9</c:f>
              <c:strCache>
                <c:ptCount val="2"/>
                <c:pt idx="0">
                  <c:v>Male (n=12)</c:v>
                </c:pt>
                <c:pt idx="1">
                  <c:v>Female (n=29)</c:v>
                </c:pt>
              </c:strCache>
            </c:strRef>
          </c:cat>
          <c:val>
            <c:numRef>
              <c:f>Sheet2!$B$10:$C$10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E-4BD8-83F3-A7580EFC0EA4}"/>
            </c:ext>
          </c:extLst>
        </c:ser>
        <c:ser>
          <c:idx val="1"/>
          <c:order val="1"/>
          <c:tx>
            <c:strRef>
              <c:f>Sheet2!$A$11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Sheet2!$B$9:$C$9</c:f>
              <c:strCache>
                <c:ptCount val="2"/>
                <c:pt idx="0">
                  <c:v>Male (n=12)</c:v>
                </c:pt>
                <c:pt idx="1">
                  <c:v>Female (n=29)</c:v>
                </c:pt>
              </c:strCache>
            </c:strRef>
          </c:cat>
          <c:val>
            <c:numRef>
              <c:f>Sheet2!$B$11:$C$11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0E-4BD8-83F3-A7580EFC0EA4}"/>
            </c:ext>
          </c:extLst>
        </c:ser>
        <c:ser>
          <c:idx val="2"/>
          <c:order val="2"/>
          <c:tx>
            <c:strRef>
              <c:f>Sheet2!$A$12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Sheet2!$B$9:$C$9</c:f>
              <c:strCache>
                <c:ptCount val="2"/>
                <c:pt idx="0">
                  <c:v>Male (n=12)</c:v>
                </c:pt>
                <c:pt idx="1">
                  <c:v>Female (n=29)</c:v>
                </c:pt>
              </c:strCache>
            </c:strRef>
          </c:cat>
          <c:val>
            <c:numRef>
              <c:f>Sheet2!$B$12:$C$12</c:f>
              <c:numCache>
                <c:formatCode>General</c:formatCode>
                <c:ptCount val="2"/>
                <c:pt idx="0">
                  <c:v>10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0E-4BD8-83F3-A7580EFC0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0774464"/>
        <c:axId val="900774792"/>
      </c:barChart>
      <c:catAx>
        <c:axId val="90077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774792"/>
        <c:crosses val="autoZero"/>
        <c:auto val="1"/>
        <c:lblAlgn val="ctr"/>
        <c:lblOffset val="100"/>
        <c:noMultiLvlLbl val="0"/>
      </c:catAx>
      <c:valAx>
        <c:axId val="900774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77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Sheet2!$A$10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Sheet2!$F$9:$H$9</c:f>
              <c:strCache>
                <c:ptCount val="3"/>
                <c:pt idx="0">
                  <c:v>23-40 years n=13)</c:v>
                </c:pt>
                <c:pt idx="1">
                  <c:v>41-64 years (n=23)</c:v>
                </c:pt>
                <c:pt idx="2">
                  <c:v>65-74 years (n=4)</c:v>
                </c:pt>
              </c:strCache>
            </c:strRef>
          </c:cat>
          <c:val>
            <c:numRef>
              <c:f>Sheet2!$F$10:$H$10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7-4EDE-A216-17D1ABAB6F98}"/>
            </c:ext>
          </c:extLst>
        </c:ser>
        <c:ser>
          <c:idx val="1"/>
          <c:order val="1"/>
          <c:tx>
            <c:strRef>
              <c:f>Sheet2!$A$11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Sheet2!$F$9:$H$9</c:f>
              <c:strCache>
                <c:ptCount val="3"/>
                <c:pt idx="0">
                  <c:v>23-40 years n=13)</c:v>
                </c:pt>
                <c:pt idx="1">
                  <c:v>41-64 years (n=23)</c:v>
                </c:pt>
                <c:pt idx="2">
                  <c:v>65-74 years (n=4)</c:v>
                </c:pt>
              </c:strCache>
            </c:strRef>
          </c:cat>
          <c:val>
            <c:numRef>
              <c:f>Sheet2!$F$11:$H$11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87-4EDE-A216-17D1ABAB6F98}"/>
            </c:ext>
          </c:extLst>
        </c:ser>
        <c:ser>
          <c:idx val="2"/>
          <c:order val="2"/>
          <c:tx>
            <c:strRef>
              <c:f>Sheet2!$A$12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Sheet2!$F$9:$H$9</c:f>
              <c:strCache>
                <c:ptCount val="3"/>
                <c:pt idx="0">
                  <c:v>23-40 years n=13)</c:v>
                </c:pt>
                <c:pt idx="1">
                  <c:v>41-64 years (n=23)</c:v>
                </c:pt>
                <c:pt idx="2">
                  <c:v>65-74 years (n=4)</c:v>
                </c:pt>
              </c:strCache>
            </c:strRef>
          </c:cat>
          <c:val>
            <c:numRef>
              <c:f>Sheet2!$F$12:$H$12</c:f>
              <c:numCache>
                <c:formatCode>General</c:formatCode>
                <c:ptCount val="3"/>
                <c:pt idx="0">
                  <c:v>11</c:v>
                </c:pt>
                <c:pt idx="1">
                  <c:v>19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87-4EDE-A216-17D1ABAB6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0755768"/>
        <c:axId val="900753472"/>
      </c:barChart>
      <c:catAx>
        <c:axId val="900755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753472"/>
        <c:crosses val="autoZero"/>
        <c:auto val="1"/>
        <c:lblAlgn val="ctr"/>
        <c:lblOffset val="100"/>
        <c:noMultiLvlLbl val="0"/>
      </c:catAx>
      <c:valAx>
        <c:axId val="900753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755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Sheet2!$A$10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Sheet2!$K$9:$N$9</c:f>
              <c:strCache>
                <c:ptCount val="4"/>
                <c:pt idx="0">
                  <c:v>Black/African American (n=24)</c:v>
                </c:pt>
                <c:pt idx="1">
                  <c:v>MixedMultiple Ethnic Group (n=2)</c:v>
                </c:pt>
                <c:pt idx="2">
                  <c:v>Hispanic/Latinx (n=3)</c:v>
                </c:pt>
                <c:pt idx="3">
                  <c:v>White (n=12)</c:v>
                </c:pt>
              </c:strCache>
            </c:strRef>
          </c:cat>
          <c:val>
            <c:numRef>
              <c:f>Sheet2!$K$10:$N$10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1-43A9-8C6E-1E60588A81F0}"/>
            </c:ext>
          </c:extLst>
        </c:ser>
        <c:ser>
          <c:idx val="1"/>
          <c:order val="1"/>
          <c:tx>
            <c:strRef>
              <c:f>Sheet2!$A$11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Sheet2!$K$9:$N$9</c:f>
              <c:strCache>
                <c:ptCount val="4"/>
                <c:pt idx="0">
                  <c:v>Black/African American (n=24)</c:v>
                </c:pt>
                <c:pt idx="1">
                  <c:v>MixedMultiple Ethnic Group (n=2)</c:v>
                </c:pt>
                <c:pt idx="2">
                  <c:v>Hispanic/Latinx (n=3)</c:v>
                </c:pt>
                <c:pt idx="3">
                  <c:v>White (n=12)</c:v>
                </c:pt>
              </c:strCache>
            </c:strRef>
          </c:cat>
          <c:val>
            <c:numRef>
              <c:f>Sheet2!$K$11:$N$11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91-43A9-8C6E-1E60588A81F0}"/>
            </c:ext>
          </c:extLst>
        </c:ser>
        <c:ser>
          <c:idx val="2"/>
          <c:order val="2"/>
          <c:tx>
            <c:strRef>
              <c:f>Sheet2!$A$12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Sheet2!$K$9:$N$9</c:f>
              <c:strCache>
                <c:ptCount val="4"/>
                <c:pt idx="0">
                  <c:v>Black/African American (n=24)</c:v>
                </c:pt>
                <c:pt idx="1">
                  <c:v>MixedMultiple Ethnic Group (n=2)</c:v>
                </c:pt>
                <c:pt idx="2">
                  <c:v>Hispanic/Latinx (n=3)</c:v>
                </c:pt>
                <c:pt idx="3">
                  <c:v>White (n=12)</c:v>
                </c:pt>
              </c:strCache>
            </c:strRef>
          </c:cat>
          <c:val>
            <c:numRef>
              <c:f>Sheet2!$K$12:$N$12</c:f>
              <c:numCache>
                <c:formatCode>General</c:formatCode>
                <c:ptCount val="4"/>
                <c:pt idx="0">
                  <c:v>21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91-43A9-8C6E-1E60588A8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5111400"/>
        <c:axId val="895114352"/>
      </c:barChart>
      <c:catAx>
        <c:axId val="89511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114352"/>
        <c:crosses val="autoZero"/>
        <c:auto val="1"/>
        <c:lblAlgn val="ctr"/>
        <c:lblOffset val="100"/>
        <c:noMultiLvlLbl val="0"/>
      </c:catAx>
      <c:valAx>
        <c:axId val="895114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11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24EA-9D86-4E82-9B5D-80D04D627FF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5E5E-46BD-4C9D-89C1-716328C0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05D281-FBAC-9942-BA7B-2A5534EB440D}"/>
              </a:ext>
            </a:extLst>
          </p:cNvPr>
          <p:cNvSpPr/>
          <p:nvPr userDrawn="1"/>
        </p:nvSpPr>
        <p:spPr>
          <a:xfrm>
            <a:off x="0" y="5955920"/>
            <a:ext cx="12192000" cy="9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52CB68-F331-724D-AAFF-2852A9B813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46EB8-E306-1D4A-9EE4-E151F775A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642" y="1669671"/>
            <a:ext cx="9964479" cy="1909762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84A3C-B3DF-6B4F-9FDF-F57E59FFF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642" y="3671509"/>
            <a:ext cx="996447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A54F-BE03-7041-8CC3-7CE1E854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8642" y="5568371"/>
            <a:ext cx="1947530" cy="365125"/>
          </a:xfrm>
        </p:spPr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DCD8-C452-5E46-8A77-D939C6C7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5843" y="5579582"/>
            <a:ext cx="29212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636A8-0BAA-2143-9F6B-E2EF9400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6809" y="5579583"/>
            <a:ext cx="1947530" cy="365125"/>
          </a:xfrm>
        </p:spPr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59F45-5D94-1B4B-A6A0-AE68FD9E40D0}"/>
              </a:ext>
            </a:extLst>
          </p:cNvPr>
          <p:cNvSpPr/>
          <p:nvPr userDrawn="1"/>
        </p:nvSpPr>
        <p:spPr>
          <a:xfrm>
            <a:off x="0" y="5967131"/>
            <a:ext cx="12192000" cy="890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9AA8C3-F777-C747-AC6E-4355EBD63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642" y="618798"/>
            <a:ext cx="3865377" cy="667656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0F447BF-D7E8-E840-9D6C-3EE71CDEF9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6428" y="6121431"/>
            <a:ext cx="1138278" cy="630819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E5CE833-D29C-9840-B15F-F9F66E2548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52925" y="6207303"/>
            <a:ext cx="1316517" cy="442898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83A60F-00DC-2441-AB87-2CBF184393C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01550" y="6338045"/>
            <a:ext cx="1175212" cy="305213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9953EE-8716-4A45-880B-1005CDE98E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08870" y="6304154"/>
            <a:ext cx="2015756" cy="4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7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A36AF-19A6-7B49-A296-E29E1CD1F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21585"/>
            <a:ext cx="10515600" cy="40648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8133F-946A-444D-B3DB-DE9C3521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D795-DC7B-5743-9C39-CC752BF2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E0297-A299-3C42-B861-1D4795B6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7700D0-6409-F84F-B00A-7F43EC39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3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B93DC-B7F0-7348-8005-D911221D3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403498"/>
            <a:ext cx="2628900" cy="4072270"/>
          </a:xfrm>
          <a:prstGeom prst="rect">
            <a:avLst/>
          </a:prstGeo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4820F-EB33-B041-8C1B-AB9439CB9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3498"/>
            <a:ext cx="7734300" cy="40722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7D08C-298B-7B41-9B91-E3A98469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A7C10-2928-0541-B46D-7B4A1C10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C614B-3765-0E4D-A10C-39AC4E9C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7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2C768-AD12-7C48-837A-6BAF5AC9C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585"/>
            <a:ext cx="10515600" cy="40648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EEF29-B130-024C-8287-729FAAB3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A70B-C9C3-6D4E-84F5-70019395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F71A9-B894-E24F-9F99-C848CAE2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77550C-B4C4-6D4B-AFFA-BF96366F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88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5AD846-F290-584C-A108-D9A3089B67EF}"/>
              </a:ext>
            </a:extLst>
          </p:cNvPr>
          <p:cNvSpPr/>
          <p:nvPr userDrawn="1"/>
        </p:nvSpPr>
        <p:spPr>
          <a:xfrm>
            <a:off x="0" y="0"/>
            <a:ext cx="12192000" cy="1509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83617-6127-3842-ACB0-9D231C8C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548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33C5D-65B6-594E-B0D6-2722E6D7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4551"/>
            <a:ext cx="10515600" cy="1001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66DF-9310-A049-ACE2-2D0AC5A1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715D1-C935-D145-9AAA-FF22AADD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07910-9C48-5C46-B206-4D1F6C91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EED0BF-7AA4-7E4A-AB77-D44DA43B514A}"/>
              </a:ext>
            </a:extLst>
          </p:cNvPr>
          <p:cNvCxnSpPr/>
          <p:nvPr userDrawn="1"/>
        </p:nvCxnSpPr>
        <p:spPr>
          <a:xfrm>
            <a:off x="542260" y="922926"/>
            <a:ext cx="0" cy="4116905"/>
          </a:xfrm>
          <a:prstGeom prst="line">
            <a:avLst/>
          </a:prstGeom>
          <a:ln w="57150">
            <a:solidFill>
              <a:srgbClr val="BB1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2B140-2D63-4C47-A116-8F42842F1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9191"/>
            <a:ext cx="5181600" cy="3987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D2B64-C1CE-6546-8290-300D8B806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9191"/>
            <a:ext cx="5181600" cy="3987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0A9D8-3735-6B4D-BC19-E4E42786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48E31-B2BD-0D49-AFA0-CBBFD90BC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CA30A-8F05-5344-9392-CBEE5E00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179108-5D80-3546-AFEB-FE23C755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48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5660A-9950-D24E-B8A3-8FF3A5D2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597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0600-1C8E-AC4C-9C67-8EB129179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597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A5C147-7615-F34F-9771-C0BB71D1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E14AD-C5BD-964F-972A-AB597EA6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B6415-CF2C-BA49-98F1-CEB03CA3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249608-6FDB-5E4D-9A96-B3DD3A64BC1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371060"/>
            <a:ext cx="5181600" cy="3115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0CEEA57-3CF5-9147-8178-27E231752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1060"/>
            <a:ext cx="5181600" cy="31153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68373D-462F-1045-9511-8CDB81A1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412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2F66E-4FF1-AB41-AA9A-5C9875C6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D992C-9B3F-7D4C-983F-7A959243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7692C-09C3-E740-8CEF-ABD3AE4F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2AEE5A-D5EF-C84E-8FC7-9319AE60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26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25604-3056-AC41-AE23-72FF5446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3975B-1B43-E846-9DEB-E18E2C78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9EE75-1B2D-344A-AAA9-E48D6301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6EC7F8-3C31-934B-BD54-F8669E8F0855}"/>
              </a:ext>
            </a:extLst>
          </p:cNvPr>
          <p:cNvSpPr/>
          <p:nvPr userDrawn="1"/>
        </p:nvSpPr>
        <p:spPr>
          <a:xfrm>
            <a:off x="733647" y="914400"/>
            <a:ext cx="10940902" cy="86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2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2725-2D34-4D46-87FA-0C6B754BD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25978"/>
            <a:ext cx="6172200" cy="406042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05B10-01BA-CD4B-B5FA-D7E3D93B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25978"/>
            <a:ext cx="3932237" cy="840687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9BD27-C1E2-2C4D-837E-B6A693ADB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1060"/>
            <a:ext cx="3932237" cy="3115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6A81B-49C5-EF43-89D0-6C68F672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E11A-0831-EF47-9379-D878800E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7E8AD-5B4A-9B44-A096-12AB8D4F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E62CAC-FA66-BD4F-9C80-D051FAA32063}"/>
              </a:ext>
            </a:extLst>
          </p:cNvPr>
          <p:cNvSpPr txBox="1">
            <a:spLocks/>
          </p:cNvSpPr>
          <p:nvPr userDrawn="1"/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6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735B7-1146-E04A-A33B-BD89F0462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25978"/>
            <a:ext cx="6172200" cy="4060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19A5B-4B2F-D648-86A9-76D69941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1173F-2597-D143-B860-E016955A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A7740-AA65-364A-884B-6FA3E3EF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3D9F37-9F53-9D44-B7E9-A2502DAD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25978"/>
            <a:ext cx="3932237" cy="840687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CB9BF4A-3598-3341-89F1-FE3D46591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1060"/>
            <a:ext cx="3932237" cy="3115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C642C4-9FC5-F245-AF0B-E6FE62CABE5F}"/>
              </a:ext>
            </a:extLst>
          </p:cNvPr>
          <p:cNvSpPr txBox="1">
            <a:spLocks/>
          </p:cNvSpPr>
          <p:nvPr userDrawn="1"/>
        </p:nvSpPr>
        <p:spPr>
          <a:xfrm>
            <a:off x="838200" y="276447"/>
            <a:ext cx="10515600" cy="90587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0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182C-527F-044D-8A7D-3CEE66089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907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AFC4-32F9-FE4B-B812-1CE4F6EB9CA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D602-1763-E647-8B25-8F67C6E70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5907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F7F28-5B43-C442-BBF3-BE8F4276F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5907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E7E3-71D5-9942-9BDD-C1D66216F0C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A0FFE-908D-FA44-AB71-61D1B04808CD}"/>
              </a:ext>
            </a:extLst>
          </p:cNvPr>
          <p:cNvCxnSpPr>
            <a:cxnSpLocks/>
          </p:cNvCxnSpPr>
          <p:nvPr userDrawn="1"/>
        </p:nvCxnSpPr>
        <p:spPr>
          <a:xfrm>
            <a:off x="827567" y="1244009"/>
            <a:ext cx="10595506" cy="0"/>
          </a:xfrm>
          <a:prstGeom prst="line">
            <a:avLst/>
          </a:prstGeom>
          <a:ln w="57150">
            <a:solidFill>
              <a:srgbClr val="BB1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125BB41-4E05-404E-97E1-5E28B33BD1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69609"/>
            <a:ext cx="12192000" cy="88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7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5ICYumZAlBOURIixfjUFQ1fxLmOs3io/view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5C6F1E-4493-4820-8C4F-DB8DFA59C1FB}"/>
              </a:ext>
            </a:extLst>
          </p:cNvPr>
          <p:cNvSpPr txBox="1">
            <a:spLocks/>
          </p:cNvSpPr>
          <p:nvPr/>
        </p:nvSpPr>
        <p:spPr>
          <a:xfrm>
            <a:off x="235857" y="1248521"/>
            <a:ext cx="6023429" cy="466105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905" dirty="0"/>
              <a:t>As you know the Black/African-American and </a:t>
            </a:r>
            <a:r>
              <a:rPr lang="en-US" sz="1905" dirty="0" err="1"/>
              <a:t>LatinX</a:t>
            </a:r>
            <a:r>
              <a:rPr lang="en-US" sz="1905" dirty="0"/>
              <a:t> voice with respect to COVID has not been as visible to county public health decision makers. We hope to change that with this study.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67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905" dirty="0"/>
              <a:t>Our goal is to have people of color complete daily polls about their attitudes and beliefs that can bring this perspective to the table and identify any unmet needs.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67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905" dirty="0"/>
              <a:t>We also hope to identify any mental health issues (difficulty coping, isolation) so we can advocate for more resources if possible.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667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905" dirty="0"/>
              <a:t>Anyone who participates will be entered into a drawing for a $10 gift card if they give us their email. They don’t have to. They can remain anonymous. N=104</a:t>
            </a:r>
            <a:endParaRPr lang="en-US" sz="3286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6E728F-8502-420A-BED2-624B8D79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8" y="108707"/>
            <a:ext cx="4481616" cy="58008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94DCB91-C09D-437D-8EE4-B0C049822F1D}"/>
              </a:ext>
            </a:extLst>
          </p:cNvPr>
          <p:cNvSpPr txBox="1">
            <a:spLocks/>
          </p:cNvSpPr>
          <p:nvPr/>
        </p:nvSpPr>
        <p:spPr>
          <a:xfrm>
            <a:off x="446798" y="237590"/>
            <a:ext cx="4481616" cy="8471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ATTACH Study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387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37261E-FF28-4F7B-9471-4610337083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099515"/>
              </p:ext>
            </p:extLst>
          </p:nvPr>
        </p:nvGraphicFramePr>
        <p:xfrm>
          <a:off x="-153715" y="19458"/>
          <a:ext cx="6206360" cy="321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6F6AAA7-2355-4112-B5DA-26957C108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434972"/>
              </p:ext>
            </p:extLst>
          </p:nvPr>
        </p:nvGraphicFramePr>
        <p:xfrm>
          <a:off x="295768" y="3230862"/>
          <a:ext cx="4958258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887CA7F-9908-413A-ABE3-3B361C8CF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072110"/>
              </p:ext>
            </p:extLst>
          </p:nvPr>
        </p:nvGraphicFramePr>
        <p:xfrm>
          <a:off x="6502128" y="3150524"/>
          <a:ext cx="4833279" cy="281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4453392-3312-45DA-9B0F-1BF62EB38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341937"/>
              </p:ext>
            </p:extLst>
          </p:nvPr>
        </p:nvGraphicFramePr>
        <p:xfrm>
          <a:off x="6377149" y="175983"/>
          <a:ext cx="4958258" cy="289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24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C7E0EE-2FDD-4ED3-A849-EC0773B2F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9" y="41553"/>
            <a:ext cx="4584589" cy="3173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94C3C-BD4A-4725-956D-0AAE7B315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29" y="3214912"/>
            <a:ext cx="4584589" cy="2749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BC27CB-8002-4D87-8E89-443AF69CC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135" y="41553"/>
            <a:ext cx="5147651" cy="3087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2445D-3763-4C53-A7E7-E91EBA775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184" y="3193892"/>
            <a:ext cx="5112602" cy="30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2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150B-12CB-4B82-8CC7-4F8865E9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A99C-D1C5-4740-B0E0-4936C277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592"/>
            <a:ext cx="10515600" cy="4064816"/>
          </a:xfrm>
        </p:spPr>
        <p:txBody>
          <a:bodyPr/>
          <a:lstStyle/>
          <a:p>
            <a:r>
              <a:rPr lang="en-US" dirty="0"/>
              <a:t>Anxiety (n=61)</a:t>
            </a:r>
          </a:p>
          <a:p>
            <a:r>
              <a:rPr lang="en-US" dirty="0"/>
              <a:t>Social Isolation/Loneliness (n=60)</a:t>
            </a:r>
          </a:p>
          <a:p>
            <a:r>
              <a:rPr lang="en-US" dirty="0"/>
              <a:t>PHQ-9 (n=60)</a:t>
            </a:r>
          </a:p>
          <a:p>
            <a:r>
              <a:rPr lang="en-US" dirty="0"/>
              <a:t>Resilience (n=60)</a:t>
            </a:r>
          </a:p>
          <a:p>
            <a:r>
              <a:rPr lang="en-US" dirty="0"/>
              <a:t>COVID-19 Perceptions (n=61)</a:t>
            </a:r>
          </a:p>
          <a:p>
            <a:r>
              <a:rPr lang="en-US" dirty="0"/>
              <a:t>COVID-19 Exposure* (n=8)</a:t>
            </a:r>
          </a:p>
        </p:txBody>
      </p:sp>
    </p:spTree>
    <p:extLst>
      <p:ext uri="{BB962C8B-B14F-4D97-AF65-F5344CB8AC3E}">
        <p14:creationId xmlns:p14="http://schemas.microsoft.com/office/powerpoint/2010/main" val="156698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30569F-931B-4AF0-9571-2687ABC40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Stakeholder meetings </a:t>
            </a:r>
          </a:p>
          <a:p>
            <a:pPr lvl="1"/>
            <a:r>
              <a:rPr lang="en-US" dirty="0"/>
              <a:t>Review poll data</a:t>
            </a:r>
          </a:p>
          <a:p>
            <a:pPr lvl="1"/>
            <a:r>
              <a:rPr lang="en-US" dirty="0"/>
              <a:t>Resources</a:t>
            </a:r>
          </a:p>
          <a:p>
            <a:pPr lvl="1"/>
            <a:r>
              <a:rPr lang="en-US" dirty="0"/>
              <a:t>Targeted message</a:t>
            </a:r>
          </a:p>
          <a:p>
            <a:r>
              <a:rPr lang="en-US" dirty="0"/>
              <a:t>Continue recruitment</a:t>
            </a:r>
          </a:p>
          <a:p>
            <a:r>
              <a:rPr lang="en-US" dirty="0"/>
              <a:t>Review mental health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183DF7-DB9E-42F7-B92A-413882E2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Phase 2</a:t>
            </a:r>
          </a:p>
        </p:txBody>
      </p:sp>
    </p:spTree>
    <p:extLst>
      <p:ext uri="{BB962C8B-B14F-4D97-AF65-F5344CB8AC3E}">
        <p14:creationId xmlns:p14="http://schemas.microsoft.com/office/powerpoint/2010/main" val="51908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25AC485-AEC5-40FC-80A1-39428B70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ATTACH Study Stakeholder Video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422A300-F61C-44A3-801E-642C617DD913}"/>
              </a:ext>
            </a:extLst>
          </p:cNvPr>
          <p:cNvPicPr/>
          <p:nvPr/>
        </p:nvPicPr>
        <p:blipFill rotWithShape="1">
          <a:blip r:embed="rId2"/>
          <a:srcRect l="55609" t="13672" r="5609" b="10558"/>
          <a:stretch/>
        </p:blipFill>
        <p:spPr bwMode="auto">
          <a:xfrm>
            <a:off x="3057449" y="671951"/>
            <a:ext cx="6086095" cy="335910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4ED5D6-F134-4976-BADE-89D71C86A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767660"/>
            <a:ext cx="628187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endParaRPr lang="en-US" sz="1100" dirty="0">
              <a:hlinkClick r:id="rId3"/>
            </a:endParaRPr>
          </a:p>
          <a:p>
            <a:r>
              <a:rPr lang="en-US" sz="1100" dirty="0">
                <a:hlinkClick r:id="rId3"/>
              </a:rPr>
              <a:t>COVID-19 Research and People of Color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74738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Surveys Completed</vt:lpstr>
      <vt:lpstr>Plans for Phase 2</vt:lpstr>
      <vt:lpstr>ATTACH Study Stakeholder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ATTACH Study</dc:title>
  <dc:creator>Crosby, Lori</dc:creator>
  <cp:lastModifiedBy>Crosby, Lori</cp:lastModifiedBy>
  <cp:revision>2</cp:revision>
  <dcterms:created xsi:type="dcterms:W3CDTF">2020-09-08T16:42:28Z</dcterms:created>
  <dcterms:modified xsi:type="dcterms:W3CDTF">2020-09-09T14:39:28Z</dcterms:modified>
</cp:coreProperties>
</file>