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6AB409-1CEF-DAD3-36EB-9F9FC337BC25}" name="Bogdewic, Stephanie" initials="BS" userId="S::stephanie.bogdewic@cchmc.org::f1970ac5-24c0-4f6d-b380-8fea12abc459" providerId="AD"/>
  <p188:author id="{876EBF26-5662-7D18-2268-BAADCC1FB2F7}" name="Lang, Elizabeth" initials="LE" userId="S::elizabeth.lang@cchmc.org::c13b4260-b20c-45f2-8d15-e974f144d21c" providerId="AD"/>
  <p188:author id="{213BB0E9-072C-783C-FE00-7E34C7850071}" name="saramich@ad.unc.edu" initials="sa" userId="S::urn:spo:guest#saramich@ad.unc.edu::"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554F80-36B0-0D4B-64CC-6AA8751B8BBE}" v="125" dt="2025-05-23T16:14:35.126"/>
    <p1510:client id="{1BCAC7C3-82D6-1EF3-4073-B0FF1D3A2DA6}" v="523" dt="2025-05-23T16:15:15.087"/>
    <p1510:client id="{DBABE6EE-8CFF-8831-5C69-97177CD0E310}" v="103" dt="2025-05-21T17:52:29.9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923CE6-6E8B-4763-A9AC-2D5109F523A1}" type="datetimeFigureOut">
              <a:rPr lang="en-US" smtClean="0"/>
              <a:t>5/23/2025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832958-14A1-44AB-9598-C27C8CBA77DD}" type="slidenum">
              <a:rPr lang="en-US" smtClean="0"/>
              <a:t>‹#›</a:t>
            </a:fld>
            <a:endParaRPr lang="en-US"/>
          </a:p>
        </p:txBody>
      </p:sp>
    </p:spTree>
    <p:extLst>
      <p:ext uri="{BB962C8B-B14F-4D97-AF65-F5344CB8AC3E}">
        <p14:creationId xmlns:p14="http://schemas.microsoft.com/office/powerpoint/2010/main" val="3053162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1E3BD-354B-4CD4-E3B6-5AD4BB6957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22A9EE-347B-3128-D21B-161389B8B3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911D1F-833D-B298-DAB1-40D1F4115AE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5EBB8BA-D1DB-88E4-1548-CA283841EA20}"/>
              </a:ext>
            </a:extLst>
          </p:cNvPr>
          <p:cNvSpPr>
            <a:spLocks noGrp="1"/>
          </p:cNvSpPr>
          <p:nvPr>
            <p:ph type="sldNum" sz="quarter" idx="10"/>
          </p:nvPr>
        </p:nvSpPr>
        <p:spPr/>
        <p:txBody>
          <a:bodyPr/>
          <a:lstStyle/>
          <a:p>
            <a:fld id="{F9832958-14A1-44AB-9598-C27C8CBA77DD}" type="slidenum">
              <a:rPr lang="en-US" smtClean="0"/>
              <a:t>1</a:t>
            </a:fld>
            <a:endParaRPr lang="en-US"/>
          </a:p>
        </p:txBody>
      </p:sp>
    </p:spTree>
    <p:extLst>
      <p:ext uri="{BB962C8B-B14F-4D97-AF65-F5344CB8AC3E}">
        <p14:creationId xmlns:p14="http://schemas.microsoft.com/office/powerpoint/2010/main" val="122860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1D99E2-68BF-4F79-9250-15FA97FFE878}"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50504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1D99E2-68BF-4F79-9250-15FA97FFE878}"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426631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1D99E2-68BF-4F79-9250-15FA97FFE878}"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129250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1D99E2-68BF-4F79-9250-15FA97FFE878}"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74957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1D99E2-68BF-4F79-9250-15FA97FFE878}"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42190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1D99E2-68BF-4F79-9250-15FA97FFE878}"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122500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1D99E2-68BF-4F79-9250-15FA97FFE878}" type="datetimeFigureOut">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226302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1D99E2-68BF-4F79-9250-15FA97FFE878}"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135816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D99E2-68BF-4F79-9250-15FA97FFE878}" type="datetimeFigureOut">
              <a:rPr lang="en-US" smtClean="0"/>
              <a:t>5/23/2025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28465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1D99E2-68BF-4F79-9250-15FA97FFE878}"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155776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1D99E2-68BF-4F79-9250-15FA97FFE878}"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00202-23F3-44C4-90DC-CCB5B2CB7730}" type="slidenum">
              <a:rPr lang="en-US" smtClean="0"/>
              <a:t>‹#›</a:t>
            </a:fld>
            <a:endParaRPr lang="en-US"/>
          </a:p>
        </p:txBody>
      </p:sp>
    </p:spTree>
    <p:extLst>
      <p:ext uri="{BB962C8B-B14F-4D97-AF65-F5344CB8AC3E}">
        <p14:creationId xmlns:p14="http://schemas.microsoft.com/office/powerpoint/2010/main" val="202136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99E2-68BF-4F79-9250-15FA97FFE878}" type="datetimeFigureOut">
              <a:rPr lang="en-US" smtClean="0"/>
              <a:t>5/23/2025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00202-23F3-44C4-90DC-CCB5B2CB7730}" type="slidenum">
              <a:rPr lang="en-US" smtClean="0"/>
              <a:t>‹#›</a:t>
            </a:fld>
            <a:endParaRPr lang="en-US"/>
          </a:p>
        </p:txBody>
      </p:sp>
    </p:spTree>
    <p:extLst>
      <p:ext uri="{BB962C8B-B14F-4D97-AF65-F5344CB8AC3E}">
        <p14:creationId xmlns:p14="http://schemas.microsoft.com/office/powerpoint/2010/main" val="3547521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creativecommons.org/licenses/by-nc-sa/4.0/"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6DB1D-05B6-D79B-0717-3F004D381A40}"/>
            </a:ext>
          </a:extLst>
        </p:cNvPr>
        <p:cNvGrpSpPr/>
        <p:nvPr/>
      </p:nvGrpSpPr>
      <p:grpSpPr>
        <a:xfrm>
          <a:off x="0" y="0"/>
          <a:ext cx="0" cy="0"/>
          <a:chOff x="0" y="0"/>
          <a:chExt cx="0" cy="0"/>
        </a:xfrm>
      </p:grpSpPr>
      <p:pic>
        <p:nvPicPr>
          <p:cNvPr id="5" name="Picture 4" descr="A purple and white rectangles&#10;&#10;AI-generated content may be incorrect.">
            <a:extLst>
              <a:ext uri="{FF2B5EF4-FFF2-40B4-BE49-F238E27FC236}">
                <a16:creationId xmlns:a16="http://schemas.microsoft.com/office/drawing/2014/main" id="{AD3EC35F-16A8-6C07-FDE4-8E6771B6DF50}"/>
              </a:ext>
            </a:extLst>
          </p:cNvPr>
          <p:cNvPicPr>
            <a:picLocks noChangeAspect="1"/>
          </p:cNvPicPr>
          <p:nvPr/>
        </p:nvPicPr>
        <p:blipFill>
          <a:blip r:embed="rId3"/>
          <a:stretch>
            <a:fillRect/>
          </a:stretch>
        </p:blipFill>
        <p:spPr>
          <a:xfrm>
            <a:off x="20357" y="31267"/>
            <a:ext cx="12171643" cy="6334699"/>
          </a:xfrm>
          <a:prstGeom prst="rect">
            <a:avLst/>
          </a:prstGeom>
        </p:spPr>
      </p:pic>
      <p:sp>
        <p:nvSpPr>
          <p:cNvPr id="6" name="TextBox 5">
            <a:extLst>
              <a:ext uri="{FF2B5EF4-FFF2-40B4-BE49-F238E27FC236}">
                <a16:creationId xmlns:a16="http://schemas.microsoft.com/office/drawing/2014/main" id="{9ECCC796-5006-663F-E29F-451863184177}"/>
              </a:ext>
            </a:extLst>
          </p:cNvPr>
          <p:cNvSpPr txBox="1"/>
          <p:nvPr/>
        </p:nvSpPr>
        <p:spPr>
          <a:xfrm>
            <a:off x="166899" y="352154"/>
            <a:ext cx="2760436" cy="954107"/>
          </a:xfrm>
          <a:prstGeom prst="rect">
            <a:avLst/>
          </a:prstGeom>
          <a:noFill/>
        </p:spPr>
        <p:txBody>
          <a:bodyPr wrap="square" lIns="91440" tIns="45720" rIns="91440" bIns="45720" rtlCol="0" anchor="t">
            <a:spAutoFit/>
          </a:bodyPr>
          <a:lstStyle/>
          <a:p>
            <a:pPr algn="ctr"/>
            <a:r>
              <a:rPr lang="en-US" sz="2800">
                <a:ea typeface="Calibri"/>
                <a:cs typeface="Calibri"/>
              </a:rPr>
              <a:t>Implementation Project Charter</a:t>
            </a:r>
          </a:p>
        </p:txBody>
      </p:sp>
      <p:sp>
        <p:nvSpPr>
          <p:cNvPr id="7" name="TextBox 6">
            <a:extLst>
              <a:ext uri="{FF2B5EF4-FFF2-40B4-BE49-F238E27FC236}">
                <a16:creationId xmlns:a16="http://schemas.microsoft.com/office/drawing/2014/main" id="{EB330314-741F-84DE-00A7-797E7F4CBFD3}"/>
              </a:ext>
            </a:extLst>
          </p:cNvPr>
          <p:cNvSpPr txBox="1"/>
          <p:nvPr/>
        </p:nvSpPr>
        <p:spPr>
          <a:xfrm>
            <a:off x="321570" y="2655187"/>
            <a:ext cx="2449002" cy="369332"/>
          </a:xfrm>
          <a:prstGeom prst="rect">
            <a:avLst/>
          </a:prstGeom>
          <a:noFill/>
        </p:spPr>
        <p:txBody>
          <a:bodyPr wrap="square" lIns="91440" tIns="45720" rIns="91440" bIns="45720" rtlCol="0" anchor="t">
            <a:spAutoFit/>
          </a:bodyPr>
          <a:lstStyle/>
          <a:p>
            <a:pPr algn="ctr"/>
            <a:r>
              <a:rPr lang="en-US" b="1">
                <a:solidFill>
                  <a:schemeClr val="bg1"/>
                </a:solidFill>
              </a:rPr>
              <a:t>Goals/Purpose</a:t>
            </a:r>
          </a:p>
        </p:txBody>
      </p:sp>
      <p:sp>
        <p:nvSpPr>
          <p:cNvPr id="8" name="TextBox 7">
            <a:extLst>
              <a:ext uri="{FF2B5EF4-FFF2-40B4-BE49-F238E27FC236}">
                <a16:creationId xmlns:a16="http://schemas.microsoft.com/office/drawing/2014/main" id="{A3196FA9-382E-24DF-6628-E73EEE9AF849}"/>
              </a:ext>
            </a:extLst>
          </p:cNvPr>
          <p:cNvSpPr txBox="1"/>
          <p:nvPr/>
        </p:nvSpPr>
        <p:spPr>
          <a:xfrm>
            <a:off x="4160666" y="156104"/>
            <a:ext cx="2449002" cy="369332"/>
          </a:xfrm>
          <a:prstGeom prst="rect">
            <a:avLst/>
          </a:prstGeom>
          <a:noFill/>
        </p:spPr>
        <p:txBody>
          <a:bodyPr wrap="square" lIns="91440" tIns="45720" rIns="91440" bIns="45720" rtlCol="0" anchor="t">
            <a:spAutoFit/>
          </a:bodyPr>
          <a:lstStyle/>
          <a:p>
            <a:pPr algn="ctr"/>
            <a:r>
              <a:rPr lang="en-US" b="1">
                <a:solidFill>
                  <a:schemeClr val="bg1"/>
                </a:solidFill>
              </a:rPr>
              <a:t>Description</a:t>
            </a:r>
          </a:p>
        </p:txBody>
      </p:sp>
      <p:sp>
        <p:nvSpPr>
          <p:cNvPr id="9" name="TextBox 8">
            <a:extLst>
              <a:ext uri="{FF2B5EF4-FFF2-40B4-BE49-F238E27FC236}">
                <a16:creationId xmlns:a16="http://schemas.microsoft.com/office/drawing/2014/main" id="{A845FC84-FD80-047A-C647-601B77E9855E}"/>
              </a:ext>
            </a:extLst>
          </p:cNvPr>
          <p:cNvSpPr txBox="1"/>
          <p:nvPr/>
        </p:nvSpPr>
        <p:spPr>
          <a:xfrm>
            <a:off x="7674790" y="187967"/>
            <a:ext cx="4476750" cy="369332"/>
          </a:xfrm>
          <a:prstGeom prst="rect">
            <a:avLst/>
          </a:prstGeom>
          <a:noFill/>
        </p:spPr>
        <p:txBody>
          <a:bodyPr wrap="square" lIns="91440" tIns="45720" rIns="91440" bIns="45720" rtlCol="0" anchor="t">
            <a:spAutoFit/>
          </a:bodyPr>
          <a:lstStyle/>
          <a:p>
            <a:pPr algn="ctr"/>
            <a:r>
              <a:rPr lang="en-US" b="1">
                <a:solidFill>
                  <a:schemeClr val="bg1"/>
                </a:solidFill>
                <a:ea typeface="Calibri"/>
                <a:cs typeface="Calibri"/>
              </a:rPr>
              <a:t>Uses in Quality Implementation Framework</a:t>
            </a:r>
            <a:endParaRPr lang="en-US" b="1">
              <a:solidFill>
                <a:schemeClr val="bg1"/>
              </a:solidFill>
            </a:endParaRPr>
          </a:p>
        </p:txBody>
      </p:sp>
      <p:sp>
        <p:nvSpPr>
          <p:cNvPr id="10" name="TextBox 9">
            <a:extLst>
              <a:ext uri="{FF2B5EF4-FFF2-40B4-BE49-F238E27FC236}">
                <a16:creationId xmlns:a16="http://schemas.microsoft.com/office/drawing/2014/main" id="{026C59DA-5B1C-F4E4-6D37-B1C0416A7C94}"/>
              </a:ext>
            </a:extLst>
          </p:cNvPr>
          <p:cNvSpPr txBox="1"/>
          <p:nvPr/>
        </p:nvSpPr>
        <p:spPr>
          <a:xfrm>
            <a:off x="6456048" y="4332440"/>
            <a:ext cx="2449002" cy="369332"/>
          </a:xfrm>
          <a:prstGeom prst="rect">
            <a:avLst/>
          </a:prstGeom>
          <a:noFill/>
        </p:spPr>
        <p:txBody>
          <a:bodyPr wrap="square" lIns="91440" tIns="45720" rIns="91440" bIns="45720" rtlCol="0" anchor="t">
            <a:spAutoFit/>
          </a:bodyPr>
          <a:lstStyle/>
          <a:p>
            <a:pPr algn="ctr"/>
            <a:r>
              <a:rPr lang="en-US" b="1">
                <a:solidFill>
                  <a:schemeClr val="bg1"/>
                </a:solidFill>
              </a:rPr>
              <a:t>Sources </a:t>
            </a:r>
          </a:p>
        </p:txBody>
      </p:sp>
      <p:sp>
        <p:nvSpPr>
          <p:cNvPr id="13" name="TextBox 12">
            <a:extLst>
              <a:ext uri="{FF2B5EF4-FFF2-40B4-BE49-F238E27FC236}">
                <a16:creationId xmlns:a16="http://schemas.microsoft.com/office/drawing/2014/main" id="{4DA0890B-7361-A5A4-47A5-39A83BFB9A46}"/>
              </a:ext>
            </a:extLst>
          </p:cNvPr>
          <p:cNvSpPr txBox="1"/>
          <p:nvPr/>
        </p:nvSpPr>
        <p:spPr>
          <a:xfrm>
            <a:off x="7678468" y="525057"/>
            <a:ext cx="4332764" cy="3670236"/>
          </a:xfrm>
          <a:prstGeom prst="rect">
            <a:avLst/>
          </a:prstGeom>
          <a:noFill/>
        </p:spPr>
        <p:txBody>
          <a:bodyPr wrap="square" lIns="91440" tIns="45720" rIns="91440" bIns="45720" rtlCol="0" anchor="t">
            <a:spAutoFit/>
          </a:bodyPr>
          <a:lstStyle/>
          <a:p>
            <a:r>
              <a:rPr lang="en-US" sz="1450">
                <a:cs typeface="Calibri"/>
              </a:rPr>
              <a:t>The Modified Project Charter is applicable in the first three steps of Phase 1 of the Quality Implementation Framework (QIF), focusing on analyzing the current state before project planning begins. Specifically, it can be utilized for:</a:t>
            </a:r>
            <a:endParaRPr lang="en-US" sz="1450">
              <a:ea typeface="Calibri"/>
              <a:cs typeface="Calibri"/>
            </a:endParaRPr>
          </a:p>
          <a:p>
            <a:pPr marL="285750" indent="-285750">
              <a:buFont typeface="Arial" panose="020B0604020202020204" pitchFamily="34" charset="0"/>
              <a:buChar char="•"/>
            </a:pPr>
            <a:r>
              <a:rPr lang="en-US" sz="1450">
                <a:cs typeface="Calibri"/>
              </a:rPr>
              <a:t>Fit Assessment, as it identifies components that may impact achieving the implementation outcome(s)</a:t>
            </a:r>
            <a:endParaRPr lang="en-US" sz="1450">
              <a:ea typeface="Calibri"/>
              <a:cs typeface="Calibri"/>
            </a:endParaRPr>
          </a:p>
          <a:p>
            <a:pPr marL="285750" indent="-285750">
              <a:buFont typeface="Arial" panose="020B0604020202020204" pitchFamily="34" charset="0"/>
              <a:buChar char="•"/>
            </a:pPr>
            <a:r>
              <a:rPr lang="en-US" sz="1450">
                <a:cs typeface="Calibri"/>
              </a:rPr>
              <a:t>Securing stakeholder buy-in, as a component of the Project Charter is determining relevant roles and responsibilities of involved individuals </a:t>
            </a:r>
            <a:endParaRPr lang="en-US" sz="1450">
              <a:ea typeface="Calibri"/>
              <a:cs typeface="Calibri"/>
            </a:endParaRPr>
          </a:p>
          <a:p>
            <a:pPr marL="285750" indent="-285750">
              <a:buFont typeface="Arial" panose="020B0604020202020204" pitchFamily="34" charset="0"/>
              <a:buChar char="•"/>
            </a:pPr>
            <a:r>
              <a:rPr lang="en-US" sz="1450">
                <a:cs typeface="Calibri"/>
              </a:rPr>
              <a:t>Developing an Implementation Plan, since the Charter offers an opportunities to identify elements that will impact implementation outcomes and potential mitigation strategies </a:t>
            </a:r>
            <a:endParaRPr lang="en-US" sz="1450">
              <a:ea typeface="Calibri"/>
              <a:cs typeface="Calibri"/>
            </a:endParaRPr>
          </a:p>
          <a:p>
            <a:pPr marL="285750" indent="-285750">
              <a:buFont typeface="Arial" panose="020B0604020202020204" pitchFamily="34" charset="0"/>
              <a:buChar char="•"/>
            </a:pPr>
            <a:endParaRPr lang="en-US" sz="1500">
              <a:cs typeface="Calibri"/>
            </a:endParaRPr>
          </a:p>
        </p:txBody>
      </p:sp>
      <p:sp>
        <p:nvSpPr>
          <p:cNvPr id="14" name="TextBox 13">
            <a:extLst>
              <a:ext uri="{FF2B5EF4-FFF2-40B4-BE49-F238E27FC236}">
                <a16:creationId xmlns:a16="http://schemas.microsoft.com/office/drawing/2014/main" id="{9B2A1ACF-8BF9-9E48-1C9C-09C39809355B}"/>
              </a:ext>
            </a:extLst>
          </p:cNvPr>
          <p:cNvSpPr txBox="1"/>
          <p:nvPr/>
        </p:nvSpPr>
        <p:spPr>
          <a:xfrm>
            <a:off x="3260791" y="4791824"/>
            <a:ext cx="8783571" cy="1569660"/>
          </a:xfrm>
          <a:prstGeom prst="rect">
            <a:avLst/>
          </a:prstGeom>
          <a:noFill/>
        </p:spPr>
        <p:txBody>
          <a:bodyPr wrap="square" lIns="91440" tIns="45720" rIns="91440" bIns="45720" rtlCol="0" anchor="t">
            <a:spAutoFit/>
          </a:bodyPr>
          <a:lstStyle/>
          <a:p>
            <a:r>
              <a:rPr lang="en-US" sz="1100"/>
              <a:t>The original tool was created Anderson Center at the Cincinnati Childrens Hospital Medical Center and is an integral tool in their improvement science theory. </a:t>
            </a:r>
            <a:endParaRPr lang="en-US"/>
          </a:p>
          <a:p>
            <a:r>
              <a:rPr lang="en-US" sz="1100"/>
              <a:t>Adapted from:</a:t>
            </a:r>
            <a:endParaRPr lang="en-US" sz="1100">
              <a:ea typeface="Calibri" panose="020F0502020204030204"/>
              <a:cs typeface="Calibri" panose="020F0502020204030204"/>
            </a:endParaRPr>
          </a:p>
          <a:p>
            <a:pPr marL="285750" indent="-285750">
              <a:buFont typeface="+mj-lt"/>
              <a:buAutoNum type="arabicPeriod"/>
            </a:pPr>
            <a:r>
              <a:rPr lang="en-US" sz="1000"/>
              <a:t>Proctor, E., </a:t>
            </a:r>
            <a:r>
              <a:rPr lang="en-US" sz="1000" err="1"/>
              <a:t>Silmere,H</a:t>
            </a:r>
            <a:r>
              <a:rPr lang="en-US" sz="1000"/>
              <a:t>., Raghavan, R., Hovmand, </a:t>
            </a:r>
            <a:r>
              <a:rPr lang="en-US" sz="1000" err="1"/>
              <a:t>P.,Aarons</a:t>
            </a:r>
            <a:r>
              <a:rPr lang="en-US" sz="1000"/>
              <a:t>, G., Bunger, A., ... &amp; Hensley, M. (2011). Outcomes for implementation research: conceptual distinctions, measurement challenges, and research agenda. Administration and Policy in Mental Health and Mental Health Services Research, 38(2), 65-76.</a:t>
            </a:r>
            <a:endParaRPr lang="en-US" sz="1000">
              <a:ea typeface="Calibri"/>
              <a:cs typeface="Calibri"/>
            </a:endParaRPr>
          </a:p>
          <a:p>
            <a:pPr marL="285750" indent="-285750">
              <a:buFont typeface="+mj-lt"/>
              <a:buAutoNum type="arabicPeriod"/>
            </a:pPr>
            <a:r>
              <a:rPr lang="en-US" sz="1000" b="0" i="0">
                <a:solidFill>
                  <a:srgbClr val="333333"/>
                </a:solidFill>
                <a:effectLst/>
              </a:rPr>
              <a:t>Durlak, J. A., &amp; </a:t>
            </a:r>
            <a:r>
              <a:rPr lang="en-US" sz="1000" b="0" i="0" err="1">
                <a:solidFill>
                  <a:srgbClr val="333333"/>
                </a:solidFill>
                <a:effectLst/>
              </a:rPr>
              <a:t>DuPre</a:t>
            </a:r>
            <a:r>
              <a:rPr lang="en-US" sz="1000" b="0" i="0">
                <a:solidFill>
                  <a:srgbClr val="333333"/>
                </a:solidFill>
                <a:effectLst/>
              </a:rPr>
              <a:t>, E. P. (2008). Implementation matters: A review of research on the influence of implementation on program outcomes and the factors affecting implementation. </a:t>
            </a:r>
            <a:r>
              <a:rPr lang="en-US" sz="1000" b="0" i="1">
                <a:solidFill>
                  <a:srgbClr val="333333"/>
                </a:solidFill>
                <a:effectLst/>
              </a:rPr>
              <a:t>American Journal of Community Psychology, 41</a:t>
            </a:r>
            <a:r>
              <a:rPr lang="en-US" sz="1000" b="0" i="0">
                <a:solidFill>
                  <a:srgbClr val="333333"/>
                </a:solidFill>
                <a:effectLst/>
              </a:rPr>
              <a:t>(3-4), 327–350</a:t>
            </a:r>
            <a:endParaRPr lang="en-US" sz="1000" b="0" i="0">
              <a:solidFill>
                <a:srgbClr val="333333"/>
              </a:solidFill>
              <a:effectLst/>
              <a:ea typeface="Calibri"/>
              <a:cs typeface="Calibri"/>
            </a:endParaRPr>
          </a:p>
          <a:p>
            <a:pPr marL="285750" indent="-285750">
              <a:buFont typeface="+mj-lt"/>
              <a:buAutoNum type="arabicPeriod"/>
            </a:pPr>
            <a:r>
              <a:rPr lang="en-US" sz="1000"/>
              <a:t>Powell, B. J., Waltz, T.J., </a:t>
            </a:r>
            <a:r>
              <a:rPr lang="en-US" sz="1000" err="1"/>
              <a:t>Chinman</a:t>
            </a:r>
            <a:r>
              <a:rPr lang="en-US" sz="1000"/>
              <a:t>, M. J., Damschroder, L. J., Smith, J. L., Matthieu, M. M., ... &amp; Kirchner, J. E. (2015). A refined compilation of implementation strategies: results from the Expert Recommendations for Implementing Change (ERIC) project. Implementation Science, 10(1), 21.</a:t>
            </a:r>
            <a:endParaRPr lang="en-US" sz="1000">
              <a:ea typeface="Calibri"/>
              <a:cs typeface="Calibri"/>
            </a:endParaRPr>
          </a:p>
        </p:txBody>
      </p:sp>
      <p:sp>
        <p:nvSpPr>
          <p:cNvPr id="16" name="TextBox 15">
            <a:extLst>
              <a:ext uri="{FF2B5EF4-FFF2-40B4-BE49-F238E27FC236}">
                <a16:creationId xmlns:a16="http://schemas.microsoft.com/office/drawing/2014/main" id="{CE7D1287-1D4E-36F8-54E3-D143A6EF2FDC}"/>
              </a:ext>
            </a:extLst>
          </p:cNvPr>
          <p:cNvSpPr txBox="1"/>
          <p:nvPr/>
        </p:nvSpPr>
        <p:spPr>
          <a:xfrm>
            <a:off x="222406" y="1850400"/>
            <a:ext cx="2449002" cy="369332"/>
          </a:xfrm>
          <a:prstGeom prst="rect">
            <a:avLst/>
          </a:prstGeom>
          <a:noFill/>
        </p:spPr>
        <p:txBody>
          <a:bodyPr wrap="square" lIns="91440" tIns="45720" rIns="91440" bIns="45720" rtlCol="0" anchor="t">
            <a:spAutoFit/>
          </a:bodyPr>
          <a:lstStyle/>
          <a:p>
            <a:pPr algn="ctr"/>
            <a:r>
              <a:rPr lang="en-US"/>
              <a:t>Modified 3/22/24</a:t>
            </a:r>
          </a:p>
        </p:txBody>
      </p:sp>
      <p:sp>
        <p:nvSpPr>
          <p:cNvPr id="2" name="TextBox 1">
            <a:extLst>
              <a:ext uri="{FF2B5EF4-FFF2-40B4-BE49-F238E27FC236}">
                <a16:creationId xmlns:a16="http://schemas.microsoft.com/office/drawing/2014/main" id="{60460706-61A3-4474-2B62-0C6BE7B2CF04}"/>
              </a:ext>
            </a:extLst>
          </p:cNvPr>
          <p:cNvSpPr txBox="1"/>
          <p:nvPr/>
        </p:nvSpPr>
        <p:spPr>
          <a:xfrm>
            <a:off x="3258884" y="652817"/>
            <a:ext cx="4240937" cy="34394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50">
                <a:ea typeface="Calibri"/>
                <a:cs typeface="Calibri"/>
              </a:rPr>
              <a:t>The Implementation Project Charter includes general planning documentation for the project including vision, goals and objectives, scope, communication protocols, and available resources. It allows teams to detail who needs to be involved in a project and what their roles should entail. </a:t>
            </a:r>
            <a:r>
              <a:rPr lang="en-US" sz="1450">
                <a:cs typeface="Calibri"/>
              </a:rPr>
              <a:t>The project Charter incorporates outcomes for successful implementation, the associated risks, and potential mitigation strategies. The implementation outcome questions are based on Acceptability, Feasibility, Adoption, Fidelity and Penetration. If the desired implementation outcome is not achieved, the team can identify the factors influencing it (environmental, organizational, provider-related or recipient related) and potential strategies to mitigate them. </a:t>
            </a:r>
            <a:endParaRPr lang="en-US" sz="1450">
              <a:ea typeface="Calibri"/>
              <a:cs typeface="Calibri"/>
            </a:endParaRPr>
          </a:p>
        </p:txBody>
      </p:sp>
      <p:pic>
        <p:nvPicPr>
          <p:cNvPr id="18" name="Picture 17">
            <a:extLst>
              <a:ext uri="{FF2B5EF4-FFF2-40B4-BE49-F238E27FC236}">
                <a16:creationId xmlns:a16="http://schemas.microsoft.com/office/drawing/2014/main" id="{053C51BE-24E3-3066-B548-F7288636BB26}"/>
              </a:ext>
            </a:extLst>
          </p:cNvPr>
          <p:cNvPicPr>
            <a:picLocks noChangeAspect="1"/>
          </p:cNvPicPr>
          <p:nvPr/>
        </p:nvPicPr>
        <p:blipFill rotWithShape="1">
          <a:blip r:embed="rId4"/>
          <a:srcRect l="85518" b="38039"/>
          <a:stretch/>
        </p:blipFill>
        <p:spPr>
          <a:xfrm>
            <a:off x="173741" y="6536450"/>
            <a:ext cx="670560" cy="291286"/>
          </a:xfrm>
          <a:prstGeom prst="rect">
            <a:avLst/>
          </a:prstGeom>
        </p:spPr>
      </p:pic>
      <p:sp>
        <p:nvSpPr>
          <p:cNvPr id="19" name="TextBox 2">
            <a:extLst>
              <a:ext uri="{FF2B5EF4-FFF2-40B4-BE49-F238E27FC236}">
                <a16:creationId xmlns:a16="http://schemas.microsoft.com/office/drawing/2014/main" id="{C4780765-9A0B-D61F-8865-483D3886FFF5}"/>
              </a:ext>
            </a:extLst>
          </p:cNvPr>
          <p:cNvSpPr txBox="1"/>
          <p:nvPr/>
        </p:nvSpPr>
        <p:spPr>
          <a:xfrm>
            <a:off x="832220" y="6470847"/>
            <a:ext cx="6097979" cy="24622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t>© 2024 Children's Hospital Medical Center. All Rights Reserved. </a:t>
            </a:r>
            <a:endParaRPr lang="en-US" sz="1000">
              <a:ea typeface="Calibri"/>
              <a:cs typeface="Calibri"/>
            </a:endParaRPr>
          </a:p>
        </p:txBody>
      </p:sp>
      <p:sp>
        <p:nvSpPr>
          <p:cNvPr id="20" name="TextBox 10">
            <a:extLst>
              <a:ext uri="{FF2B5EF4-FFF2-40B4-BE49-F238E27FC236}">
                <a16:creationId xmlns:a16="http://schemas.microsoft.com/office/drawing/2014/main" id="{98B21D64-C7A5-5291-35E7-3773BA3B49AE}"/>
              </a:ext>
            </a:extLst>
          </p:cNvPr>
          <p:cNvSpPr txBox="1"/>
          <p:nvPr/>
        </p:nvSpPr>
        <p:spPr>
          <a:xfrm>
            <a:off x="839964" y="6613409"/>
            <a:ext cx="10650186" cy="24622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t>This work may be licensed under </a:t>
            </a:r>
            <a:r>
              <a:rPr lang="en-US" sz="1000">
                <a:hlinkClick r:id="rId5" tooltip="https://creativecommons.org/licenses/by-nc-sa/4.0/"/>
              </a:rPr>
              <a:t>Creative Commons Attribution-NonCommercial-ShareAlike 4.0 International</a:t>
            </a:r>
            <a:r>
              <a:rPr lang="en-US" sz="1000"/>
              <a:t>.</a:t>
            </a:r>
            <a:endParaRPr lang="en-US" sz="1000">
              <a:ea typeface="Calibri"/>
              <a:cs typeface="Calibri"/>
            </a:endParaRPr>
          </a:p>
        </p:txBody>
      </p:sp>
      <p:sp>
        <p:nvSpPr>
          <p:cNvPr id="4" name="TextBox 3">
            <a:extLst>
              <a:ext uri="{FF2B5EF4-FFF2-40B4-BE49-F238E27FC236}">
                <a16:creationId xmlns:a16="http://schemas.microsoft.com/office/drawing/2014/main" id="{AED803EB-95AB-F9D7-1E89-338CE6FEE25E}"/>
              </a:ext>
            </a:extLst>
          </p:cNvPr>
          <p:cNvSpPr txBox="1"/>
          <p:nvPr/>
        </p:nvSpPr>
        <p:spPr>
          <a:xfrm>
            <a:off x="182089" y="3051959"/>
            <a:ext cx="2861953"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latin typeface="Arial"/>
                <a:cs typeface="Arial"/>
              </a:rPr>
              <a:t>Implementation Teams use projects charters as a guiding document that defines a problem, describes the purpose of the project, addresses why the project is important, and lists the expected components that will make up the project. The tool provides rationale and a roadmap for teams just beginning an Implementation project. </a:t>
            </a:r>
            <a:endParaRPr lang="en-US"/>
          </a:p>
          <a:p>
            <a:endParaRPr lang="en-US" sz="1600">
              <a:latin typeface="Arial"/>
              <a:cs typeface="Arial"/>
            </a:endParaRPr>
          </a:p>
        </p:txBody>
      </p:sp>
    </p:spTree>
    <p:extLst>
      <p:ext uri="{BB962C8B-B14F-4D97-AF65-F5344CB8AC3E}">
        <p14:creationId xmlns:p14="http://schemas.microsoft.com/office/powerpoint/2010/main" val="810253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4468c2e-9e2d-455c-bac9-c96adb560b73">
      <Terms xmlns="http://schemas.microsoft.com/office/infopath/2007/PartnerControls"/>
    </lcf76f155ced4ddcb4097134ff3c332f>
    <TaxCatchAll xmlns="7a559900-3941-4228-904c-e58dea038c34" xsi:nil="true"/>
    <SharedWithUsers xmlns="7a559900-3941-4228-904c-e58dea038c34">
      <UserInfo>
        <DisplayName>Alexander, Chris</DisplayName>
        <AccountId>165</AccountId>
        <AccountType/>
      </UserInfo>
      <UserInfo>
        <DisplayName>Shah, Tanvi</DisplayName>
        <AccountId>77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9E186B8C8E61488FADD736149A8EAE" ma:contentTypeVersion="16" ma:contentTypeDescription="Create a new document." ma:contentTypeScope="" ma:versionID="7d02ab48ae7e810b37cd31c50d4aceff">
  <xsd:schema xmlns:xsd="http://www.w3.org/2001/XMLSchema" xmlns:xs="http://www.w3.org/2001/XMLSchema" xmlns:p="http://schemas.microsoft.com/office/2006/metadata/properties" xmlns:ns2="34468c2e-9e2d-455c-bac9-c96adb560b73" xmlns:ns3="7a559900-3941-4228-904c-e58dea038c34" targetNamespace="http://schemas.microsoft.com/office/2006/metadata/properties" ma:root="true" ma:fieldsID="7725432b92fe497495b4a61c09df4973" ns2:_="" ns3:_="">
    <xsd:import namespace="34468c2e-9e2d-455c-bac9-c96adb560b73"/>
    <xsd:import namespace="7a559900-3941-4228-904c-e58dea038c3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468c2e-9e2d-455c-bac9-c96adb560b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eabcfe3-6ca4-44ec-8978-38926539f7f5"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a559900-3941-4228-904c-e58dea038c3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fa93ea3c-a17e-49b2-ad84-985d5483dc35}" ma:internalName="TaxCatchAll" ma:showField="CatchAllData" ma:web="7a559900-3941-4228-904c-e58dea038c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B14A31-55B0-4C72-B0EF-25BD99133911}">
  <ds:schemaRefs>
    <ds:schemaRef ds:uri="34468c2e-9e2d-455c-bac9-c96adb560b73"/>
    <ds:schemaRef ds:uri="7a559900-3941-4228-904c-e58dea038c34"/>
    <ds:schemaRef ds:uri="940034da-910a-457e-8872-209ccc846e6d"/>
    <ds:schemaRef ds:uri="94638ec8-3d88-48f0-b30a-2bf3ff27ba2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BB3D941-A285-4246-90EA-12442388CC36}">
  <ds:schemaRefs>
    <ds:schemaRef ds:uri="http://schemas.microsoft.com/sharepoint/v3/contenttype/forms"/>
  </ds:schemaRefs>
</ds:datastoreItem>
</file>

<file path=customXml/itemProps3.xml><?xml version="1.0" encoding="utf-8"?>
<ds:datastoreItem xmlns:ds="http://schemas.openxmlformats.org/officeDocument/2006/customXml" ds:itemID="{0A046DDA-C98E-4E36-94BA-F739F686E067}">
  <ds:schemaRefs>
    <ds:schemaRef ds:uri="34468c2e-9e2d-455c-bac9-c96adb560b73"/>
    <ds:schemaRef ds:uri="7a559900-3941-4228-904c-e58dea038c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Cincinnati Children's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Lang, Elizabeth</dc:creator>
  <cp:revision>2</cp:revision>
  <dcterms:created xsi:type="dcterms:W3CDTF">2024-03-05T19:35:14Z</dcterms:created>
  <dcterms:modified xsi:type="dcterms:W3CDTF">2025-05-23T18:11:48Z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0x010100839E186B8C8E61488FADD736149A8EAE</vt:lpwstr>
  </property>
  <property fmtid="{D5CDD505-2E9C-101B-9397-08002B2CF9AE}" pid="3" name="MediaServiceImageTags">
    <vt:lpwstr/>
  </property>
</Properties>
</file>